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308" r:id="rId4"/>
    <p:sldId id="309" r:id="rId5"/>
    <p:sldId id="307" r:id="rId6"/>
    <p:sldId id="306" r:id="rId7"/>
    <p:sldId id="310" r:id="rId8"/>
    <p:sldId id="311" r:id="rId9"/>
    <p:sldId id="264" r:id="rId10"/>
    <p:sldId id="257" r:id="rId11"/>
    <p:sldId id="258" r:id="rId12"/>
    <p:sldId id="259" r:id="rId13"/>
    <p:sldId id="261" r:id="rId14"/>
    <p:sldId id="262" r:id="rId15"/>
    <p:sldId id="272" r:id="rId16"/>
    <p:sldId id="305" r:id="rId17"/>
    <p:sldId id="287" r:id="rId18"/>
    <p:sldId id="274" r:id="rId19"/>
    <p:sldId id="288" r:id="rId20"/>
    <p:sldId id="312" r:id="rId21"/>
    <p:sldId id="289" r:id="rId22"/>
    <p:sldId id="291" r:id="rId23"/>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87" autoAdjust="0"/>
  </p:normalViewPr>
  <p:slideViewPr>
    <p:cSldViewPr>
      <p:cViewPr varScale="1">
        <p:scale>
          <a:sx n="89" d="100"/>
          <a:sy n="89" d="100"/>
        </p:scale>
        <p:origin x="84"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57D74AC8-6CE6-40DE-951B-4FD1C82066A7}" type="slidenum">
              <a:rPr lang="en-US" altLang="ja-JP"/>
              <a:pPr/>
              <a:t>‹#›</a:t>
            </a:fld>
            <a:endParaRPr lang="en-US" altLang="ja-JP"/>
          </a:p>
        </p:txBody>
      </p:sp>
    </p:spTree>
    <p:extLst>
      <p:ext uri="{BB962C8B-B14F-4D97-AF65-F5344CB8AC3E}">
        <p14:creationId xmlns:p14="http://schemas.microsoft.com/office/powerpoint/2010/main" val="876745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DAC9B754-9649-46B0-8D22-96CB5B490444}" type="slidenum">
              <a:rPr lang="en-US" altLang="ja-JP"/>
              <a:pPr/>
              <a:t>‹#›</a:t>
            </a:fld>
            <a:endParaRPr lang="en-US" altLang="ja-JP"/>
          </a:p>
        </p:txBody>
      </p:sp>
    </p:spTree>
    <p:extLst>
      <p:ext uri="{BB962C8B-B14F-4D97-AF65-F5344CB8AC3E}">
        <p14:creationId xmlns:p14="http://schemas.microsoft.com/office/powerpoint/2010/main" val="344240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F2149525-C993-43C1-AF84-4F51A6FBEC8E}" type="slidenum">
              <a:rPr lang="en-US" altLang="ja-JP"/>
              <a:pPr/>
              <a:t>‹#›</a:t>
            </a:fld>
            <a:endParaRPr lang="en-US" altLang="ja-JP"/>
          </a:p>
        </p:txBody>
      </p:sp>
    </p:spTree>
    <p:extLst>
      <p:ext uri="{BB962C8B-B14F-4D97-AF65-F5344CB8AC3E}">
        <p14:creationId xmlns:p14="http://schemas.microsoft.com/office/powerpoint/2010/main" val="1290427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97DF506A-419A-42A5-8790-7F0C46882BA8}" type="slidenum">
              <a:rPr lang="en-US" altLang="ja-JP"/>
              <a:pPr/>
              <a:t>‹#›</a:t>
            </a:fld>
            <a:endParaRPr lang="en-US" altLang="ja-JP"/>
          </a:p>
        </p:txBody>
      </p:sp>
    </p:spTree>
    <p:extLst>
      <p:ext uri="{BB962C8B-B14F-4D97-AF65-F5344CB8AC3E}">
        <p14:creationId xmlns:p14="http://schemas.microsoft.com/office/powerpoint/2010/main" val="3902817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D9DD37EB-DB24-4EA8-A835-0C768B2D9968}" type="slidenum">
              <a:rPr lang="en-US" altLang="ja-JP"/>
              <a:pPr/>
              <a:t>‹#›</a:t>
            </a:fld>
            <a:endParaRPr lang="en-US" altLang="ja-JP"/>
          </a:p>
        </p:txBody>
      </p:sp>
    </p:spTree>
    <p:extLst>
      <p:ext uri="{BB962C8B-B14F-4D97-AF65-F5344CB8AC3E}">
        <p14:creationId xmlns:p14="http://schemas.microsoft.com/office/powerpoint/2010/main" val="45495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83F76FB5-8204-4610-94A5-6210862224C2}" type="slidenum">
              <a:rPr lang="en-US" altLang="ja-JP"/>
              <a:pPr/>
              <a:t>‹#›</a:t>
            </a:fld>
            <a:endParaRPr lang="en-US" altLang="ja-JP"/>
          </a:p>
        </p:txBody>
      </p:sp>
    </p:spTree>
    <p:extLst>
      <p:ext uri="{BB962C8B-B14F-4D97-AF65-F5344CB8AC3E}">
        <p14:creationId xmlns:p14="http://schemas.microsoft.com/office/powerpoint/2010/main" val="2560667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079F4033-32A3-4B39-9014-91B7CA032CA1}" type="slidenum">
              <a:rPr lang="en-US" altLang="ja-JP"/>
              <a:pPr/>
              <a:t>‹#›</a:t>
            </a:fld>
            <a:endParaRPr lang="en-US" altLang="ja-JP"/>
          </a:p>
        </p:txBody>
      </p:sp>
    </p:spTree>
    <p:extLst>
      <p:ext uri="{BB962C8B-B14F-4D97-AF65-F5344CB8AC3E}">
        <p14:creationId xmlns:p14="http://schemas.microsoft.com/office/powerpoint/2010/main" val="649162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2CCE31DF-C354-4E1F-A198-8BB93DDE3996}" type="slidenum">
              <a:rPr lang="en-US" altLang="ja-JP"/>
              <a:pPr/>
              <a:t>‹#›</a:t>
            </a:fld>
            <a:endParaRPr lang="en-US" altLang="ja-JP"/>
          </a:p>
        </p:txBody>
      </p:sp>
    </p:spTree>
    <p:extLst>
      <p:ext uri="{BB962C8B-B14F-4D97-AF65-F5344CB8AC3E}">
        <p14:creationId xmlns:p14="http://schemas.microsoft.com/office/powerpoint/2010/main" val="958030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EDA4BBC6-BADA-4EA4-A9A9-1EDA61322612}" type="slidenum">
              <a:rPr lang="en-US" altLang="ja-JP"/>
              <a:pPr/>
              <a:t>‹#›</a:t>
            </a:fld>
            <a:endParaRPr lang="en-US" altLang="ja-JP"/>
          </a:p>
        </p:txBody>
      </p:sp>
    </p:spTree>
    <p:extLst>
      <p:ext uri="{BB962C8B-B14F-4D97-AF65-F5344CB8AC3E}">
        <p14:creationId xmlns:p14="http://schemas.microsoft.com/office/powerpoint/2010/main" val="4130301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30995284-0C51-40CB-BEEE-84CAF965F988}" type="slidenum">
              <a:rPr lang="en-US" altLang="ja-JP"/>
              <a:pPr/>
              <a:t>‹#›</a:t>
            </a:fld>
            <a:endParaRPr lang="en-US" altLang="ja-JP"/>
          </a:p>
        </p:txBody>
      </p:sp>
    </p:spTree>
    <p:extLst>
      <p:ext uri="{BB962C8B-B14F-4D97-AF65-F5344CB8AC3E}">
        <p14:creationId xmlns:p14="http://schemas.microsoft.com/office/powerpoint/2010/main" val="291406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B9C4A2F2-6656-4D2C-A269-C21E41036AC3}" type="slidenum">
              <a:rPr lang="en-US" altLang="ja-JP"/>
              <a:pPr/>
              <a:t>‹#›</a:t>
            </a:fld>
            <a:endParaRPr lang="en-US" altLang="ja-JP"/>
          </a:p>
        </p:txBody>
      </p:sp>
    </p:spTree>
    <p:extLst>
      <p:ext uri="{BB962C8B-B14F-4D97-AF65-F5344CB8AC3E}">
        <p14:creationId xmlns:p14="http://schemas.microsoft.com/office/powerpoint/2010/main" val="3153767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0221984-439B-4137-8719-BD701C2B67F3}"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nchor="ctr"/>
          <a:lstStyle/>
          <a:p>
            <a:r>
              <a:rPr lang="ja-JP" altLang="en-US" sz="4400"/>
              <a:t>イラク戦争への道</a:t>
            </a:r>
          </a:p>
        </p:txBody>
      </p:sp>
      <p:sp>
        <p:nvSpPr>
          <p:cNvPr id="2051" name="Rectangle 3"/>
          <p:cNvSpPr>
            <a:spLocks noGrp="1" noChangeArrowheads="1"/>
          </p:cNvSpPr>
          <p:nvPr>
            <p:ph type="subTitle" idx="1"/>
          </p:nvPr>
        </p:nvSpPr>
        <p:spPr>
          <a:xfrm>
            <a:off x="1371600" y="3886200"/>
            <a:ext cx="6400800" cy="1752600"/>
          </a:xfrm>
        </p:spPr>
        <p:txBody>
          <a:bodyPr/>
          <a:lstStyle/>
          <a:p>
            <a:r>
              <a:rPr lang="ja-JP" altLang="en-US" sz="3200" dirty="0" smtClean="0"/>
              <a:t>資源（石油）をめぐる争い</a:t>
            </a:r>
            <a:endParaRPr lang="ja-JP" altLang="en-US" sz="3200" dirty="0"/>
          </a:p>
          <a:p>
            <a:endParaRPr lang="en-US" altLang="ja-JP"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ja-JP" altLang="en-US"/>
              <a:t>イラクの近代史（１）</a:t>
            </a:r>
          </a:p>
        </p:txBody>
      </p:sp>
      <p:sp>
        <p:nvSpPr>
          <p:cNvPr id="3075" name="Rectangle 3"/>
          <p:cNvSpPr>
            <a:spLocks noGrp="1" noChangeArrowheads="1"/>
          </p:cNvSpPr>
          <p:nvPr>
            <p:ph type="body" idx="1"/>
          </p:nvPr>
        </p:nvSpPr>
        <p:spPr/>
        <p:txBody>
          <a:bodyPr/>
          <a:lstStyle/>
          <a:p>
            <a:r>
              <a:rPr lang="ja-JP" altLang="en-US"/>
              <a:t>１７世紀からオスマントルコ帝国の支配下</a:t>
            </a:r>
          </a:p>
          <a:p>
            <a:r>
              <a:rPr lang="ja-JP" altLang="en-US"/>
              <a:t>１８３１年オスマントルコの直轄地</a:t>
            </a:r>
          </a:p>
          <a:p>
            <a:r>
              <a:rPr lang="ja-JP" altLang="en-US"/>
              <a:t>１９世紀後半ドイツが中東横断の鉄道計画（イギリスと衝突）３Ｂ政策－３Ｃ政策</a:t>
            </a:r>
          </a:p>
          <a:p>
            <a:r>
              <a:rPr lang="ja-JP" altLang="en-US"/>
              <a:t>第一次対戦後イギリスの委任統治に。イギリスアラブに独立を約束してアラブ人と協力。</a:t>
            </a:r>
          </a:p>
          <a:p>
            <a:r>
              <a:rPr lang="ja-JP" altLang="en-US"/>
              <a:t>１９２１年国民投票でファイサル一世が国王</a:t>
            </a:r>
          </a:p>
          <a:p>
            <a:r>
              <a:rPr lang="ja-JP" altLang="en-US"/>
              <a:t>３０年に独立、３２年国際連盟に加盟</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ja-JP" altLang="en-US"/>
              <a:t>イラクの近代史（２）</a:t>
            </a:r>
          </a:p>
        </p:txBody>
      </p:sp>
      <p:sp>
        <p:nvSpPr>
          <p:cNvPr id="4099" name="Rectangle 3"/>
          <p:cNvSpPr>
            <a:spLocks noGrp="1" noChangeArrowheads="1"/>
          </p:cNvSpPr>
          <p:nvPr>
            <p:ph type="body" idx="1"/>
          </p:nvPr>
        </p:nvSpPr>
        <p:spPr/>
        <p:txBody>
          <a:bodyPr/>
          <a:lstStyle/>
          <a:p>
            <a:r>
              <a:rPr lang="ja-JP" altLang="en-US" dirty="0">
                <a:solidFill>
                  <a:srgbClr val="FF0000"/>
                </a:solidFill>
              </a:rPr>
              <a:t>１９３１年メジャーのイラク石油会社と協定</a:t>
            </a:r>
            <a:r>
              <a:rPr lang="ja-JP" altLang="en-US" dirty="0"/>
              <a:t>（イラク石油会社がイラク政府に利用料）</a:t>
            </a:r>
          </a:p>
          <a:p>
            <a:r>
              <a:rPr lang="ja-JP" altLang="en-US" dirty="0"/>
              <a:t>第二次対戦中、イギリスと一時交戦（アラブ主義）、ほとんどはイギリス・アメリカに協力（アッサイード首相）</a:t>
            </a:r>
          </a:p>
          <a:p>
            <a:r>
              <a:rPr lang="ja-JP" altLang="en-US" dirty="0"/>
              <a:t>１９５８年、ヨルダンと統合され「アラブ連邦」（エジプトのアラブ連合共和国と対抗）→中東戦争</a:t>
            </a:r>
          </a:p>
          <a:p>
            <a:endParaRPr lang="en-US" altLang="ja-JP"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altLang="en-US"/>
              <a:t>イラクの近代史（３）</a:t>
            </a:r>
          </a:p>
        </p:txBody>
      </p:sp>
      <p:sp>
        <p:nvSpPr>
          <p:cNvPr id="5123" name="Rectangle 3"/>
          <p:cNvSpPr>
            <a:spLocks noGrp="1" noChangeArrowheads="1"/>
          </p:cNvSpPr>
          <p:nvPr>
            <p:ph type="body" idx="1"/>
          </p:nvPr>
        </p:nvSpPr>
        <p:spPr/>
        <p:txBody>
          <a:bodyPr/>
          <a:lstStyle/>
          <a:p>
            <a:pPr>
              <a:lnSpc>
                <a:spcPct val="90000"/>
              </a:lnSpc>
            </a:pPr>
            <a:r>
              <a:rPr lang="ja-JP" altLang="en-US" dirty="0"/>
              <a:t>１９５８年、クーデタで共和国（将校カーシム</a:t>
            </a:r>
            <a:r>
              <a:rPr lang="ja-JP" altLang="en-US" dirty="0" smtClean="0"/>
              <a:t>）</a:t>
            </a:r>
          </a:p>
          <a:p>
            <a:pPr marL="0" indent="0">
              <a:lnSpc>
                <a:spcPct val="90000"/>
              </a:lnSpc>
              <a:buNone/>
            </a:pPr>
            <a:r>
              <a:rPr lang="ja-JP" altLang="en-US" dirty="0"/>
              <a:t>　</a:t>
            </a:r>
            <a:r>
              <a:rPr lang="ja-JP" altLang="en-US" dirty="0" smtClean="0"/>
              <a:t>　　</a:t>
            </a:r>
            <a:r>
              <a:rPr lang="ja-JP" altLang="en-US" dirty="0" smtClean="0">
                <a:solidFill>
                  <a:srgbClr val="FF0000"/>
                </a:solidFill>
              </a:rPr>
              <a:t>石油会社を国有化</a:t>
            </a:r>
            <a:endParaRPr lang="ja-JP" altLang="en-US" dirty="0">
              <a:solidFill>
                <a:srgbClr val="FF0000"/>
              </a:solidFill>
            </a:endParaRPr>
          </a:p>
          <a:p>
            <a:pPr>
              <a:lnSpc>
                <a:spcPct val="90000"/>
              </a:lnSpc>
            </a:pPr>
            <a:r>
              <a:rPr lang="ja-JP" altLang="en-US" dirty="0"/>
              <a:t>１９６０年、クウェートがイギリスの援助で独立</a:t>
            </a:r>
          </a:p>
          <a:p>
            <a:pPr>
              <a:lnSpc>
                <a:spcPct val="90000"/>
              </a:lnSpc>
              <a:buFontTx/>
              <a:buNone/>
            </a:pPr>
            <a:r>
              <a:rPr lang="ja-JP" altLang="en-US" dirty="0"/>
              <a:t>（イラク抗議、国連認めず）</a:t>
            </a:r>
          </a:p>
          <a:p>
            <a:pPr>
              <a:lnSpc>
                <a:spcPct val="90000"/>
              </a:lnSpc>
              <a:buFontTx/>
              <a:buNone/>
            </a:pPr>
            <a:r>
              <a:rPr lang="ja-JP" altLang="en-US" dirty="0"/>
              <a:t>・　１９６３年バース党によるクーデタ</a:t>
            </a:r>
          </a:p>
          <a:p>
            <a:pPr>
              <a:lnSpc>
                <a:spcPct val="90000"/>
              </a:lnSpc>
              <a:buFontTx/>
              <a:buNone/>
            </a:pPr>
            <a:r>
              <a:rPr lang="ja-JP" altLang="en-US" dirty="0"/>
              <a:t>・　１９６８年バース党バクル将軍によるクーデタ</a:t>
            </a:r>
          </a:p>
          <a:p>
            <a:pPr>
              <a:lnSpc>
                <a:spcPct val="90000"/>
              </a:lnSpc>
              <a:buFontTx/>
              <a:buNone/>
            </a:pPr>
            <a:r>
              <a:rPr lang="ja-JP" altLang="en-US" dirty="0" smtClean="0"/>
              <a:t>・</a:t>
            </a:r>
            <a:r>
              <a:rPr lang="ja-JP" altLang="en-US" dirty="0"/>
              <a:t>　１９７４年イランとの緊張が高まる。</a:t>
            </a:r>
          </a:p>
          <a:p>
            <a:pPr>
              <a:lnSpc>
                <a:spcPct val="90000"/>
              </a:lnSpc>
              <a:buFontTx/>
              <a:buNone/>
            </a:pPr>
            <a:r>
              <a:rPr lang="ja-JP" altLang="en-US" dirty="0"/>
              <a:t>　　</a:t>
            </a:r>
            <a:r>
              <a:rPr lang="ja-JP" altLang="en-US" dirty="0">
                <a:solidFill>
                  <a:srgbClr val="FF0000"/>
                </a:solidFill>
              </a:rPr>
              <a:t>７９年フセインが後継</a:t>
            </a:r>
            <a:r>
              <a:rPr lang="ja-JP" altLang="en-US" dirty="0"/>
              <a:t>。</a:t>
            </a:r>
          </a:p>
          <a:p>
            <a:pPr>
              <a:lnSpc>
                <a:spcPct val="90000"/>
              </a:lnSpc>
              <a:buFontTx/>
              <a:buNone/>
            </a:pPr>
            <a:endParaRPr lang="ja-JP" altLang="en-US" dirty="0"/>
          </a:p>
          <a:p>
            <a:pPr>
              <a:lnSpc>
                <a:spcPct val="90000"/>
              </a:lnSpc>
              <a:buFontTx/>
              <a:buNone/>
            </a:pPr>
            <a:endParaRPr lang="ja-JP" altLang="en-US" dirty="0"/>
          </a:p>
          <a:p>
            <a:pPr>
              <a:lnSpc>
                <a:spcPct val="90000"/>
              </a:lnSpc>
              <a:buFontTx/>
              <a:buNone/>
            </a:pPr>
            <a:endParaRPr lang="ja-JP" altLang="en-US" dirty="0"/>
          </a:p>
          <a:p>
            <a:pPr>
              <a:lnSpc>
                <a:spcPct val="90000"/>
              </a:lnSpc>
              <a:buFontTx/>
              <a:buNone/>
            </a:pPr>
            <a:endParaRPr lang="ja-JP" altLang="en-US" dirty="0"/>
          </a:p>
          <a:p>
            <a:pPr>
              <a:lnSpc>
                <a:spcPct val="90000"/>
              </a:lnSpc>
              <a:buFontTx/>
              <a:buNone/>
            </a:pPr>
            <a:endParaRPr lang="ja-JP" altLang="en-US" dirty="0"/>
          </a:p>
          <a:p>
            <a:pPr>
              <a:lnSpc>
                <a:spcPct val="90000"/>
              </a:lnSpc>
              <a:buFontTx/>
              <a:buNone/>
            </a:pPr>
            <a:endParaRPr lang="ja-JP" altLang="en-US" dirty="0"/>
          </a:p>
          <a:p>
            <a:pPr>
              <a:lnSpc>
                <a:spcPct val="90000"/>
              </a:lnSpc>
            </a:pPr>
            <a:endParaRPr lang="en-US" altLang="ja-JP"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ja-JP" altLang="en-US"/>
              <a:t>イラン現代史（１）</a:t>
            </a:r>
          </a:p>
        </p:txBody>
      </p:sp>
      <p:sp>
        <p:nvSpPr>
          <p:cNvPr id="7171" name="Rectangle 3"/>
          <p:cNvSpPr>
            <a:spLocks noGrp="1" noChangeArrowheads="1"/>
          </p:cNvSpPr>
          <p:nvPr>
            <p:ph type="body" idx="1"/>
          </p:nvPr>
        </p:nvSpPr>
        <p:spPr/>
        <p:txBody>
          <a:bodyPr/>
          <a:lstStyle/>
          <a:p>
            <a:r>
              <a:rPr lang="ja-JP" altLang="en-US" dirty="0"/>
              <a:t>１９２３年レザー・シャー・パフラビー首相に</a:t>
            </a:r>
          </a:p>
          <a:p>
            <a:r>
              <a:rPr lang="ja-JP" altLang="en-US" dirty="0"/>
              <a:t>１９２３年</a:t>
            </a:r>
            <a:r>
              <a:rPr lang="ja-JP" altLang="en-US" dirty="0">
                <a:solidFill>
                  <a:srgbClr val="FF0000"/>
                </a:solidFill>
              </a:rPr>
              <a:t>パフラビー朝成立</a:t>
            </a:r>
            <a:r>
              <a:rPr lang="ja-JP" altLang="en-US" dirty="0"/>
              <a:t>（近代化を進める）</a:t>
            </a:r>
          </a:p>
          <a:p>
            <a:r>
              <a:rPr lang="ja-JP" altLang="en-US" dirty="0"/>
              <a:t>第二次大戦中は、連合国だが、ソ連とイギリスの対立の場となった。</a:t>
            </a:r>
          </a:p>
          <a:p>
            <a:r>
              <a:rPr lang="ja-JP" altLang="en-US" dirty="0"/>
              <a:t>１９５１年首相の</a:t>
            </a:r>
            <a:r>
              <a:rPr lang="ja-JP" altLang="en-US" dirty="0">
                <a:solidFill>
                  <a:srgbClr val="FF0000"/>
                </a:solidFill>
              </a:rPr>
              <a:t>モサッデクが、石油の国有化</a:t>
            </a:r>
          </a:p>
          <a:p>
            <a:r>
              <a:rPr lang="ja-JP" altLang="en-US" dirty="0"/>
              <a:t>１９５３年モサッデクと王の対立激化。王一時亡命。</a:t>
            </a:r>
            <a:r>
              <a:rPr lang="ja-JP" altLang="en-US" dirty="0">
                <a:solidFill>
                  <a:srgbClr val="FF0000"/>
                </a:solidFill>
              </a:rPr>
              <a:t>アメリカの援助でクーデタ、王の復帰</a:t>
            </a:r>
            <a:r>
              <a:rPr lang="ja-JP" altLang="en-US" dirty="0"/>
              <a:t>。</a:t>
            </a:r>
          </a:p>
          <a:p>
            <a:endParaRPr lang="ja-JP" altLang="en-US" dirty="0"/>
          </a:p>
          <a:p>
            <a:endParaRPr lang="en-US" altLang="ja-JP"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ja-JP" altLang="en-US" dirty="0" smtClean="0"/>
              <a:t>イラン現代史</a:t>
            </a:r>
            <a:r>
              <a:rPr lang="ja-JP" altLang="en-US" dirty="0"/>
              <a:t>（２）</a:t>
            </a:r>
          </a:p>
        </p:txBody>
      </p:sp>
      <p:sp>
        <p:nvSpPr>
          <p:cNvPr id="8195" name="Rectangle 3"/>
          <p:cNvSpPr>
            <a:spLocks noGrp="1" noChangeArrowheads="1"/>
          </p:cNvSpPr>
          <p:nvPr>
            <p:ph type="body" idx="1"/>
          </p:nvPr>
        </p:nvSpPr>
        <p:spPr/>
        <p:txBody>
          <a:bodyPr/>
          <a:lstStyle/>
          <a:p>
            <a:r>
              <a:rPr lang="ja-JP" altLang="en-US" dirty="0"/>
              <a:t>パーレビ国王、近代化に取り組み、親米政策。他方アラブ諸国とは対立。（イスラエル承認）</a:t>
            </a:r>
          </a:p>
          <a:p>
            <a:r>
              <a:rPr lang="ja-JP" altLang="en-US" dirty="0"/>
              <a:t>貧富の拡大、秘密警察の弾圧に対する不満から、内戦。ホメイニによるイスラム国家をめざす</a:t>
            </a:r>
            <a:r>
              <a:rPr lang="ja-JP" altLang="en-US" dirty="0">
                <a:solidFill>
                  <a:srgbClr val="FF0000"/>
                </a:solidFill>
              </a:rPr>
              <a:t>イラン革命。１９７９年</a:t>
            </a:r>
            <a:r>
              <a:rPr lang="ja-JP" altLang="en-US" dirty="0"/>
              <a:t>。</a:t>
            </a:r>
          </a:p>
          <a:p>
            <a:r>
              <a:rPr lang="ja-JP" altLang="en-US" dirty="0"/>
              <a:t>７９年暮アメリカ大使館占拠、アメリカ人人質に。（アメリカに亡命した王への援助に抗議）</a:t>
            </a:r>
          </a:p>
          <a:p>
            <a:r>
              <a:rPr lang="ja-JP" altLang="en-US" dirty="0"/>
              <a:t>８０～８８年、イラクと戦争</a:t>
            </a:r>
            <a:r>
              <a:rPr lang="ja-JP" altLang="en-US" dirty="0" smtClean="0"/>
              <a:t>。８５　コントラ事件</a:t>
            </a:r>
            <a:endParaRPr lang="en-US" altLang="ja-JP"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ja-JP" altLang="en-US"/>
              <a:t>イラン・イラク戦争</a:t>
            </a:r>
          </a:p>
        </p:txBody>
      </p:sp>
      <p:sp>
        <p:nvSpPr>
          <p:cNvPr id="21507" name="Rectangle 3"/>
          <p:cNvSpPr>
            <a:spLocks noGrp="1" noChangeArrowheads="1"/>
          </p:cNvSpPr>
          <p:nvPr>
            <p:ph type="body" idx="1"/>
          </p:nvPr>
        </p:nvSpPr>
        <p:spPr/>
        <p:txBody>
          <a:bodyPr/>
          <a:lstStyle/>
          <a:p>
            <a:pPr>
              <a:lnSpc>
                <a:spcPct val="80000"/>
              </a:lnSpc>
            </a:pPr>
            <a:r>
              <a:rPr lang="ja-JP" altLang="en-US" sz="1800"/>
              <a:t>戦争開始の前年、</a:t>
            </a:r>
            <a:r>
              <a:rPr lang="en-US" altLang="ja-JP" sz="1800"/>
              <a:t>1979</a:t>
            </a:r>
            <a:r>
              <a:rPr lang="ja-JP" altLang="en-US" sz="1800"/>
              <a:t>年におきたイラン革命の拡大をおそれたイラクは、同国領内にあるシーア派の聖地カルバラーを巡礼するイラン人たちの通行を禁止し、国境を封鎖した。南部に多数のシーア派をかかえるイラクは、シーア派勢力が反政府行動をとることをおそれていた。</a:t>
            </a:r>
          </a:p>
          <a:p>
            <a:pPr>
              <a:lnSpc>
                <a:spcPct val="80000"/>
              </a:lnSpc>
            </a:pPr>
            <a:r>
              <a:rPr lang="ja-JP" altLang="en-US" sz="1800"/>
              <a:t>いっぽうイランのホメイニーは、イラクのフセイン政権をイスラム政権とはみとめず、打倒をよびかけていた。フセイン政権は、対イラン戦争をかつてアラブがペルシャをうちやぶったカーデシーアの戦になぞらえ、アラブ諸国に支援をもとめた。</a:t>
            </a:r>
          </a:p>
          <a:p>
            <a:pPr>
              <a:lnSpc>
                <a:spcPct val="80000"/>
              </a:lnSpc>
            </a:pPr>
            <a:r>
              <a:rPr lang="ja-JP" altLang="en-US" sz="1800"/>
              <a:t>緒戦はイラクの電撃的な攻撃が効を奏し、イラン領に深くはいった。しかし、</a:t>
            </a:r>
            <a:r>
              <a:rPr lang="en-US" altLang="ja-JP" sz="1800"/>
              <a:t>1981</a:t>
            </a:r>
            <a:r>
              <a:rPr lang="ja-JP" altLang="en-US" sz="1800"/>
              <a:t>年以降は、反撃にでたイランが優勢となり、</a:t>
            </a:r>
            <a:r>
              <a:rPr lang="en-US" altLang="ja-JP" sz="1800"/>
              <a:t>82</a:t>
            </a:r>
            <a:r>
              <a:rPr lang="ja-JP" altLang="en-US" sz="1800"/>
              <a:t>年からはイランがイラク領内を侵攻するようになった。その結果、イラクの崩壊によるイラン革命の拡大をおそれた周辺アラブ諸国と欧米諸国、ソ連がイラク支援にかたむき、イランは国際的に孤立、「革命の輸出」は断念せざるをえなくなった。</a:t>
            </a:r>
          </a:p>
          <a:p>
            <a:pPr>
              <a:lnSpc>
                <a:spcPct val="80000"/>
              </a:lnSpc>
            </a:pPr>
            <a:r>
              <a:rPr lang="ja-JP" altLang="en-US" sz="1800"/>
              <a:t>戦争は</a:t>
            </a:r>
            <a:r>
              <a:rPr lang="en-US" altLang="ja-JP" sz="1800"/>
              <a:t>1988</a:t>
            </a:r>
            <a:r>
              <a:rPr lang="ja-JP" altLang="en-US" sz="1800"/>
              <a:t>年</a:t>
            </a:r>
            <a:r>
              <a:rPr lang="en-US" altLang="ja-JP" sz="1800"/>
              <a:t>7</a:t>
            </a:r>
            <a:r>
              <a:rPr lang="ja-JP" altLang="en-US" sz="1800"/>
              <a:t>月、イランが停戦をもとめる国連決議を受諾して翌</a:t>
            </a:r>
            <a:r>
              <a:rPr lang="en-US" altLang="ja-JP" sz="1800"/>
              <a:t>8</a:t>
            </a:r>
            <a:r>
              <a:rPr lang="ja-JP" altLang="en-US" sz="1800"/>
              <a:t>月に終結したが、イラクは軍事費の増大によって財政がくるしくなり、それが</a:t>
            </a:r>
            <a:r>
              <a:rPr lang="en-US" altLang="ja-JP" sz="1800"/>
              <a:t>90</a:t>
            </a:r>
            <a:r>
              <a:rPr lang="ja-JP" altLang="en-US" sz="1800"/>
              <a:t>年にクウェートを侵攻する大きな要因となった</a:t>
            </a:r>
            <a:r>
              <a:rPr lang="en-US" altLang="ja-JP" sz="1800"/>
              <a:t>(→ </a:t>
            </a:r>
            <a:r>
              <a:rPr lang="ja-JP" altLang="en-US" sz="1800"/>
              <a:t>湾岸戦争</a:t>
            </a:r>
            <a:r>
              <a:rPr lang="en-US" altLang="ja-JP" sz="1800"/>
              <a:t>)</a:t>
            </a:r>
            <a:r>
              <a:rPr lang="ja-JP" altLang="en-US" sz="1800"/>
              <a:t>。この戦争は、双方がミサイルで相手国を攻撃するという史上初の戦いでもあった。</a:t>
            </a:r>
          </a:p>
          <a:p>
            <a:pPr>
              <a:lnSpc>
                <a:spcPct val="80000"/>
              </a:lnSpc>
            </a:pPr>
            <a:endParaRPr lang="ja-JP" altLang="en-US" sz="1800"/>
          </a:p>
          <a:p>
            <a:pPr>
              <a:lnSpc>
                <a:spcPct val="80000"/>
              </a:lnSpc>
            </a:pPr>
            <a:r>
              <a:rPr lang="en-US" altLang="ja-JP" sz="1800"/>
              <a:t>(C) 1993-2003 Microsoft Corporation. All rights reserved.</a:t>
            </a:r>
          </a:p>
          <a:p>
            <a:pPr>
              <a:lnSpc>
                <a:spcPct val="80000"/>
              </a:lnSpc>
            </a:pPr>
            <a:endParaRPr lang="en-US" altLang="ja-JP"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戦争時のエピソード</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１９８５年日本人</a:t>
            </a:r>
            <a:r>
              <a:rPr kumimoji="1" lang="ja-JP" altLang="en-US" dirty="0" smtClean="0"/>
              <a:t>がテヘランに取り残される。</a:t>
            </a:r>
          </a:p>
          <a:p>
            <a:pPr lvl="1"/>
            <a:r>
              <a:rPr lang="ja-JP" altLang="en-US" dirty="0" smtClean="0"/>
              <a:t>トルコ航空が</a:t>
            </a:r>
            <a:r>
              <a:rPr lang="ja-JP" altLang="en-US" dirty="0" smtClean="0"/>
              <a:t>救助（日本航空は拒否）</a:t>
            </a:r>
            <a:endParaRPr lang="ja-JP" altLang="en-US" dirty="0" smtClean="0"/>
          </a:p>
          <a:p>
            <a:r>
              <a:rPr lang="ja-JP" altLang="en-US" dirty="0" smtClean="0"/>
              <a:t>１９８９年、「悪魔の詩」ラシュディへの死刑宣告、後日日本語翻訳者の五十嵐助教授殺害。</a:t>
            </a:r>
          </a:p>
          <a:p>
            <a:r>
              <a:rPr lang="en-US" altLang="ja-JP" dirty="0"/>
              <a:t>2004</a:t>
            </a:r>
            <a:r>
              <a:rPr lang="ja-JP" altLang="en-US" dirty="0" smtClean="0"/>
              <a:t>年イラクで日本人人質事件（自己責任論で非難）</a:t>
            </a:r>
          </a:p>
          <a:p>
            <a:endParaRPr lang="ja-JP" altLang="en-US" dirty="0" smtClean="0"/>
          </a:p>
          <a:p>
            <a:endParaRPr kumimoji="1" lang="ja-JP" altLang="en-US" dirty="0"/>
          </a:p>
        </p:txBody>
      </p:sp>
    </p:spTree>
    <p:extLst>
      <p:ext uri="{BB962C8B-B14F-4D97-AF65-F5344CB8AC3E}">
        <p14:creationId xmlns:p14="http://schemas.microsoft.com/office/powerpoint/2010/main" val="1093535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湾岸</a:t>
            </a:r>
            <a:r>
              <a:rPr lang="ja-JP" altLang="en-US" dirty="0"/>
              <a:t>戦争１９９１．１．１７</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ソ連のアフガン敗北→ソ連崩壊→冷戦終了</a:t>
            </a:r>
          </a:p>
          <a:p>
            <a:r>
              <a:rPr lang="ja-JP" altLang="en-US" dirty="0" smtClean="0"/>
              <a:t>平和が訪れる</a:t>
            </a:r>
            <a:r>
              <a:rPr lang="ja-JP" altLang="en-US" dirty="0"/>
              <a:t>と</a:t>
            </a:r>
            <a:r>
              <a:rPr lang="ja-JP" altLang="en-US" dirty="0" smtClean="0"/>
              <a:t>いう期待→</a:t>
            </a:r>
            <a:r>
              <a:rPr lang="en-US" altLang="ja-JP" dirty="0" smtClean="0"/>
              <a:t>× </a:t>
            </a:r>
            <a:r>
              <a:rPr lang="ja-JP" altLang="en-US" dirty="0" smtClean="0"/>
              <a:t>「ハンチントン文明の衝突」</a:t>
            </a:r>
          </a:p>
          <a:p>
            <a:r>
              <a:rPr kumimoji="1" lang="ja-JP" altLang="en-US" dirty="0" smtClean="0"/>
              <a:t>湾岸戦争 イラク</a:t>
            </a:r>
            <a:r>
              <a:rPr kumimoji="1" lang="en-US" altLang="ja-JP" dirty="0" smtClean="0"/>
              <a:t>(</a:t>
            </a:r>
            <a:r>
              <a:rPr kumimoji="1" lang="ja-JP" altLang="en-US" dirty="0" smtClean="0"/>
              <a:t>フセインのクウェート侵攻</a:t>
            </a:r>
            <a:r>
              <a:rPr kumimoji="1" lang="en-US" altLang="ja-JP" dirty="0" smtClean="0"/>
              <a:t>)</a:t>
            </a:r>
            <a:endParaRPr lang="ja-JP" altLang="en-US" dirty="0"/>
          </a:p>
          <a:p>
            <a:pPr lvl="1"/>
            <a:r>
              <a:rPr kumimoji="1" lang="ja-JP" altLang="en-US" dirty="0" smtClean="0"/>
              <a:t> イラン・イラク戦争による経済的打撃を奪還する目的</a:t>
            </a:r>
          </a:p>
          <a:p>
            <a:pPr lvl="1"/>
            <a:r>
              <a:rPr lang="ja-JP" altLang="en-US" dirty="0" smtClean="0"/>
              <a:t>ＣＮＮが大々的に戦争を実況中継</a:t>
            </a:r>
            <a:endParaRPr kumimoji="1" lang="ja-JP" altLang="en-US" dirty="0" smtClean="0"/>
          </a:p>
        </p:txBody>
      </p:sp>
    </p:spTree>
    <p:extLst>
      <p:ext uri="{BB962C8B-B14F-4D97-AF65-F5344CB8AC3E}">
        <p14:creationId xmlns:p14="http://schemas.microsoft.com/office/powerpoint/2010/main" val="3586299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ja-JP" altLang="en-US" sz="4000" dirty="0"/>
              <a:t>湾岸戦争での日本の政策</a:t>
            </a:r>
            <a:r>
              <a:rPr lang="ja-JP" altLang="en-US" sz="4000" dirty="0" smtClean="0"/>
              <a:t>転換</a:t>
            </a:r>
            <a:r>
              <a:rPr lang="ja-JP" altLang="en-US" sz="4000" dirty="0"/>
              <a:t/>
            </a:r>
            <a:br>
              <a:rPr lang="ja-JP" altLang="en-US" sz="4000" dirty="0"/>
            </a:br>
            <a:endParaRPr lang="ja-JP" altLang="en-US" sz="4000" dirty="0"/>
          </a:p>
        </p:txBody>
      </p:sp>
      <p:sp>
        <p:nvSpPr>
          <p:cNvPr id="23555" name="Rectangle 3"/>
          <p:cNvSpPr>
            <a:spLocks noGrp="1" noChangeArrowheads="1"/>
          </p:cNvSpPr>
          <p:nvPr>
            <p:ph type="body" idx="1"/>
          </p:nvPr>
        </p:nvSpPr>
        <p:spPr/>
        <p:txBody>
          <a:bodyPr/>
          <a:lstStyle/>
          <a:p>
            <a:r>
              <a:rPr lang="ja-JP" altLang="en-US" dirty="0" smtClean="0"/>
              <a:t>国連</a:t>
            </a:r>
            <a:r>
              <a:rPr lang="ja-JP" altLang="en-US" dirty="0"/>
              <a:t>「対イラク武力行使容認決議」→多国籍軍の結成</a:t>
            </a:r>
          </a:p>
          <a:p>
            <a:r>
              <a:rPr lang="ja-JP" altLang="en-US" dirty="0" smtClean="0"/>
              <a:t>日本</a:t>
            </a:r>
            <a:r>
              <a:rPr lang="ja-JP" altLang="en-US" dirty="0"/>
              <a:t>の支援　１３０億ドルの資金提供・ペルシャ湾の機雷掃海艇の派遣（機雷除去活動）</a:t>
            </a:r>
          </a:p>
          <a:p>
            <a:r>
              <a:rPr lang="ja-JP" altLang="en-US" dirty="0"/>
              <a:t>クウェートの感謝（３０ヶ国）に入っていなかった。アメリカの事実上の非難</a:t>
            </a:r>
            <a:r>
              <a:rPr lang="ja-JP" altLang="en-US" dirty="0" smtClean="0"/>
              <a:t>。</a:t>
            </a:r>
          </a:p>
          <a:p>
            <a:r>
              <a:rPr lang="ja-JP" altLang="en-US" dirty="0" smtClean="0"/>
              <a:t>「</a:t>
            </a:r>
            <a:r>
              <a:rPr lang="ja-JP" altLang="en-US" dirty="0"/>
              <a:t>金」ではなく「人」</a:t>
            </a:r>
            <a:r>
              <a:rPr lang="ja-JP" altLang="en-US" dirty="0" smtClean="0"/>
              <a:t>を⇒自衛隊</a:t>
            </a:r>
            <a:r>
              <a:rPr lang="ja-JP" altLang="en-US" dirty="0"/>
              <a:t>の海外</a:t>
            </a:r>
            <a:r>
              <a:rPr lang="ja-JP" altLang="en-US" dirty="0" smtClean="0"/>
              <a:t>派遣</a:t>
            </a:r>
            <a:endParaRPr lang="ja-JP" altLang="en-US" dirty="0"/>
          </a:p>
          <a:p>
            <a:r>
              <a:rPr lang="ja-JP" altLang="en-US" dirty="0" smtClean="0"/>
              <a:t>イラク</a:t>
            </a:r>
            <a:r>
              <a:rPr lang="ja-JP" altLang="en-US" dirty="0"/>
              <a:t>戦争における派兵</a:t>
            </a:r>
            <a:r>
              <a:rPr lang="ja-JP" altLang="en-US" dirty="0" smtClean="0"/>
              <a:t>へ</a:t>
            </a:r>
            <a:endParaRPr lang="ja-JP" altLang="en-US" dirty="0"/>
          </a:p>
          <a:p>
            <a:endParaRPr lang="ja-JP" altLang="en-US" dirty="0"/>
          </a:p>
          <a:p>
            <a:endParaRPr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911</a:t>
            </a:r>
            <a:r>
              <a:rPr kumimoji="1" lang="ja-JP" altLang="en-US" dirty="0" smtClean="0"/>
              <a:t>テロ</a:t>
            </a:r>
            <a:r>
              <a:rPr kumimoji="1" lang="en-US" altLang="ja-JP" dirty="0" smtClean="0"/>
              <a:t>(2001</a:t>
            </a:r>
            <a:r>
              <a:rPr kumimoji="1" lang="ja-JP" altLang="en-US" dirty="0" smtClean="0"/>
              <a:t>年</a:t>
            </a:r>
            <a:r>
              <a:rPr kumimoji="1" lang="en-US" altLang="ja-JP" dirty="0" smtClean="0"/>
              <a:t>)</a:t>
            </a:r>
            <a:r>
              <a:rPr kumimoji="1" lang="ja-JP" altLang="en-US" dirty="0" smtClean="0"/>
              <a:t>からイラク戦争</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911</a:t>
            </a:r>
            <a:r>
              <a:rPr kumimoji="1" lang="ja-JP" altLang="en-US" dirty="0" smtClean="0"/>
              <a:t>をめぐる様々な憶測</a:t>
            </a:r>
            <a:r>
              <a:rPr kumimoji="1" lang="en-US" altLang="ja-JP" dirty="0" smtClean="0"/>
              <a:t>(</a:t>
            </a:r>
            <a:r>
              <a:rPr kumimoji="1" lang="ja-JP" altLang="en-US" dirty="0" smtClean="0"/>
              <a:t>陰謀説・放置説</a:t>
            </a:r>
            <a:r>
              <a:rPr kumimoji="1" lang="en-US" altLang="ja-JP" dirty="0" smtClean="0"/>
              <a:t>)</a:t>
            </a:r>
            <a:endParaRPr kumimoji="1" lang="ja-JP" altLang="en-US" dirty="0" smtClean="0"/>
          </a:p>
          <a:p>
            <a:r>
              <a:rPr lang="ja-JP" altLang="en-US" dirty="0" smtClean="0"/>
              <a:t>アメリカ</a:t>
            </a:r>
            <a:r>
              <a:rPr lang="ja-JP" altLang="en-US" dirty="0"/>
              <a:t>では</a:t>
            </a:r>
            <a:r>
              <a:rPr lang="ja-JP" altLang="en-US" dirty="0" smtClean="0"/>
              <a:t>、ブッシュの人気高騰・愛国法</a:t>
            </a:r>
            <a:r>
              <a:rPr lang="en-US" altLang="ja-JP" dirty="0" smtClean="0"/>
              <a:t>(</a:t>
            </a:r>
            <a:r>
              <a:rPr lang="ja-JP" altLang="en-US" dirty="0" smtClean="0"/>
              <a:t>適正手続</a:t>
            </a:r>
            <a:r>
              <a:rPr lang="ja-JP" altLang="en-US" dirty="0"/>
              <a:t>に</a:t>
            </a:r>
            <a:r>
              <a:rPr lang="ja-JP" altLang="en-US" dirty="0" smtClean="0"/>
              <a:t>よらない逮捕</a:t>
            </a:r>
            <a:r>
              <a:rPr lang="en-US" altLang="ja-JP" dirty="0" smtClean="0"/>
              <a:t>)</a:t>
            </a:r>
            <a:r>
              <a:rPr lang="ja-JP" altLang="en-US" dirty="0" smtClean="0"/>
              <a:t>航空利用の監視強化</a:t>
            </a:r>
            <a:endParaRPr lang="ja-JP" altLang="en-US" dirty="0"/>
          </a:p>
          <a:p>
            <a:r>
              <a:rPr kumimoji="1" lang="ja-JP" altLang="en-US" dirty="0" smtClean="0"/>
              <a:t>欧米におけるイスラム教徒への暴力</a:t>
            </a:r>
          </a:p>
          <a:p>
            <a:r>
              <a:rPr kumimoji="1" lang="en-US" altLang="ja-JP" dirty="0" smtClean="0"/>
              <a:t>2003</a:t>
            </a:r>
            <a:r>
              <a:rPr kumimoji="1" lang="ja-JP" altLang="en-US" dirty="0" smtClean="0"/>
              <a:t>年</a:t>
            </a:r>
            <a:r>
              <a:rPr kumimoji="1" lang="en-US" altLang="ja-JP" dirty="0" smtClean="0"/>
              <a:t>3</a:t>
            </a:r>
            <a:r>
              <a:rPr kumimoji="1" lang="ja-JP" altLang="en-US" dirty="0" smtClean="0"/>
              <a:t>月イラク侵攻→フセイン政権崩壊</a:t>
            </a:r>
          </a:p>
          <a:p>
            <a:pPr lvl="1"/>
            <a:r>
              <a:rPr kumimoji="1" lang="ja-JP" altLang="en-US" dirty="0" smtClean="0"/>
              <a:t>独仏ロは反対　</a:t>
            </a:r>
            <a:r>
              <a:rPr kumimoji="1" lang="en-US" altLang="ja-JP" dirty="0" smtClean="0"/>
              <a:t>5</a:t>
            </a:r>
            <a:r>
              <a:rPr kumimoji="1" lang="ja-JP" altLang="en-US" dirty="0" smtClean="0"/>
              <a:t>月にブッシュ終結宣言</a:t>
            </a:r>
          </a:p>
          <a:p>
            <a:r>
              <a:rPr lang="en-US" altLang="ja-JP" dirty="0"/>
              <a:t>2004</a:t>
            </a:r>
            <a:r>
              <a:rPr lang="ja-JP" altLang="en-US" dirty="0" smtClean="0"/>
              <a:t>年</a:t>
            </a:r>
            <a:r>
              <a:rPr lang="en-US" altLang="ja-JP" dirty="0"/>
              <a:t>5</a:t>
            </a:r>
            <a:r>
              <a:rPr lang="ja-JP" altLang="en-US" dirty="0" smtClean="0"/>
              <a:t>月暫定政権（</a:t>
            </a:r>
            <a:r>
              <a:rPr lang="en-US" altLang="ja-JP" dirty="0" smtClean="0"/>
              <a:t>6</a:t>
            </a:r>
            <a:r>
              <a:rPr lang="ja-JP" altLang="en-US" dirty="0" smtClean="0"/>
              <a:t>月に主権委譲）</a:t>
            </a:r>
          </a:p>
          <a:p>
            <a:r>
              <a:rPr kumimoji="1" lang="ja-JP" altLang="en-US" dirty="0" smtClean="0"/>
              <a:t>反米抵抗運動とその掃討活動で泥沼化</a:t>
            </a:r>
          </a:p>
          <a:p>
            <a:r>
              <a:rPr lang="en-US" altLang="ja-JP" dirty="0"/>
              <a:t>2009</a:t>
            </a:r>
            <a:r>
              <a:rPr lang="ja-JP" altLang="en-US" dirty="0" smtClean="0"/>
              <a:t>年米軍撤退開始</a:t>
            </a:r>
            <a:endParaRPr kumimoji="1" lang="ja-JP" altLang="en-US" dirty="0" smtClean="0"/>
          </a:p>
          <a:p>
            <a:pPr lvl="1"/>
            <a:endParaRPr kumimoji="1" lang="ja-JP" altLang="en-US" dirty="0" smtClean="0"/>
          </a:p>
          <a:p>
            <a:pPr lvl="1"/>
            <a:endParaRPr kumimoji="1" lang="ja-JP" altLang="en-US" dirty="0" smtClean="0"/>
          </a:p>
          <a:p>
            <a:endParaRPr kumimoji="1" lang="ja-JP" altLang="en-US" dirty="0"/>
          </a:p>
        </p:txBody>
      </p:sp>
    </p:spTree>
    <p:extLst>
      <p:ext uri="{BB962C8B-B14F-4D97-AF65-F5344CB8AC3E}">
        <p14:creationId xmlns:p14="http://schemas.microsoft.com/office/powerpoint/2010/main" val="4031713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819275"/>
            <a:ext cx="426720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正当性の消えたイラク戦争</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イラク戦争の理由づけ</a:t>
            </a:r>
          </a:p>
          <a:p>
            <a:pPr lvl="1"/>
            <a:r>
              <a:rPr kumimoji="1" lang="ja-JP" altLang="en-US" dirty="0" smtClean="0"/>
              <a:t>アルカイダを援助（フセインは世俗的）</a:t>
            </a:r>
          </a:p>
          <a:p>
            <a:pPr lvl="1"/>
            <a:r>
              <a:rPr lang="ja-JP" altLang="en-US" dirty="0" smtClean="0"/>
              <a:t>大量破壊兵器（占領後発見できなかった）</a:t>
            </a:r>
          </a:p>
          <a:p>
            <a:r>
              <a:rPr kumimoji="1" lang="ja-JP" altLang="en-US" dirty="0" smtClean="0"/>
              <a:t>統治の無責任</a:t>
            </a:r>
          </a:p>
          <a:p>
            <a:pPr lvl="1"/>
            <a:r>
              <a:rPr lang="ja-JP" altLang="en-US" dirty="0"/>
              <a:t>フセイン下の統治</a:t>
            </a:r>
            <a:r>
              <a:rPr lang="ja-JP" altLang="en-US" dirty="0" smtClean="0"/>
              <a:t>機構（バース党）を破壊⇒ＩＳに</a:t>
            </a:r>
            <a:endParaRPr lang="ja-JP" altLang="en-US" dirty="0"/>
          </a:p>
          <a:p>
            <a:pPr lvl="1"/>
            <a:r>
              <a:rPr lang="ja-JP" altLang="en-US" dirty="0" smtClean="0"/>
              <a:t>イスラム国・クルドにより国家の分断</a:t>
            </a:r>
          </a:p>
        </p:txBody>
      </p:sp>
    </p:spTree>
    <p:extLst>
      <p:ext uri="{BB962C8B-B14F-4D97-AF65-F5344CB8AC3E}">
        <p14:creationId xmlns:p14="http://schemas.microsoft.com/office/powerpoint/2010/main" val="3313021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872"/>
            <a:ext cx="4547550" cy="6686128"/>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4345" y="636444"/>
            <a:ext cx="4135582" cy="6158421"/>
          </a:xfrm>
          <a:prstGeom prst="rect">
            <a:avLst/>
          </a:prstGeom>
        </p:spPr>
      </p:pic>
    </p:spTree>
    <p:extLst>
      <p:ext uri="{BB962C8B-B14F-4D97-AF65-F5344CB8AC3E}">
        <p14:creationId xmlns:p14="http://schemas.microsoft.com/office/powerpoint/2010/main" val="2517330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アラブの春</a:t>
            </a:r>
            <a:r>
              <a:rPr kumimoji="1" lang="en-US" altLang="ja-JP" dirty="0" smtClean="0"/>
              <a:t>(2011)</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中東・アフリカのイスラムの長期独裁政権への抵抗活動が一斉におきた。</a:t>
            </a:r>
            <a:r>
              <a:rPr kumimoji="1" lang="en-US" altLang="ja-JP" dirty="0" smtClean="0"/>
              <a:t>(SNS</a:t>
            </a:r>
            <a:r>
              <a:rPr lang="ja-JP" altLang="en-US" dirty="0" smtClean="0"/>
              <a:t>の利用</a:t>
            </a:r>
            <a:r>
              <a:rPr lang="en-US" altLang="ja-JP" dirty="0" smtClean="0"/>
              <a:t>)</a:t>
            </a:r>
            <a:endParaRPr lang="ja-JP" altLang="en-US" dirty="0" smtClean="0"/>
          </a:p>
          <a:p>
            <a:r>
              <a:rPr kumimoji="1" lang="ja-JP" altLang="en-US" dirty="0"/>
              <a:t>チュニジア</a:t>
            </a:r>
            <a:r>
              <a:rPr kumimoji="1" lang="ja-JP" altLang="en-US" dirty="0" smtClean="0"/>
              <a:t>・エジプトが早期に倒れるが、エジプトは、選挙で成立した政権</a:t>
            </a:r>
            <a:r>
              <a:rPr kumimoji="1" lang="en-US" altLang="ja-JP" dirty="0" smtClean="0"/>
              <a:t>(</a:t>
            </a:r>
            <a:r>
              <a:rPr kumimoji="1" lang="ja-JP" altLang="en-US" dirty="0" smtClean="0"/>
              <a:t>イスラム同胞団</a:t>
            </a:r>
            <a:r>
              <a:rPr kumimoji="1" lang="en-US" altLang="ja-JP" dirty="0" smtClean="0"/>
              <a:t>)</a:t>
            </a:r>
            <a:r>
              <a:rPr kumimoji="1" lang="ja-JP" altLang="en-US" dirty="0" smtClean="0"/>
              <a:t>が軍部のクーデタで転覆される</a:t>
            </a:r>
            <a:endParaRPr lang="ja-JP" altLang="en-US" dirty="0"/>
          </a:p>
          <a:p>
            <a:r>
              <a:rPr kumimoji="1" lang="ja-JP" altLang="en-US" dirty="0" smtClean="0"/>
              <a:t>リビア・イエメンでは、混乱。リビアのカダフィが殺害</a:t>
            </a:r>
          </a:p>
          <a:p>
            <a:r>
              <a:rPr lang="ja-JP" altLang="en-US" dirty="0" smtClean="0"/>
              <a:t>シリアのアサド</a:t>
            </a:r>
            <a:r>
              <a:rPr lang="ja-JP" altLang="en-US" dirty="0"/>
              <a:t>は</a:t>
            </a:r>
            <a:r>
              <a:rPr lang="ja-JP" altLang="en-US" dirty="0" smtClean="0"/>
              <a:t>、踏みとどまり、内乱状態に</a:t>
            </a:r>
          </a:p>
          <a:p>
            <a:r>
              <a:rPr kumimoji="1" lang="ja-JP" altLang="en-US" dirty="0" smtClean="0"/>
              <a:t>多くの国で安定政権が崩れたままになった</a:t>
            </a:r>
            <a:endParaRPr kumimoji="1" lang="ja-JP" altLang="en-US" dirty="0"/>
          </a:p>
        </p:txBody>
      </p:sp>
    </p:spTree>
    <p:extLst>
      <p:ext uri="{BB962C8B-B14F-4D97-AF65-F5344CB8AC3E}">
        <p14:creationId xmlns:p14="http://schemas.microsoft.com/office/powerpoint/2010/main" val="1080600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50"/>
            <a:ext cx="3563888" cy="4312604"/>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3933" y="3068960"/>
            <a:ext cx="6452981" cy="3766577"/>
          </a:xfrm>
          <a:prstGeom prst="rect">
            <a:avLst/>
          </a:prstGeom>
        </p:spPr>
      </p:pic>
      <p:sp>
        <p:nvSpPr>
          <p:cNvPr id="4" name="テキスト ボックス 3"/>
          <p:cNvSpPr txBox="1"/>
          <p:nvPr/>
        </p:nvSpPr>
        <p:spPr>
          <a:xfrm>
            <a:off x="3995936" y="980728"/>
            <a:ext cx="2880320" cy="369332"/>
          </a:xfrm>
          <a:prstGeom prst="rect">
            <a:avLst/>
          </a:prstGeom>
          <a:noFill/>
        </p:spPr>
        <p:txBody>
          <a:bodyPr wrap="square" rtlCol="0">
            <a:spAutoFit/>
          </a:bodyPr>
          <a:lstStyle/>
          <a:p>
            <a:r>
              <a:rPr kumimoji="1" lang="ja-JP" altLang="en-US" dirty="0" smtClean="0"/>
              <a:t>モサッデク</a:t>
            </a:r>
            <a:endParaRPr kumimoji="1" lang="ja-JP" altLang="en-US" dirty="0"/>
          </a:p>
        </p:txBody>
      </p:sp>
    </p:spTree>
    <p:extLst>
      <p:ext uri="{BB962C8B-B14F-4D97-AF65-F5344CB8AC3E}">
        <p14:creationId xmlns:p14="http://schemas.microsoft.com/office/powerpoint/2010/main" val="737126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3456384" cy="4764974"/>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3521956"/>
            <a:ext cx="4695056" cy="3158492"/>
          </a:xfrm>
          <a:prstGeom prst="rect">
            <a:avLst/>
          </a:prstGeom>
        </p:spPr>
      </p:pic>
      <p:sp>
        <p:nvSpPr>
          <p:cNvPr id="2" name="テキスト ボックス 1"/>
          <p:cNvSpPr txBox="1"/>
          <p:nvPr/>
        </p:nvSpPr>
        <p:spPr>
          <a:xfrm>
            <a:off x="4283968" y="980728"/>
            <a:ext cx="3816424" cy="369332"/>
          </a:xfrm>
          <a:prstGeom prst="rect">
            <a:avLst/>
          </a:prstGeom>
          <a:noFill/>
        </p:spPr>
        <p:txBody>
          <a:bodyPr wrap="square" rtlCol="0">
            <a:spAutoFit/>
          </a:bodyPr>
          <a:lstStyle/>
          <a:p>
            <a:r>
              <a:rPr kumimoji="1" lang="ja-JP" altLang="en-US" dirty="0" smtClean="0"/>
              <a:t>パフラビ国王　ニクソン米大統領と</a:t>
            </a:r>
            <a:endParaRPr kumimoji="1" lang="ja-JP" altLang="en-US" dirty="0"/>
          </a:p>
        </p:txBody>
      </p:sp>
    </p:spTree>
    <p:extLst>
      <p:ext uri="{BB962C8B-B14F-4D97-AF65-F5344CB8AC3E}">
        <p14:creationId xmlns:p14="http://schemas.microsoft.com/office/powerpoint/2010/main" val="3942784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908720"/>
            <a:ext cx="2880320" cy="3787621"/>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894" y="3212976"/>
            <a:ext cx="5410178" cy="3408412"/>
          </a:xfrm>
          <a:prstGeom prst="rect">
            <a:avLst/>
          </a:prstGeom>
        </p:spPr>
      </p:pic>
      <p:sp>
        <p:nvSpPr>
          <p:cNvPr id="4" name="テキスト ボックス 3"/>
          <p:cNvSpPr txBox="1"/>
          <p:nvPr/>
        </p:nvSpPr>
        <p:spPr>
          <a:xfrm>
            <a:off x="4067944" y="1484784"/>
            <a:ext cx="2448272" cy="369332"/>
          </a:xfrm>
          <a:prstGeom prst="rect">
            <a:avLst/>
          </a:prstGeom>
          <a:noFill/>
        </p:spPr>
        <p:txBody>
          <a:bodyPr wrap="square" rtlCol="0">
            <a:spAutoFit/>
          </a:bodyPr>
          <a:lstStyle/>
          <a:p>
            <a:r>
              <a:rPr kumimoji="1" lang="ja-JP" altLang="en-US" dirty="0" smtClean="0"/>
              <a:t>ホメイニ</a:t>
            </a:r>
            <a:endParaRPr kumimoji="1" lang="ja-JP" altLang="en-US" dirty="0"/>
          </a:p>
        </p:txBody>
      </p:sp>
    </p:spTree>
    <p:extLst>
      <p:ext uri="{BB962C8B-B14F-4D97-AF65-F5344CB8AC3E}">
        <p14:creationId xmlns:p14="http://schemas.microsoft.com/office/powerpoint/2010/main" val="2904939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32656"/>
            <a:ext cx="3528392" cy="4569268"/>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2996952"/>
            <a:ext cx="5053772" cy="3672408"/>
          </a:xfrm>
          <a:prstGeom prst="rect">
            <a:avLst/>
          </a:prstGeom>
        </p:spPr>
      </p:pic>
      <p:sp>
        <p:nvSpPr>
          <p:cNvPr id="4" name="テキスト ボックス 3"/>
          <p:cNvSpPr txBox="1"/>
          <p:nvPr/>
        </p:nvSpPr>
        <p:spPr>
          <a:xfrm>
            <a:off x="4572000" y="1412776"/>
            <a:ext cx="2232248" cy="369332"/>
          </a:xfrm>
          <a:prstGeom prst="rect">
            <a:avLst/>
          </a:prstGeom>
          <a:noFill/>
        </p:spPr>
        <p:txBody>
          <a:bodyPr wrap="square" rtlCol="0">
            <a:spAutoFit/>
          </a:bodyPr>
          <a:lstStyle/>
          <a:p>
            <a:r>
              <a:rPr kumimoji="1" lang="ja-JP" altLang="en-US" dirty="0" smtClean="0"/>
              <a:t>サダム・フセイン</a:t>
            </a:r>
            <a:endParaRPr kumimoji="1" lang="ja-JP" altLang="en-US" dirty="0"/>
          </a:p>
        </p:txBody>
      </p:sp>
    </p:spTree>
    <p:extLst>
      <p:ext uri="{BB962C8B-B14F-4D97-AF65-F5344CB8AC3E}">
        <p14:creationId xmlns:p14="http://schemas.microsoft.com/office/powerpoint/2010/main" val="2984957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4032448" cy="3823179"/>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2017504"/>
            <a:ext cx="3312368" cy="4839738"/>
          </a:xfrm>
          <a:prstGeom prst="rect">
            <a:avLst/>
          </a:prstGeom>
        </p:spPr>
      </p:pic>
      <p:sp>
        <p:nvSpPr>
          <p:cNvPr id="5" name="テキスト ボックス 4"/>
          <p:cNvSpPr txBox="1"/>
          <p:nvPr/>
        </p:nvSpPr>
        <p:spPr>
          <a:xfrm>
            <a:off x="179512" y="4509120"/>
            <a:ext cx="3600400" cy="646331"/>
          </a:xfrm>
          <a:prstGeom prst="rect">
            <a:avLst/>
          </a:prstGeom>
          <a:noFill/>
        </p:spPr>
        <p:txBody>
          <a:bodyPr wrap="square" rtlCol="0">
            <a:spAutoFit/>
          </a:bodyPr>
          <a:lstStyle/>
          <a:p>
            <a:r>
              <a:rPr lang="ja-JP" altLang="en-US"/>
              <a:t>マフムード・アフマディーネジャード</a:t>
            </a:r>
          </a:p>
          <a:p>
            <a:r>
              <a:rPr lang="ja-JP" altLang="en-US"/>
              <a:t>　いわゆる保守派で対米強硬派</a:t>
            </a:r>
            <a:endParaRPr lang="ja-JP" altLang="en-US" dirty="0"/>
          </a:p>
        </p:txBody>
      </p:sp>
      <p:sp>
        <p:nvSpPr>
          <p:cNvPr id="6" name="テキスト ボックス 5"/>
          <p:cNvSpPr txBox="1"/>
          <p:nvPr/>
        </p:nvSpPr>
        <p:spPr>
          <a:xfrm>
            <a:off x="5652120" y="980728"/>
            <a:ext cx="3096344" cy="646331"/>
          </a:xfrm>
          <a:prstGeom prst="rect">
            <a:avLst/>
          </a:prstGeom>
          <a:noFill/>
        </p:spPr>
        <p:txBody>
          <a:bodyPr wrap="square" rtlCol="0">
            <a:spAutoFit/>
          </a:bodyPr>
          <a:lstStyle/>
          <a:p>
            <a:r>
              <a:rPr kumimoji="1" lang="ja-JP" altLang="en-US" dirty="0" smtClean="0"/>
              <a:t>ハサン・ロウハーニー</a:t>
            </a:r>
          </a:p>
          <a:p>
            <a:r>
              <a:rPr lang="ja-JP" altLang="en-US" dirty="0" smtClean="0"/>
              <a:t>対欧米協調派　</a:t>
            </a:r>
            <a:endParaRPr kumimoji="1" lang="ja-JP" altLang="en-US" dirty="0"/>
          </a:p>
        </p:txBody>
      </p:sp>
    </p:spTree>
    <p:extLst>
      <p:ext uri="{BB962C8B-B14F-4D97-AF65-F5344CB8AC3E}">
        <p14:creationId xmlns:p14="http://schemas.microsoft.com/office/powerpoint/2010/main" val="123577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77" y="9622"/>
            <a:ext cx="3030855" cy="5026168"/>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3068960"/>
            <a:ext cx="5323889" cy="3554720"/>
          </a:xfrm>
          <a:prstGeom prst="rect">
            <a:avLst/>
          </a:prstGeom>
        </p:spPr>
      </p:pic>
      <p:sp>
        <p:nvSpPr>
          <p:cNvPr id="4" name="テキスト ボックス 3"/>
          <p:cNvSpPr txBox="1"/>
          <p:nvPr/>
        </p:nvSpPr>
        <p:spPr>
          <a:xfrm>
            <a:off x="4067944" y="1196752"/>
            <a:ext cx="3744416" cy="369332"/>
          </a:xfrm>
          <a:prstGeom prst="rect">
            <a:avLst/>
          </a:prstGeom>
          <a:noFill/>
        </p:spPr>
        <p:txBody>
          <a:bodyPr wrap="square" rtlCol="0">
            <a:spAutoFit/>
          </a:bodyPr>
          <a:lstStyle/>
          <a:p>
            <a:r>
              <a:rPr kumimoji="1" lang="ja-JP" altLang="en-US" dirty="0" smtClean="0"/>
              <a:t>アサド　　メドベージェフ露大統領と</a:t>
            </a:r>
            <a:endParaRPr kumimoji="1" lang="ja-JP" altLang="en-US" dirty="0"/>
          </a:p>
        </p:txBody>
      </p:sp>
    </p:spTree>
    <p:extLst>
      <p:ext uri="{BB962C8B-B14F-4D97-AF65-F5344CB8AC3E}">
        <p14:creationId xmlns:p14="http://schemas.microsoft.com/office/powerpoint/2010/main" val="3959004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81013"/>
            <a:ext cx="8839200" cy="7820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852</TotalTime>
  <Words>977</Words>
  <Application>Microsoft Office PowerPoint</Application>
  <PresentationFormat>画面に合わせる (4:3)</PresentationFormat>
  <Paragraphs>94</Paragraphs>
  <Slides>22</Slides>
  <Notes>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22</vt:i4>
      </vt:variant>
    </vt:vector>
  </HeadingPairs>
  <TitlesOfParts>
    <vt:vector size="25" baseType="lpstr">
      <vt:lpstr>ＭＳ Ｐゴシック</vt:lpstr>
      <vt:lpstr>Arial</vt:lpstr>
      <vt:lpstr>標準デザイン</vt:lpstr>
      <vt:lpstr>イラク戦争への道</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イラクの近代史（１）</vt:lpstr>
      <vt:lpstr>イラクの近代史（２）</vt:lpstr>
      <vt:lpstr>イラクの近代史（３）</vt:lpstr>
      <vt:lpstr>イラン現代史（１）</vt:lpstr>
      <vt:lpstr>イラン現代史（２）</vt:lpstr>
      <vt:lpstr>イラン・イラク戦争</vt:lpstr>
      <vt:lpstr>戦争時のエピソード</vt:lpstr>
      <vt:lpstr>湾岸戦争１９９１．１．１７</vt:lpstr>
      <vt:lpstr>湾岸戦争での日本の政策転換 </vt:lpstr>
      <vt:lpstr>911テロ(2001年)からイラク戦争</vt:lpstr>
      <vt:lpstr>正当性の消えたイラク戦争</vt:lpstr>
      <vt:lpstr>PowerPoint プレゼンテーション</vt:lpstr>
      <vt:lpstr>アラブの春(2011)</vt:lpstr>
    </vt:vector>
  </TitlesOfParts>
  <Company>bunkyo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イラク戦争</dc:title>
  <dc:creator>wakei</dc:creator>
  <cp:lastModifiedBy>wakei</cp:lastModifiedBy>
  <cp:revision>25</cp:revision>
  <dcterms:created xsi:type="dcterms:W3CDTF">2004-10-04T05:02:41Z</dcterms:created>
  <dcterms:modified xsi:type="dcterms:W3CDTF">2017-09-29T07:21:53Z</dcterms:modified>
</cp:coreProperties>
</file>