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77" r:id="rId4"/>
    <p:sldId id="282" r:id="rId5"/>
    <p:sldId id="289" r:id="rId6"/>
    <p:sldId id="284" r:id="rId7"/>
    <p:sldId id="267" r:id="rId8"/>
    <p:sldId id="279" r:id="rId9"/>
    <p:sldId id="283" r:id="rId10"/>
    <p:sldId id="280" r:id="rId11"/>
    <p:sldId id="268" r:id="rId12"/>
    <p:sldId id="281" r:id="rId13"/>
    <p:sldId id="286" r:id="rId14"/>
    <p:sldId id="287" r:id="rId15"/>
    <p:sldId id="278" r:id="rId16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87" autoAdjust="0"/>
  </p:normalViewPr>
  <p:slideViewPr>
    <p:cSldViewPr>
      <p:cViewPr varScale="1">
        <p:scale>
          <a:sx n="89" d="100"/>
          <a:sy n="89" d="100"/>
        </p:scale>
        <p:origin x="84" y="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5472E-6F21-49DA-B83F-46872812308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2D3D6-D3A6-4506-8293-686B48AB77E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365B5-2CE6-48EF-844F-87F3200AE3F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CBF93-C4BE-463C-8105-1B1BE1C1DDF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B54DD-9091-446C-A820-0931CD9A904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270BA-6C1A-4F92-B2DA-9979CD034E5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7B11E-082A-4070-9895-DFB511B1541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5E83E-BA71-48C9-8D57-07109DD7857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97FC3-40CA-46F6-8A2F-EDB8CAC7CE7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2FB2C-C64C-4EDC-BAE0-97CE5D86FC6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AE003-F786-42BA-8E0C-749064B781A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B15251B-52ED-45E2-88B6-FC099A72FE9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二度のアフガン戦争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ソ連からアメリカへ</a:t>
            </a:r>
            <a:endParaRPr lang="en-US" altLang="ja-JP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ソ連によるアフガン戦争へ</a:t>
            </a:r>
            <a:br>
              <a:rPr kumimoji="1" lang="ja-JP" altLang="en-US" dirty="0" smtClean="0"/>
            </a:br>
            <a:r>
              <a:rPr lang="ja-JP" altLang="en-US" dirty="0" smtClean="0"/>
              <a:t>（ソ連対米代理者の戦争）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>
                <a:solidFill>
                  <a:srgbClr val="000000"/>
                </a:solidFill>
              </a:rPr>
              <a:t>アメリカ　反政府勢力の支援</a:t>
            </a:r>
          </a:p>
          <a:p>
            <a:pPr lvl="0"/>
            <a:r>
              <a:rPr lang="en-US" altLang="ja-JP" dirty="0">
                <a:solidFill>
                  <a:srgbClr val="000000"/>
                </a:solidFill>
              </a:rPr>
              <a:t>1979.2</a:t>
            </a:r>
            <a:r>
              <a:rPr lang="ja-JP" altLang="en-US" dirty="0">
                <a:solidFill>
                  <a:srgbClr val="000000"/>
                </a:solidFill>
              </a:rPr>
              <a:t> イラン</a:t>
            </a:r>
            <a:r>
              <a:rPr lang="ja-JP" altLang="en-US" dirty="0" smtClean="0">
                <a:solidFill>
                  <a:srgbClr val="000000"/>
                </a:solidFill>
              </a:rPr>
              <a:t>革命（４）</a:t>
            </a:r>
            <a:endParaRPr lang="ja-JP" altLang="en-US" dirty="0">
              <a:solidFill>
                <a:srgbClr val="000000"/>
              </a:solidFill>
            </a:endParaRPr>
          </a:p>
          <a:p>
            <a:pPr lvl="0"/>
            <a:r>
              <a:rPr lang="en-US" altLang="ja-JP" dirty="0">
                <a:solidFill>
                  <a:srgbClr val="000000"/>
                </a:solidFill>
              </a:rPr>
              <a:t>1979.12</a:t>
            </a:r>
            <a:r>
              <a:rPr lang="ja-JP" altLang="en-US" dirty="0">
                <a:solidFill>
                  <a:srgbClr val="000000"/>
                </a:solidFill>
              </a:rPr>
              <a:t> ソ連軍の介入→アミン</a:t>
            </a:r>
            <a:r>
              <a:rPr lang="ja-JP" altLang="en-US" dirty="0" smtClean="0">
                <a:solidFill>
                  <a:srgbClr val="000000"/>
                </a:solidFill>
              </a:rPr>
              <a:t>暗殺（５．６）</a:t>
            </a:r>
            <a:endParaRPr lang="ja-JP" altLang="en-US" dirty="0">
              <a:solidFill>
                <a:srgbClr val="000000"/>
              </a:solidFill>
            </a:endParaRPr>
          </a:p>
          <a:p>
            <a:r>
              <a:rPr kumimoji="1" lang="ja-JP" altLang="en-US" dirty="0" smtClean="0"/>
              <a:t>ソ連によるカルマル政権の成立</a:t>
            </a:r>
          </a:p>
          <a:p>
            <a:r>
              <a:rPr lang="ja-JP" altLang="en-US" dirty="0" smtClean="0"/>
              <a:t>アメリカのソ連批判→モクスワオリンピック派遣中止、ＳＡＬＴ凍結、ゲリラ支援</a:t>
            </a:r>
          </a:p>
          <a:p>
            <a:r>
              <a:rPr kumimoji="1" lang="ja-JP" altLang="en-US" dirty="0" smtClean="0"/>
              <a:t>難民からムジャヒディン→ジハード（７）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アフガン戦争の泥沼化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アメリカ、ムジャヒディン等のゲリラを支援</a:t>
            </a:r>
          </a:p>
          <a:p>
            <a:pPr eaLnBrk="1" hangingPunct="1"/>
            <a:r>
              <a:rPr lang="ja-JP" altLang="en-US" dirty="0" smtClean="0"/>
              <a:t>　ソ連とマスードの部分的停戦</a:t>
            </a:r>
          </a:p>
          <a:p>
            <a:pPr eaLnBrk="1" hangingPunct="1"/>
            <a:r>
              <a:rPr lang="ja-JP" altLang="en-US" dirty="0" smtClean="0"/>
              <a:t>１９８１年レーガン政権　ソ連＝悪の帝国（８）</a:t>
            </a:r>
          </a:p>
          <a:p>
            <a:pPr eaLnBrk="1" hangingPunct="1"/>
            <a:r>
              <a:rPr lang="ja-JP" altLang="en-US" dirty="0" smtClean="0"/>
              <a:t>１９８５年　ゴルバチョフ　ペレストロイカ</a:t>
            </a:r>
          </a:p>
          <a:p>
            <a:pPr eaLnBrk="1" hangingPunct="1"/>
            <a:r>
              <a:rPr lang="ja-JP" altLang="en-US" dirty="0" smtClean="0"/>
              <a:t>１９８６年カルマル更迭　ナジブラ国民和解</a:t>
            </a:r>
          </a:p>
          <a:p>
            <a:pPr eaLnBrk="1" hangingPunct="1"/>
            <a:r>
              <a:rPr lang="ja-JP" altLang="en-US" dirty="0" smtClean="0"/>
              <a:t>ジュネーブでの国際会議</a:t>
            </a:r>
          </a:p>
          <a:p>
            <a:pPr eaLnBrk="1" hangingPunct="1"/>
            <a:r>
              <a:rPr lang="ja-JP" altLang="en-US" dirty="0" smtClean="0"/>
              <a:t>１９８９年ソ連撤退、その後も混乱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ja-JP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ソ連の撤退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１９８８年和平協定　→５月ソ連第一次撤退</a:t>
            </a:r>
          </a:p>
          <a:p>
            <a:r>
              <a:rPr lang="ja-JP" altLang="en-US" dirty="0" smtClean="0"/>
              <a:t>ソ連６０万投入　１５０００人死者</a:t>
            </a:r>
          </a:p>
          <a:p>
            <a:r>
              <a:rPr kumimoji="1" lang="ja-JP" altLang="en-US" dirty="0" smtClean="0"/>
              <a:t>全体として１００万の犠牲</a:t>
            </a:r>
          </a:p>
          <a:p>
            <a:r>
              <a:rPr lang="ja-JP" altLang="en-US" dirty="0" smtClean="0"/>
              <a:t>内戦へ</a:t>
            </a:r>
          </a:p>
          <a:p>
            <a:r>
              <a:rPr kumimoji="1" lang="ja-JP" altLang="en-US" dirty="0" smtClean="0">
                <a:solidFill>
                  <a:srgbClr val="FF0000"/>
                </a:solidFill>
              </a:rPr>
              <a:t>１９９１年ソ連の崩壊</a:t>
            </a:r>
          </a:p>
          <a:p>
            <a:pPr eaLnBrk="1" hangingPunct="1"/>
            <a:r>
              <a:rPr lang="ja-JP" altLang="en-US" dirty="0" smtClean="0">
                <a:solidFill>
                  <a:srgbClr val="FF0000"/>
                </a:solidFill>
              </a:rPr>
              <a:t>１９９５年タリバンが占領→タリバン</a:t>
            </a:r>
            <a:r>
              <a:rPr lang="ja-JP" altLang="en-US" dirty="0" smtClean="0">
                <a:solidFill>
                  <a:srgbClr val="FF0000"/>
                </a:solidFill>
              </a:rPr>
              <a:t>政府</a:t>
            </a:r>
            <a:endParaRPr lang="ja-JP" alt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アフガン紛争（米対イスラム戦）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2001.911</a:t>
            </a:r>
            <a:r>
              <a:rPr kumimoji="1" lang="ja-JP" altLang="en-US" dirty="0" smtClean="0"/>
              <a:t> アメリカで同時多発テロ</a:t>
            </a:r>
          </a:p>
          <a:p>
            <a:r>
              <a:rPr lang="ja-JP" altLang="en-US" dirty="0" smtClean="0"/>
              <a:t>アメリカは直ちにウサマ・ビン・ラディンを首謀者と認定→タリバンに引き渡し要求→拒否</a:t>
            </a:r>
          </a:p>
          <a:p>
            <a:r>
              <a:rPr kumimoji="1" lang="en-US" altLang="ja-JP" dirty="0" smtClean="0"/>
              <a:t>9.12</a:t>
            </a:r>
            <a:r>
              <a:rPr kumimoji="1" lang="ja-JP" altLang="en-US" dirty="0" smtClean="0"/>
              <a:t> 国連安保理 テロに対する闘いを宣言</a:t>
            </a:r>
          </a:p>
          <a:p>
            <a:r>
              <a:rPr lang="en-US" altLang="ja-JP" dirty="0" smtClean="0"/>
              <a:t>10.7</a:t>
            </a:r>
            <a:r>
              <a:rPr lang="ja-JP" altLang="en-US" dirty="0" smtClean="0"/>
              <a:t> 有志連合空爆開始</a:t>
            </a:r>
            <a:r>
              <a:rPr lang="en-US" altLang="ja-JP" dirty="0" smtClean="0"/>
              <a:t>(</a:t>
            </a:r>
            <a:r>
              <a:rPr lang="ja-JP" altLang="en-US" dirty="0" smtClean="0"/>
              <a:t>アメリカ・イギリスが中心</a:t>
            </a:r>
            <a:r>
              <a:rPr lang="en-US" altLang="ja-JP" dirty="0" smtClean="0"/>
              <a:t>)</a:t>
            </a:r>
            <a:r>
              <a:rPr lang="ja-JP" altLang="en-US" dirty="0" smtClean="0"/>
              <a:t>→</a:t>
            </a:r>
            <a:r>
              <a:rPr kumimoji="1" lang="en-US" altLang="ja-JP" dirty="0" smtClean="0"/>
              <a:t>11.13</a:t>
            </a:r>
            <a:r>
              <a:rPr kumimoji="1" lang="ja-JP" altLang="en-US" dirty="0" smtClean="0"/>
              <a:t> 首都カーブル制圧</a:t>
            </a:r>
          </a:p>
          <a:p>
            <a:r>
              <a:rPr lang="en-US" altLang="ja-JP" dirty="0" smtClean="0"/>
              <a:t>2002.6</a:t>
            </a:r>
            <a:r>
              <a:rPr lang="ja-JP" altLang="en-US" dirty="0" smtClean="0"/>
              <a:t> カルザイを大統領とするアフガニスタン・イスラム移行政府の成立→</a:t>
            </a:r>
            <a:r>
              <a:rPr lang="en-US" altLang="ja-JP" dirty="0" smtClean="0"/>
              <a:t>2004.10</a:t>
            </a:r>
            <a:r>
              <a:rPr lang="ja-JP" altLang="en-US" dirty="0" smtClean="0"/>
              <a:t>正式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泥沼化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2005</a:t>
            </a:r>
            <a:r>
              <a:rPr kumimoji="1" lang="ja-JP" altLang="en-US" dirty="0" smtClean="0"/>
              <a:t> タリバンの活動が活発化→戦争状態</a:t>
            </a:r>
          </a:p>
          <a:p>
            <a:r>
              <a:rPr lang="en-US" altLang="ja-JP" dirty="0" smtClean="0"/>
              <a:t>2007</a:t>
            </a:r>
            <a:r>
              <a:rPr lang="ja-JP" altLang="en-US" dirty="0" smtClean="0"/>
              <a:t>  アメリカ増派  タリバンの実効支配拡大</a:t>
            </a:r>
          </a:p>
          <a:p>
            <a:r>
              <a:rPr kumimoji="1" lang="en-US" altLang="ja-JP" dirty="0" smtClean="0"/>
              <a:t>2009</a:t>
            </a:r>
            <a:r>
              <a:rPr kumimoji="1" lang="ja-JP" altLang="en-US" dirty="0" smtClean="0"/>
              <a:t>  オバマ大統領就任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イラク撤退、アフガン重視の方針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→増派</a:t>
            </a:r>
          </a:p>
          <a:p>
            <a:r>
              <a:rPr lang="ja-JP" altLang="en-US" dirty="0" smtClean="0"/>
              <a:t>民間人の死亡がめだつようになる</a:t>
            </a:r>
          </a:p>
          <a:p>
            <a:r>
              <a:rPr kumimoji="1" lang="en-US" altLang="ja-JP" dirty="0" smtClean="0"/>
              <a:t>2010</a:t>
            </a:r>
            <a:r>
              <a:rPr kumimoji="1" lang="ja-JP" altLang="en-US" dirty="0" smtClean="0"/>
              <a:t>  ドイツ撤退表明</a:t>
            </a:r>
          </a:p>
          <a:p>
            <a:r>
              <a:rPr lang="en-US" altLang="ja-JP" dirty="0" smtClean="0"/>
              <a:t>2011</a:t>
            </a:r>
            <a:r>
              <a:rPr lang="ja-JP" altLang="en-US" dirty="0" smtClean="0"/>
              <a:t>  アメリカ、ビン・ラーディン</a:t>
            </a:r>
            <a:r>
              <a:rPr lang="ja-JP" altLang="en-US" dirty="0" smtClean="0"/>
              <a:t>殺害</a:t>
            </a:r>
          </a:p>
          <a:p>
            <a:r>
              <a:rPr lang="en-US" altLang="ja-JP" dirty="0"/>
              <a:t>2013</a:t>
            </a:r>
            <a:r>
              <a:rPr lang="ja-JP" altLang="en-US" dirty="0"/>
              <a:t>　</a:t>
            </a:r>
            <a:r>
              <a:rPr lang="en-US" altLang="ja-JP" dirty="0" smtClean="0"/>
              <a:t>NATO</a:t>
            </a:r>
            <a:r>
              <a:rPr lang="ja-JP" altLang="en-US" dirty="0" smtClean="0"/>
              <a:t>軍の撤退 ⇒ 更なる混乱</a:t>
            </a:r>
            <a:endParaRPr lang="ja-JP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日本</a:t>
            </a:r>
            <a:r>
              <a:rPr lang="ja-JP" altLang="en-US" dirty="0" smtClean="0"/>
              <a:t>の</a:t>
            </a:r>
            <a:r>
              <a:rPr lang="ja-JP" altLang="en-US" dirty="0" smtClean="0"/>
              <a:t>関わりとアフガン戦争評価</a:t>
            </a:r>
            <a:endParaRPr lang="ja-JP" altLang="en-US" dirty="0" smtClean="0"/>
          </a:p>
        </p:txBody>
      </p:sp>
      <p:sp>
        <p:nvSpPr>
          <p:cNvPr id="2048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ソ連のアフガン戦争 めだった動き</a:t>
            </a:r>
            <a:r>
              <a:rPr lang="ja-JP" altLang="en-US" dirty="0" smtClean="0"/>
              <a:t>なし</a:t>
            </a:r>
            <a:r>
              <a:rPr lang="en-US" altLang="ja-JP" dirty="0" smtClean="0"/>
              <a:t>(</a:t>
            </a:r>
            <a:r>
              <a:rPr lang="ja-JP" altLang="en-US" dirty="0" smtClean="0"/>
              <a:t>モスクワ・オリンピックボイコット</a:t>
            </a:r>
            <a:r>
              <a:rPr lang="en-US" altLang="ja-JP" dirty="0" smtClean="0"/>
              <a:t>)</a:t>
            </a:r>
            <a:endParaRPr lang="ja-JP" altLang="en-US" dirty="0" smtClean="0"/>
          </a:p>
          <a:p>
            <a:r>
              <a:rPr lang="ja-JP" altLang="en-US" dirty="0" smtClean="0"/>
              <a:t>アメリカのアフガン戦争</a:t>
            </a:r>
          </a:p>
          <a:p>
            <a:pPr lvl="1"/>
            <a:r>
              <a:rPr lang="ja-JP" altLang="en-US" dirty="0" smtClean="0"/>
              <a:t>小泉内閣によるインド洋での燃料補給提供</a:t>
            </a:r>
          </a:p>
          <a:p>
            <a:pPr lvl="1"/>
            <a:r>
              <a:rPr lang="ja-JP" altLang="en-US" dirty="0" smtClean="0"/>
              <a:t>鳩山内閣がそれを</a:t>
            </a:r>
            <a:r>
              <a:rPr lang="ja-JP" altLang="en-US" dirty="0" smtClean="0"/>
              <a:t>停止</a:t>
            </a:r>
          </a:p>
          <a:p>
            <a:r>
              <a:rPr lang="ja-JP" altLang="en-US" dirty="0" smtClean="0"/>
              <a:t>他国の勢力に依存する</a:t>
            </a:r>
            <a:r>
              <a:rPr lang="ja-JP" altLang="en-US" dirty="0"/>
              <a:t>こと</a:t>
            </a:r>
            <a:r>
              <a:rPr lang="ja-JP" altLang="en-US" dirty="0" smtClean="0"/>
              <a:t>の危険性</a:t>
            </a:r>
          </a:p>
          <a:p>
            <a:pPr lvl="1"/>
            <a:r>
              <a:rPr lang="ja-JP" altLang="en-US" dirty="0" smtClean="0"/>
              <a:t>ベトナム</a:t>
            </a:r>
            <a:r>
              <a:rPr lang="en-US" altLang="ja-JP" dirty="0" smtClean="0"/>
              <a:t>:</a:t>
            </a:r>
            <a:r>
              <a:rPr lang="ja-JP" altLang="en-US" dirty="0" smtClean="0"/>
              <a:t>援助は受けるが軍隊自体の支援はない</a:t>
            </a:r>
          </a:p>
          <a:p>
            <a:pPr lvl="1"/>
            <a:r>
              <a:rPr lang="ja-JP" altLang="en-US" dirty="0" smtClean="0"/>
              <a:t>アフガニスタンではタリバンのみが自前の軍隊</a:t>
            </a:r>
            <a:endParaRPr lang="ja-JP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アフガニスタン戦争の</a:t>
            </a:r>
            <a:r>
              <a:rPr lang="ja-JP" altLang="en-US" dirty="0"/>
              <a:t>諸側面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内乱を大国が利用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アメリカで原住民が内部対立を利用されて、滅亡に近い状況に</a:t>
            </a:r>
            <a:r>
              <a:rPr lang="ja-JP" altLang="en-US" dirty="0" smtClean="0"/>
              <a:t>・</a:t>
            </a:r>
            <a:r>
              <a:rPr lang="ja-JP" altLang="en-US" dirty="0"/>
              <a:t>李氏</a:t>
            </a:r>
            <a:r>
              <a:rPr lang="ja-JP" altLang="en-US" dirty="0" smtClean="0"/>
              <a:t>朝鮮が清派、ロシア派、日本派に分裂して抗争⇒ロシア戦争に勝利した日本が植民地化、逆の例幕末の日本</a:t>
            </a:r>
            <a:r>
              <a:rPr lang="en-US" altLang="ja-JP" dirty="0" smtClean="0"/>
              <a:t>)</a:t>
            </a:r>
            <a:endParaRPr lang="ja-JP" altLang="en-US" dirty="0" smtClean="0"/>
          </a:p>
          <a:p>
            <a:r>
              <a:rPr lang="ja-JP" altLang="en-US" dirty="0" smtClean="0"/>
              <a:t>タラキ</a:t>
            </a:r>
            <a:r>
              <a:rPr lang="en-US" altLang="ja-JP" dirty="0"/>
              <a:t>(</a:t>
            </a:r>
            <a:r>
              <a:rPr lang="ja-JP" altLang="en-US" dirty="0" smtClean="0"/>
              <a:t>ソ連依存</a:t>
            </a:r>
            <a:r>
              <a:rPr lang="en-US" altLang="ja-JP" dirty="0"/>
              <a:t>)</a:t>
            </a:r>
            <a:r>
              <a:rPr lang="ja-JP" altLang="en-US" dirty="0" smtClean="0"/>
              <a:t>対アミン</a:t>
            </a:r>
            <a:r>
              <a:rPr lang="en-US" altLang="ja-JP" dirty="0"/>
              <a:t>(</a:t>
            </a:r>
            <a:r>
              <a:rPr lang="ja-JP" altLang="en-US" dirty="0" smtClean="0"/>
              <a:t>自主独立派</a:t>
            </a:r>
            <a:r>
              <a:rPr lang="en-US" altLang="ja-JP" dirty="0" smtClean="0"/>
              <a:t>)</a:t>
            </a:r>
            <a:r>
              <a:rPr lang="ja-JP" altLang="en-US" dirty="0" smtClean="0"/>
              <a:t>の対立⇒カルマル</a:t>
            </a:r>
            <a:r>
              <a:rPr lang="en-US" altLang="ja-JP" dirty="0" smtClean="0"/>
              <a:t>(</a:t>
            </a:r>
            <a:r>
              <a:rPr lang="ja-JP" altLang="en-US" dirty="0" smtClean="0"/>
              <a:t>ソ連支配</a:t>
            </a:r>
            <a:r>
              <a:rPr lang="en-US" altLang="ja-JP" dirty="0" smtClean="0"/>
              <a:t>)</a:t>
            </a:r>
            <a:r>
              <a:rPr lang="ja-JP" altLang="en-US" dirty="0" smtClean="0"/>
              <a:t>対イスラム</a:t>
            </a:r>
            <a:r>
              <a:rPr lang="en-US" altLang="ja-JP" dirty="0" smtClean="0"/>
              <a:t>(</a:t>
            </a:r>
            <a:r>
              <a:rPr lang="ja-JP" altLang="en-US" dirty="0" smtClean="0"/>
              <a:t>アメリカが援助</a:t>
            </a:r>
            <a:r>
              <a:rPr lang="en-US" altLang="ja-JP" dirty="0" smtClean="0"/>
              <a:t>)</a:t>
            </a:r>
            <a:r>
              <a:rPr lang="ja-JP" altLang="en-US" dirty="0" smtClean="0"/>
              <a:t> ⇒ソ連撤退後タリバン</a:t>
            </a:r>
            <a:r>
              <a:rPr lang="en-US" altLang="ja-JP" dirty="0" smtClean="0"/>
              <a:t>(</a:t>
            </a:r>
            <a:r>
              <a:rPr lang="ja-JP" altLang="en-US" dirty="0" smtClean="0"/>
              <a:t>イスラム</a:t>
            </a:r>
            <a:r>
              <a:rPr lang="ja-JP" altLang="en-US" dirty="0"/>
              <a:t>原理</a:t>
            </a:r>
            <a:r>
              <a:rPr lang="ja-JP" altLang="en-US" dirty="0" smtClean="0"/>
              <a:t>主義</a:t>
            </a:r>
            <a:r>
              <a:rPr lang="en-US" altLang="ja-JP" dirty="0"/>
              <a:t>)</a:t>
            </a:r>
            <a:r>
              <a:rPr lang="ja-JP" altLang="en-US" dirty="0" smtClean="0"/>
              <a:t>の支配⇒アメリカの介入</a:t>
            </a:r>
            <a:r>
              <a:rPr lang="en-US" altLang="ja-JP" dirty="0" smtClean="0"/>
              <a:t>911</a:t>
            </a:r>
            <a:endParaRPr lang="ja-JP" altLang="en-US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58534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481013"/>
            <a:ext cx="8839200" cy="7820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akei\Desktop\アフガニスタン１９８０年地図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-127254"/>
            <a:ext cx="9143999" cy="71290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126"/>
            <a:ext cx="9144000" cy="594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552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アフガニスタンという国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海がなく、乾燥気候（寒暖差大）</a:t>
            </a:r>
          </a:p>
          <a:p>
            <a:r>
              <a:rPr lang="ja-JP" altLang="en-US" dirty="0" smtClean="0"/>
              <a:t>半数がパシュトゥーン、他タジク、ウズベク、トルクメク族など（多民族国家）</a:t>
            </a:r>
          </a:p>
          <a:p>
            <a:r>
              <a:rPr kumimoji="1" lang="ja-JP" altLang="en-US" dirty="0" smtClean="0"/>
              <a:t>古来東西交流の要衝で、ペルシャ文化→イスラムの影響下　１０世紀にアフガンという名称</a:t>
            </a:r>
          </a:p>
          <a:p>
            <a:r>
              <a:rPr lang="ja-JP" altLang="en-US" dirty="0" smtClean="0"/>
              <a:t>（部族国家）→１８２６年バーラクザイ王朝</a:t>
            </a:r>
          </a:p>
          <a:p>
            <a:r>
              <a:rPr kumimoji="1" lang="ja-JP" altLang="en-US" dirty="0" smtClean="0"/>
              <a:t>二度のイギリス・アフガン戦争（</a:t>
            </a:r>
            <a:r>
              <a:rPr kumimoji="1" lang="en-US" altLang="ja-JP" dirty="0" smtClean="0"/>
              <a:t>1832-42</a:t>
            </a:r>
            <a:r>
              <a:rPr kumimoji="1" lang="ja-JP" altLang="en-US" dirty="0" err="1" smtClean="0"/>
              <a:t>、</a:t>
            </a:r>
            <a:r>
              <a:rPr kumimoji="1" lang="en-US" altLang="ja-JP" dirty="0" smtClean="0"/>
              <a:t>78-80)</a:t>
            </a:r>
            <a:r>
              <a:rPr kumimoji="1" lang="ja-JP" altLang="en-US" dirty="0" smtClean="0"/>
              <a:t>ロシアに対抗 英の敗北→援助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アフガン戦争への過程（１）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dirty="0" smtClean="0"/>
              <a:t>１９世紀イギリスとアフガンの戦争で植民地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dirty="0" smtClean="0"/>
              <a:t>１９１９年、インド政策上アフガンを独立させる。（アマーヌッラー・ハーンが王）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dirty="0" smtClean="0"/>
              <a:t>１９２６年アフガニスタン王国→近代化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dirty="0" smtClean="0"/>
              <a:t>第二次大戦後、パキスタンと対立（パシュトゥン人の地域の領有問題）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dirty="0" smtClean="0"/>
              <a:t>１９７３年、ムハンマド・ダーウド</a:t>
            </a:r>
            <a:r>
              <a:rPr lang="en-US" altLang="ja-JP" dirty="0" smtClean="0"/>
              <a:t>(</a:t>
            </a:r>
            <a:r>
              <a:rPr lang="ja-JP" altLang="en-US" dirty="0" smtClean="0"/>
              <a:t>旧王族</a:t>
            </a:r>
            <a:r>
              <a:rPr lang="en-US" altLang="ja-JP" dirty="0" smtClean="0"/>
              <a:t>)</a:t>
            </a:r>
            <a:r>
              <a:rPr lang="ja-JP" altLang="en-US" dirty="0" smtClean="0"/>
              <a:t>が王を追放して、共和制（大統領に）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dirty="0" smtClean="0"/>
              <a:t>その後内乱状態</a:t>
            </a:r>
          </a:p>
          <a:p>
            <a:pPr eaLnBrk="1" hangingPunct="1">
              <a:lnSpc>
                <a:spcPct val="80000"/>
              </a:lnSpc>
            </a:pPr>
            <a:endParaRPr lang="en-US" altLang="ja-JP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社会主義政権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１９７８年アフガニスタン人民民主党の軍事クーデターでアフガニスタン民主共和国に（ダーウードは処刑）</a:t>
            </a:r>
          </a:p>
          <a:p>
            <a:r>
              <a:rPr kumimoji="1" lang="ja-JP" altLang="en-US" dirty="0" smtClean="0"/>
              <a:t>タラキが大統領で社会主義政策を（ソ連の庇護下）</a:t>
            </a:r>
            <a:r>
              <a:rPr lang="ja-JP" altLang="en-US" dirty="0" smtClean="0">
                <a:solidFill>
                  <a:srgbClr val="FF0000"/>
                </a:solidFill>
              </a:rPr>
              <a:t>農地改革</a:t>
            </a:r>
            <a:r>
              <a:rPr lang="ja-JP" altLang="en-US" dirty="0" smtClean="0"/>
              <a:t>　土地を農民に配分</a:t>
            </a:r>
          </a:p>
          <a:p>
            <a:pPr lvl="1"/>
            <a:r>
              <a:rPr kumimoji="1" lang="ja-JP" altLang="en-US" dirty="0" smtClean="0"/>
              <a:t>宗教弾圧（ソ連以来社会主義政権共通の失敗）　</a:t>
            </a:r>
          </a:p>
          <a:p>
            <a:r>
              <a:rPr lang="ja-JP" altLang="en-US" dirty="0" smtClean="0"/>
              <a:t>反政府暴動が頻発　ムジャヒディーン（イスラム聖戦兵士）各派が結成される（１．３）</a:t>
            </a:r>
          </a:p>
          <a:p>
            <a:pPr>
              <a:buNone/>
            </a:pPr>
            <a:endParaRPr lang="ja-JP" altLang="en-US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ソ連の介入の失敗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副大統領アミンの台頭</a:t>
            </a:r>
            <a:r>
              <a:rPr lang="ja-JP" altLang="en-US" dirty="0" smtClean="0"/>
              <a:t>（２）</a:t>
            </a:r>
            <a:endParaRPr lang="ja-JP" altLang="en-US" dirty="0"/>
          </a:p>
          <a:p>
            <a:pPr lvl="1"/>
            <a:r>
              <a:rPr lang="ja-JP" altLang="en-US" dirty="0"/>
              <a:t>アミンはアメリカ留学経験で合理主義者</a:t>
            </a:r>
          </a:p>
          <a:p>
            <a:pPr lvl="1"/>
            <a:r>
              <a:rPr lang="ja-JP" altLang="en-US" dirty="0"/>
              <a:t>権力者となることを熱望（全方位外交主義）</a:t>
            </a:r>
          </a:p>
          <a:p>
            <a:r>
              <a:rPr lang="ja-JP" altLang="en-US" dirty="0" smtClean="0"/>
              <a:t>タラキのソ連軍要請　当初ソ連は拒否　</a:t>
            </a:r>
          </a:p>
          <a:p>
            <a:pPr lvl="1"/>
            <a:r>
              <a:rPr lang="ja-JP" altLang="en-US" dirty="0" smtClean="0"/>
              <a:t>アメリカと軍縮交渉中で１９７９年６月ＳＡＬＴ締結</a:t>
            </a:r>
          </a:p>
          <a:p>
            <a:pPr lvl="1"/>
            <a:r>
              <a:rPr lang="ja-JP" altLang="en-US" dirty="0" smtClean="0"/>
              <a:t>内戦介入による泥沼化を恐れる</a:t>
            </a:r>
            <a:endParaRPr lang="en-US" altLang="ja-JP" dirty="0" smtClean="0"/>
          </a:p>
          <a:p>
            <a:r>
              <a:rPr lang="ja-JP" altLang="en-US" dirty="0" smtClean="0"/>
              <a:t>アミン、１９７９．９タラキ殺害　アメリカと接触</a:t>
            </a:r>
          </a:p>
          <a:p>
            <a:r>
              <a:rPr lang="ja-JP" altLang="en-US" dirty="0" smtClean="0"/>
              <a:t>ソ連は自国陣営からの離脱を</a:t>
            </a:r>
            <a:r>
              <a:rPr lang="ja-JP" altLang="en-US" dirty="0"/>
              <a:t>認めない</a:t>
            </a:r>
            <a:endParaRPr lang="ja-JP" altLang="en-US" dirty="0" smtClean="0"/>
          </a:p>
          <a:p>
            <a:endParaRPr kumimoji="1" lang="ja-JP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1600</TotalTime>
  <Words>514</Words>
  <Application>Microsoft Office PowerPoint</Application>
  <PresentationFormat>画面に合わせる (4:3)</PresentationFormat>
  <Paragraphs>76</Paragraphs>
  <Slides>15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8" baseType="lpstr">
      <vt:lpstr>ＭＳ Ｐゴシック</vt:lpstr>
      <vt:lpstr>Arial</vt:lpstr>
      <vt:lpstr>標準デザイン</vt:lpstr>
      <vt:lpstr>二度のアフガン戦争</vt:lpstr>
      <vt:lpstr>アフガニスタン戦争の諸側面</vt:lpstr>
      <vt:lpstr>PowerPoint プレゼンテーション</vt:lpstr>
      <vt:lpstr>PowerPoint プレゼンテーション</vt:lpstr>
      <vt:lpstr>PowerPoint プレゼンテーション</vt:lpstr>
      <vt:lpstr>アフガニスタンという国</vt:lpstr>
      <vt:lpstr>アフガン戦争への過程（１）</vt:lpstr>
      <vt:lpstr>社会主義政権</vt:lpstr>
      <vt:lpstr>ソ連の介入の失敗</vt:lpstr>
      <vt:lpstr>ソ連によるアフガン戦争へ （ソ連対米代理者の戦争）</vt:lpstr>
      <vt:lpstr>アフガン戦争の泥沼化</vt:lpstr>
      <vt:lpstr>ソ連の撤退</vt:lpstr>
      <vt:lpstr>アフガン紛争（米対イスラム戦）</vt:lpstr>
      <vt:lpstr>泥沼化</vt:lpstr>
      <vt:lpstr>日本の関わりとアフガン戦争評価</vt:lpstr>
    </vt:vector>
  </TitlesOfParts>
  <Company>bunkyo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イラク戦争</dc:title>
  <dc:creator>wakei</dc:creator>
  <cp:lastModifiedBy>wakei</cp:lastModifiedBy>
  <cp:revision>65</cp:revision>
  <dcterms:created xsi:type="dcterms:W3CDTF">2004-10-04T05:02:41Z</dcterms:created>
  <dcterms:modified xsi:type="dcterms:W3CDTF">2017-09-22T12:17:10Z</dcterms:modified>
</cp:coreProperties>
</file>