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69" r:id="rId7"/>
    <p:sldId id="260" r:id="rId8"/>
    <p:sldId id="264" r:id="rId9"/>
    <p:sldId id="265" r:id="rId10"/>
    <p:sldId id="271" r:id="rId11"/>
    <p:sldId id="272" r:id="rId12"/>
    <p:sldId id="273" r:id="rId13"/>
    <p:sldId id="266" r:id="rId14"/>
    <p:sldId id="267" r:id="rId15"/>
    <p:sldId id="257" r:id="rId16"/>
    <p:sldId id="258" r:id="rId17"/>
    <p:sldId id="263" r:id="rId18"/>
    <p:sldId id="259" r:id="rId19"/>
    <p:sldId id="268" r:id="rId20"/>
    <p:sldId id="270" r:id="rId21"/>
    <p:sldId id="274"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408604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77668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28207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334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8197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96385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9318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40001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5379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45350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40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945165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73630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20118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9956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72507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84283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383554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4334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42651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485370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777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9968493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19945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8440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52547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081284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917449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82689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492071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89913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33785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5311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617749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2267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5581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678208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731041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59125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84172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996746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19805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19246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0399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726711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067940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505737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259449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66789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17688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300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3913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59670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657358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2017/9/15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0967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2550C-825A-45D3-B97C-028B0575049C}" type="datetimeFigureOut">
              <a:rPr kumimoji="1" lang="ja-JP" altLang="en-US" smtClean="0"/>
              <a:pPr/>
              <a:t>2017/9/15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65353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671852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9477423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288942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5259456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3" Type="http://schemas.openxmlformats.org/officeDocument/2006/relationships/hyperlink" Target="http://ja.wikipedia.org/wiki/%E5%81%9C%E6%88%A6" TargetMode="External"/><Relationship Id="rId2" Type="http://schemas.openxmlformats.org/officeDocument/2006/relationships/hyperlink" Target="http://ja.wikipedia.org/wiki/%E7%8B%AC%E7%AB%8B" TargetMode="Externa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ベトナム戦争</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戦争の正義・勝者の苦悩</a:t>
            </a:r>
            <a:endParaRPr kumimoji="1" lang="ja-JP" altLang="en-US" dirty="0"/>
          </a:p>
        </p:txBody>
      </p:sp>
    </p:spTree>
    <p:extLst>
      <p:ext uri="{BB962C8B-B14F-4D97-AF65-F5344CB8AC3E}">
        <p14:creationId xmlns:p14="http://schemas.microsoft.com/office/powerpoint/2010/main" val="179950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ベトナム独立運動</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1940 </a:t>
            </a:r>
            <a:r>
              <a:rPr lang="ja-JP" altLang="en-US" dirty="0" smtClean="0"/>
              <a:t>日本軍北部進駐。仏、ナチに降伏</a:t>
            </a:r>
          </a:p>
          <a:p>
            <a:r>
              <a:rPr kumimoji="1" lang="en-US" altLang="ja-JP" dirty="0"/>
              <a:t>1941 </a:t>
            </a:r>
            <a:r>
              <a:rPr kumimoji="1" lang="ja-JP" altLang="en-US" dirty="0" smtClean="0"/>
              <a:t>ベトミン</a:t>
            </a:r>
            <a:r>
              <a:rPr kumimoji="1" lang="en-US" altLang="ja-JP" dirty="0"/>
              <a:t>(</a:t>
            </a:r>
            <a:r>
              <a:rPr kumimoji="1" lang="ja-JP" altLang="en-US" dirty="0" smtClean="0"/>
              <a:t>ベトナム独立同盟</a:t>
            </a:r>
            <a:r>
              <a:rPr kumimoji="1" lang="en-US" altLang="ja-JP" dirty="0"/>
              <a:t>)</a:t>
            </a:r>
            <a:r>
              <a:rPr kumimoji="1" lang="ja-JP" altLang="en-US" dirty="0" smtClean="0"/>
              <a:t>結成</a:t>
            </a:r>
            <a:r>
              <a:rPr kumimoji="1" lang="en-US" altLang="ja-JP" dirty="0" smtClean="0"/>
              <a:t>(</a:t>
            </a:r>
            <a:r>
              <a:rPr kumimoji="1" lang="ja-JP" altLang="en-US" dirty="0" smtClean="0"/>
              <a:t>ホーチミンの指導</a:t>
            </a:r>
            <a:r>
              <a:rPr kumimoji="1" lang="en-US" altLang="ja-JP" dirty="0" smtClean="0"/>
              <a:t>)</a:t>
            </a:r>
            <a:endParaRPr kumimoji="1" lang="ja-JP" altLang="en-US" dirty="0" smtClean="0"/>
          </a:p>
          <a:p>
            <a:r>
              <a:rPr lang="en-US" altLang="ja-JP" dirty="0"/>
              <a:t>1944 </a:t>
            </a:r>
            <a:r>
              <a:rPr lang="ja-JP" altLang="en-US" dirty="0" smtClean="0"/>
              <a:t>ベトナム武装解放宣伝隊結成</a:t>
            </a:r>
          </a:p>
          <a:p>
            <a:r>
              <a:rPr kumimoji="1" lang="ja-JP" altLang="en-US" dirty="0"/>
              <a:t>１９４５ </a:t>
            </a:r>
            <a:r>
              <a:rPr kumimoji="1" lang="ja-JP" altLang="en-US" dirty="0" smtClean="0"/>
              <a:t>日本</a:t>
            </a:r>
            <a:r>
              <a:rPr kumimoji="1" lang="ja-JP" altLang="en-US" dirty="0"/>
              <a:t>敗戦 </a:t>
            </a:r>
            <a:r>
              <a:rPr kumimoji="1" lang="ja-JP" altLang="en-US" dirty="0" smtClean="0"/>
              <a:t>９</a:t>
            </a:r>
            <a:r>
              <a:rPr kumimoji="1" lang="en-US" altLang="ja-JP" dirty="0" smtClean="0"/>
              <a:t>.</a:t>
            </a:r>
            <a:r>
              <a:rPr kumimoji="1" lang="ja-JP" altLang="en-US" dirty="0" smtClean="0"/>
              <a:t>２ベトナム民主共和国独立宣言</a:t>
            </a:r>
          </a:p>
          <a:p>
            <a:r>
              <a:rPr lang="ja-JP" altLang="en-US" dirty="0"/>
              <a:t>１９４６ </a:t>
            </a:r>
            <a:r>
              <a:rPr lang="ja-JP" altLang="en-US" dirty="0" smtClean="0"/>
              <a:t>ハノイでベトナム軍と仏軍衝突</a:t>
            </a:r>
          </a:p>
          <a:p>
            <a:r>
              <a:rPr kumimoji="1" lang="en-US" altLang="ja-JP" dirty="0" smtClean="0"/>
              <a:t>1950 </a:t>
            </a:r>
            <a:r>
              <a:rPr kumimoji="1" lang="ja-JP" altLang="en-US" dirty="0" smtClean="0"/>
              <a:t>アメリカの軍事介入</a:t>
            </a:r>
          </a:p>
          <a:p>
            <a:r>
              <a:rPr lang="en-US" altLang="ja-JP" dirty="0"/>
              <a:t>1954 </a:t>
            </a:r>
            <a:r>
              <a:rPr lang="ja-JP" altLang="en-US" dirty="0" smtClean="0"/>
              <a:t>ディエンビエンフーの戦い</a:t>
            </a:r>
            <a:r>
              <a:rPr lang="en-US" altLang="ja-JP" dirty="0" smtClean="0"/>
              <a:t>(</a:t>
            </a:r>
            <a:r>
              <a:rPr lang="ja-JP" altLang="en-US" dirty="0" smtClean="0"/>
              <a:t>仏敗北</a:t>
            </a:r>
            <a:r>
              <a:rPr lang="en-US" altLang="ja-JP" dirty="0" smtClean="0"/>
              <a:t>)</a:t>
            </a:r>
            <a:endParaRPr kumimoji="1" lang="ja-JP" altLang="en-US" dirty="0"/>
          </a:p>
        </p:txBody>
      </p:sp>
    </p:spTree>
    <p:extLst>
      <p:ext uri="{BB962C8B-B14F-4D97-AF65-F5344CB8AC3E}">
        <p14:creationId xmlns:p14="http://schemas.microsoft.com/office/powerpoint/2010/main" val="355928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8837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7740650" cy="690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ジュネーブ協定１９５４</a:t>
            </a:r>
          </a:p>
        </p:txBody>
      </p:sp>
      <p:sp>
        <p:nvSpPr>
          <p:cNvPr id="28675" name="Rectangle 3"/>
          <p:cNvSpPr>
            <a:spLocks noGrp="1" noChangeArrowheads="1"/>
          </p:cNvSpPr>
          <p:nvPr>
            <p:ph type="body" idx="1"/>
          </p:nvPr>
        </p:nvSpPr>
        <p:spPr/>
        <p:txBody>
          <a:bodyPr/>
          <a:lstStyle/>
          <a:p>
            <a:r>
              <a:rPr lang="ja-JP" altLang="en-US" dirty="0"/>
              <a:t>インドシナ諸国（ベトナム、カンボジア、ラオス）の</a:t>
            </a:r>
            <a:r>
              <a:rPr lang="ja-JP" altLang="en-US" dirty="0">
                <a:hlinkClick r:id="rId2" tooltip="独立"/>
              </a:rPr>
              <a:t>独立</a:t>
            </a:r>
            <a:r>
              <a:rPr lang="ja-JP" altLang="en-US" dirty="0"/>
              <a:t> </a:t>
            </a:r>
          </a:p>
          <a:p>
            <a:r>
              <a:rPr lang="ja-JP" altLang="en-US" dirty="0">
                <a:hlinkClick r:id="rId3" tooltip="停戦"/>
              </a:rPr>
              <a:t>停戦</a:t>
            </a:r>
            <a:r>
              <a:rPr lang="ja-JP" altLang="en-US" dirty="0"/>
              <a:t>と停戦監視団の派遣 </a:t>
            </a:r>
          </a:p>
          <a:p>
            <a:r>
              <a:rPr lang="ja-JP" altLang="en-US" dirty="0" smtClean="0"/>
              <a:t>ベトナム南北分離、</a:t>
            </a:r>
            <a:r>
              <a:rPr lang="en-US" altLang="ja-JP" dirty="0"/>
              <a:t>1956</a:t>
            </a:r>
            <a:r>
              <a:rPr lang="ja-JP" altLang="en-US" dirty="0" smtClean="0"/>
              <a:t>年自由選挙予定 </a:t>
            </a:r>
            <a:endParaRPr lang="ja-JP" altLang="en-US" dirty="0"/>
          </a:p>
          <a:p>
            <a:r>
              <a:rPr lang="ja-JP" altLang="en-US" dirty="0"/>
              <a:t>ヴェトミン軍の南ヴェトナムからの撤退とフランス軍の北ベトナム、カンボジア、ラオスからの撤退 </a:t>
            </a:r>
            <a:endParaRPr lang="ja-JP" altLang="en-US" dirty="0" smtClean="0"/>
          </a:p>
          <a:p>
            <a:r>
              <a:rPr lang="ja-JP" altLang="en-US" dirty="0" smtClean="0"/>
              <a:t>その後選挙実施</a:t>
            </a:r>
            <a:r>
              <a:rPr lang="ja-JP" altLang="en-US" dirty="0"/>
              <a:t>されず</a:t>
            </a:r>
            <a:r>
              <a:rPr lang="ja-JP" altLang="en-US" dirty="0" smtClean="0"/>
              <a:t>、アメリカの本格介入</a:t>
            </a:r>
            <a:endParaRPr lang="ja-JP" altLang="en-US" dirty="0"/>
          </a:p>
        </p:txBody>
      </p:sp>
    </p:spTree>
    <p:extLst>
      <p:ext uri="{BB962C8B-B14F-4D97-AF65-F5344CB8AC3E}">
        <p14:creationId xmlns:p14="http://schemas.microsoft.com/office/powerpoint/2010/main" val="190799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映像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ケネディの</a:t>
            </a:r>
            <a:r>
              <a:rPr kumimoji="1" lang="ja-JP" altLang="en-US" dirty="0" smtClean="0"/>
              <a:t>介入　傀儡政府</a:t>
            </a:r>
            <a:endParaRPr kumimoji="1" lang="ja-JP" altLang="en-US" dirty="0" smtClean="0"/>
          </a:p>
          <a:p>
            <a:r>
              <a:rPr lang="ja-JP" altLang="en-US" dirty="0" smtClean="0"/>
              <a:t>トンキン湾事件</a:t>
            </a:r>
            <a:r>
              <a:rPr lang="en-US" altLang="ja-JP" dirty="0" smtClean="0"/>
              <a:t>1964 </a:t>
            </a:r>
            <a:r>
              <a:rPr lang="ja-JP" altLang="en-US" dirty="0" smtClean="0"/>
              <a:t>フレームアップ→</a:t>
            </a:r>
            <a:r>
              <a:rPr lang="ja-JP" altLang="en-US" dirty="0" smtClean="0"/>
              <a:t>北爆→戦争拡大　</a:t>
            </a:r>
            <a:endParaRPr lang="ja-JP" altLang="en-US" dirty="0" smtClean="0"/>
          </a:p>
          <a:p>
            <a:r>
              <a:rPr lang="ja-JP" altLang="en-US" dirty="0" smtClean="0"/>
              <a:t>テト</a:t>
            </a:r>
            <a:r>
              <a:rPr lang="ja-JP" altLang="en-US" dirty="0"/>
              <a:t>攻勢 </a:t>
            </a:r>
            <a:r>
              <a:rPr lang="en-US" altLang="ja-JP" dirty="0" smtClean="0"/>
              <a:t>1967</a:t>
            </a:r>
            <a:endParaRPr lang="ja-JP" altLang="en-US" dirty="0" smtClean="0"/>
          </a:p>
          <a:p>
            <a:r>
              <a:rPr lang="ja-JP" altLang="en-US" dirty="0" smtClean="0"/>
              <a:t>焦土作戦</a:t>
            </a:r>
          </a:p>
          <a:p>
            <a:r>
              <a:rPr lang="ja-JP" altLang="en-US" dirty="0" smtClean="0"/>
              <a:t>カンボジア侵攻</a:t>
            </a:r>
            <a:r>
              <a:rPr lang="en-US" altLang="ja-JP" dirty="0"/>
              <a:t>(</a:t>
            </a:r>
            <a:r>
              <a:rPr lang="ja-JP" altLang="en-US" dirty="0" smtClean="0"/>
              <a:t>ホーチミンルート</a:t>
            </a:r>
            <a:r>
              <a:rPr lang="en-US" altLang="ja-JP" dirty="0" smtClean="0"/>
              <a:t>)</a:t>
            </a:r>
            <a:endParaRPr lang="ja-JP" altLang="en-US" dirty="0" smtClean="0"/>
          </a:p>
          <a:p>
            <a:r>
              <a:rPr lang="ja-JP" altLang="en-US" smtClean="0"/>
              <a:t>メディア戦</a:t>
            </a:r>
            <a:endParaRPr lang="ja-JP" altLang="en-US" dirty="0" smtClean="0"/>
          </a:p>
          <a:p>
            <a:r>
              <a:rPr lang="ja-JP" altLang="en-US" dirty="0" smtClean="0"/>
              <a:t>解放</a:t>
            </a:r>
            <a:r>
              <a:rPr lang="ja-JP" altLang="en-US" dirty="0"/>
              <a:t>・</a:t>
            </a:r>
            <a:r>
              <a:rPr lang="ja-JP" altLang="en-US" dirty="0" smtClean="0"/>
              <a:t>アメリカの</a:t>
            </a:r>
            <a:r>
              <a:rPr lang="ja-JP" altLang="en-US" dirty="0"/>
              <a:t>撤退</a:t>
            </a:r>
            <a:endParaRPr lang="ja-JP" altLang="en-US" dirty="0" smtClean="0"/>
          </a:p>
          <a:p>
            <a:endParaRPr lang="ja-JP" altLang="en-US" dirty="0" smtClean="0"/>
          </a:p>
          <a:p>
            <a:endParaRPr kumimoji="1" lang="ja-JP" altLang="en-US" dirty="0"/>
          </a:p>
        </p:txBody>
      </p:sp>
    </p:spTree>
    <p:extLst>
      <p:ext uri="{BB962C8B-B14F-4D97-AF65-F5344CB8AC3E}">
        <p14:creationId xmlns:p14="http://schemas.microsoft.com/office/powerpoint/2010/main" val="3045656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南ベトナム解放戦線内部対立（独立・統一）→南ベトナムは北に吸収合併された</a:t>
            </a:r>
          </a:p>
          <a:p>
            <a:r>
              <a:rPr kumimoji="1" lang="ja-JP" altLang="en-US" dirty="0" smtClean="0"/>
              <a:t>南</a:t>
            </a:r>
            <a:r>
              <a:rPr kumimoji="1" lang="ja-JP" altLang="en-US" dirty="0"/>
              <a:t>に</a:t>
            </a:r>
            <a:r>
              <a:rPr kumimoji="1" lang="ja-JP" altLang="en-US" dirty="0" smtClean="0"/>
              <a:t>は不満をもつ人々・前政権の協力者→難民（ボートピープル）→日本も受け入れ</a:t>
            </a:r>
          </a:p>
          <a:p>
            <a:r>
              <a:rPr lang="ja-JP" altLang="en-US" dirty="0" smtClean="0"/>
              <a:t>世界</a:t>
            </a:r>
            <a:r>
              <a:rPr lang="ja-JP" altLang="en-US" dirty="0"/>
              <a:t>から</a:t>
            </a:r>
            <a:r>
              <a:rPr lang="ja-JP" altLang="en-US" dirty="0" smtClean="0"/>
              <a:t>の援助が</a:t>
            </a:r>
            <a:r>
              <a:rPr lang="ja-JP" altLang="en-US" dirty="0"/>
              <a:t>なく</a:t>
            </a:r>
            <a:r>
              <a:rPr lang="ja-JP" altLang="en-US" dirty="0" smtClean="0"/>
              <a:t>なり</a:t>
            </a:r>
            <a:r>
              <a:rPr lang="ja-JP" altLang="en-US" dirty="0"/>
              <a:t>、</a:t>
            </a:r>
            <a:r>
              <a:rPr lang="ja-JP" altLang="en-US" dirty="0" smtClean="0"/>
              <a:t>経済的苦境</a:t>
            </a:r>
          </a:p>
          <a:p>
            <a:r>
              <a:rPr kumimoji="1" lang="ja-JP" altLang="en-US" dirty="0" smtClean="0"/>
              <a:t>隣国カンボジアでポルポト政権が成立→介入→中国と緊張（戦闘も）</a:t>
            </a:r>
          </a:p>
          <a:p>
            <a:r>
              <a:rPr lang="ja-JP" altLang="en-US" dirty="0" smtClean="0"/>
              <a:t>苦しい状況が続く→ドイモイ政策で復興</a:t>
            </a:r>
            <a:endParaRPr kumimoji="1" lang="ja-JP" altLang="en-US" dirty="0"/>
          </a:p>
        </p:txBody>
      </p:sp>
    </p:spTree>
    <p:extLst>
      <p:ext uri="{BB962C8B-B14F-4D97-AF65-F5344CB8AC3E}">
        <p14:creationId xmlns:p14="http://schemas.microsoft.com/office/powerpoint/2010/main" val="83565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ベトナム戦争の影響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人的、物的な多大な損失・損害</a:t>
            </a:r>
          </a:p>
          <a:p>
            <a:pPr lvl="1"/>
            <a:r>
              <a:rPr lang="ja-JP" altLang="en-US" dirty="0" smtClean="0"/>
              <a:t>ベトナム</a:t>
            </a:r>
            <a:r>
              <a:rPr lang="en-US" altLang="ja-JP" dirty="0"/>
              <a:t>500</a:t>
            </a:r>
            <a:r>
              <a:rPr lang="ja-JP" altLang="en-US" dirty="0" smtClean="0"/>
              <a:t>万</a:t>
            </a:r>
            <a:r>
              <a:rPr lang="ja-JP" altLang="en-US" dirty="0"/>
              <a:t>、</a:t>
            </a:r>
            <a:r>
              <a:rPr lang="ja-JP" altLang="en-US" dirty="0" smtClean="0"/>
              <a:t>アメリカ</a:t>
            </a:r>
            <a:r>
              <a:rPr lang="en-US" altLang="ja-JP" dirty="0"/>
              <a:t>5</a:t>
            </a:r>
            <a:r>
              <a:rPr lang="ja-JP" altLang="en-US" dirty="0" smtClean="0"/>
              <a:t>万の死者</a:t>
            </a:r>
          </a:p>
          <a:p>
            <a:pPr lvl="1"/>
            <a:r>
              <a:rPr kumimoji="1" lang="ja-JP" altLang="en-US" dirty="0" smtClean="0"/>
              <a:t>ベトナムは農地</a:t>
            </a:r>
            <a:r>
              <a:rPr kumimoji="1" lang="ja-JP" altLang="en-US" dirty="0"/>
              <a:t>・</a:t>
            </a:r>
            <a:r>
              <a:rPr kumimoji="1" lang="ja-JP" altLang="en-US" dirty="0" smtClean="0"/>
              <a:t>インフラが</a:t>
            </a:r>
            <a:r>
              <a:rPr kumimoji="1" lang="ja-JP" altLang="en-US" dirty="0"/>
              <a:t>破壊</a:t>
            </a:r>
            <a:endParaRPr kumimoji="1" lang="ja-JP" altLang="en-US" dirty="0" smtClean="0"/>
          </a:p>
          <a:p>
            <a:r>
              <a:rPr kumimoji="1" lang="en-US" altLang="ja-JP" dirty="0" smtClean="0"/>
              <a:t>60</a:t>
            </a:r>
            <a:r>
              <a:rPr kumimoji="1" lang="ja-JP" altLang="en-US" dirty="0" smtClean="0"/>
              <a:t>年代末からの先進国での青年の反乱</a:t>
            </a:r>
          </a:p>
          <a:p>
            <a:pPr lvl="1"/>
            <a:r>
              <a:rPr lang="ja-JP" altLang="en-US" dirty="0" smtClean="0"/>
              <a:t>反戦運動、新しい文化運動、環境・公害運動</a:t>
            </a:r>
          </a:p>
          <a:p>
            <a:r>
              <a:rPr kumimoji="1" lang="ja-JP" altLang="en-US" dirty="0" smtClean="0"/>
              <a:t>アメリカの相対化　初めての敗北　</a:t>
            </a:r>
          </a:p>
          <a:p>
            <a:r>
              <a:rPr lang="ja-JP" altLang="en-US" dirty="0" smtClean="0"/>
              <a:t>ソ連の相対化も　</a:t>
            </a:r>
            <a:r>
              <a:rPr lang="en-US" altLang="ja-JP" dirty="0" smtClean="0"/>
              <a:t>1968</a:t>
            </a:r>
            <a:r>
              <a:rPr lang="ja-JP" altLang="en-US" dirty="0" smtClean="0"/>
              <a:t>年チェコ侵攻</a:t>
            </a:r>
          </a:p>
          <a:p>
            <a:endParaRPr kumimoji="1" lang="ja-JP" altLang="en-US" dirty="0" smtClean="0"/>
          </a:p>
          <a:p>
            <a:endParaRPr kumimoji="1" lang="ja-JP" altLang="en-US" dirty="0"/>
          </a:p>
        </p:txBody>
      </p:sp>
    </p:spTree>
    <p:extLst>
      <p:ext uri="{BB962C8B-B14F-4D97-AF65-F5344CB8AC3E}">
        <p14:creationId xmlns:p14="http://schemas.microsoft.com/office/powerpoint/2010/main" val="381435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戦後の戦争類型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民族独立戦争（ベトナム戦争）</a:t>
            </a:r>
          </a:p>
          <a:p>
            <a:r>
              <a:rPr lang="ja-JP" altLang="en-US" dirty="0"/>
              <a:t>資本</a:t>
            </a:r>
            <a:r>
              <a:rPr lang="ja-JP" altLang="en-US" dirty="0" smtClean="0"/>
              <a:t>主義対社会主義のイデオロギー戦争（アフガン戦争）</a:t>
            </a:r>
          </a:p>
          <a:p>
            <a:r>
              <a:rPr kumimoji="1" lang="ja-JP" altLang="en-US" dirty="0" smtClean="0"/>
              <a:t>資源をめぐる戦争（アメリカ対イラン・イラク）</a:t>
            </a:r>
          </a:p>
          <a:p>
            <a:r>
              <a:rPr lang="ja-JP" altLang="en-US" dirty="0" smtClean="0"/>
              <a:t>宗教・民族間対立をめぐる戦争（ユーゴ紛争）</a:t>
            </a:r>
            <a:endParaRPr kumimoji="1" lang="ja-JP" altLang="en-US" dirty="0"/>
          </a:p>
        </p:txBody>
      </p:sp>
    </p:spTree>
    <p:extLst>
      <p:ext uri="{BB962C8B-B14F-4D97-AF65-F5344CB8AC3E}">
        <p14:creationId xmlns:p14="http://schemas.microsoft.com/office/powerpoint/2010/main" val="218070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ベトナム戦争とは何だったか</a:t>
            </a:r>
          </a:p>
        </p:txBody>
      </p:sp>
      <p:sp>
        <p:nvSpPr>
          <p:cNvPr id="22531" name="Rectangle 3"/>
          <p:cNvSpPr>
            <a:spLocks noGrp="1" noChangeArrowheads="1"/>
          </p:cNvSpPr>
          <p:nvPr>
            <p:ph type="body" idx="1"/>
          </p:nvPr>
        </p:nvSpPr>
        <p:spPr/>
        <p:txBody>
          <a:bodyPr/>
          <a:lstStyle/>
          <a:p>
            <a:r>
              <a:rPr lang="ja-JP" altLang="en-US" dirty="0"/>
              <a:t>民族独立と植民地大国の争い（仏→米）</a:t>
            </a:r>
          </a:p>
          <a:p>
            <a:r>
              <a:rPr lang="ja-JP" altLang="en-US" dirty="0"/>
              <a:t>超大国の代理戦争（米ソ対立）</a:t>
            </a:r>
          </a:p>
          <a:p>
            <a:r>
              <a:rPr lang="ja-JP" altLang="en-US" dirty="0"/>
              <a:t>正規軍とゲリラ</a:t>
            </a:r>
          </a:p>
          <a:p>
            <a:r>
              <a:rPr lang="ja-JP" altLang="en-US" dirty="0"/>
              <a:t>メディアと戦争（双方がメディアを利用）</a:t>
            </a:r>
          </a:p>
          <a:p>
            <a:r>
              <a:rPr lang="ja-JP" altLang="en-US" dirty="0"/>
              <a:t>アメリカにとっての最初の敗北（</a:t>
            </a:r>
            <a:r>
              <a:rPr lang="en-US" altLang="ja-JP" dirty="0"/>
              <a:t>PTSD)</a:t>
            </a:r>
          </a:p>
          <a:p>
            <a:pPr>
              <a:buFontTx/>
              <a:buNone/>
            </a:pPr>
            <a:r>
              <a:rPr lang="ja-JP" altLang="en-US" dirty="0"/>
              <a:t>　</a:t>
            </a:r>
            <a:endParaRPr lang="en-US" altLang="ja-JP" dirty="0"/>
          </a:p>
        </p:txBody>
      </p:sp>
    </p:spTree>
    <p:extLst>
      <p:ext uri="{BB962C8B-B14F-4D97-AF65-F5344CB8AC3E}">
        <p14:creationId xmlns:p14="http://schemas.microsoft.com/office/powerpoint/2010/main" val="355544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民族＋自決権の複合的理念</a:t>
            </a:r>
          </a:p>
          <a:p>
            <a:r>
              <a:rPr lang="ja-JP" altLang="en-US" dirty="0" smtClean="0"/>
              <a:t>自決権：統治されるものが統治するものを決定する（民主主義概念に近い）　市民革命を支える思想（名誉革命、オランダ独立、アメリカ独立、フランス革命）</a:t>
            </a:r>
          </a:p>
          <a:p>
            <a:r>
              <a:rPr kumimoji="1" lang="ja-JP" altLang="en-US" dirty="0" smtClean="0"/>
              <a:t>民族（大きな論争的命題）</a:t>
            </a:r>
          </a:p>
          <a:p>
            <a:pPr lvl="1"/>
            <a:r>
              <a:rPr lang="ja-JP" altLang="en-US" dirty="0" smtClean="0"/>
              <a:t>伝統的な生活様式</a:t>
            </a:r>
          </a:p>
          <a:p>
            <a:pPr lvl="1"/>
            <a:r>
              <a:rPr kumimoji="1" lang="ja-JP" altLang="en-US" dirty="0" smtClean="0"/>
              <a:t>宗教・言語などの伝統的文化</a:t>
            </a:r>
          </a:p>
          <a:p>
            <a:pPr lvl="1"/>
            <a:r>
              <a:rPr lang="ja-JP" altLang="en-US" dirty="0" smtClean="0"/>
              <a:t>民族的アイデンティティ（われわれ）</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市民革命を早期に経た先進国は、「民族」を強く意識することなく、「国民国家」を形成した。（イギリス、オランダ、アメリカ、フランス）</a:t>
            </a:r>
          </a:p>
          <a:p>
            <a:r>
              <a:rPr lang="ja-JP" altLang="en-US" dirty="0" smtClean="0"/>
              <a:t>大国に支配され、その統治者と異なる民族意識をもった人々が、民族自決を主張</a:t>
            </a:r>
          </a:p>
          <a:p>
            <a:pPr lvl="1"/>
            <a:r>
              <a:rPr kumimoji="1" lang="ja-JP" altLang="en-US" dirty="0" smtClean="0"/>
              <a:t>１９世紀　オーストリアのチェコ・ハンガリー、ロシアのポーランド</a:t>
            </a:r>
          </a:p>
          <a:p>
            <a:pPr lvl="1"/>
            <a:r>
              <a:rPr lang="ja-JP" altLang="en-US" dirty="0" smtClean="0"/>
              <a:t>２０世紀　オスマントルコ帝国のイラク</a:t>
            </a:r>
          </a:p>
          <a:p>
            <a:r>
              <a:rPr lang="ja-JP" altLang="en-US" dirty="0" smtClean="0"/>
              <a:t>ベルサイユ条約で民族自決権の原則承認</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東西冷戦（軍拡競争と代理戦争）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軍拡競争→レーガンがソ連崩壊に</a:t>
            </a:r>
          </a:p>
          <a:p>
            <a:pPr lvl="1"/>
            <a:r>
              <a:rPr lang="ja-JP" altLang="en-US" dirty="0" smtClean="0"/>
              <a:t>核兵器・ＩＣＢＭ・スターワーズ計画</a:t>
            </a:r>
          </a:p>
          <a:p>
            <a:pPr lvl="1"/>
            <a:r>
              <a:rPr lang="ja-JP" altLang="en-US" dirty="0"/>
              <a:t>人工</a:t>
            </a:r>
            <a:r>
              <a:rPr lang="ja-JP" altLang="en-US" dirty="0" smtClean="0"/>
              <a:t>衛星</a:t>
            </a:r>
            <a:r>
              <a:rPr lang="ja-JP" altLang="en-US" dirty="0"/>
              <a:t>・宇宙</a:t>
            </a:r>
            <a:r>
              <a:rPr lang="ja-JP" altLang="en-US" dirty="0" smtClean="0"/>
              <a:t>開発</a:t>
            </a:r>
          </a:p>
          <a:p>
            <a:r>
              <a:rPr kumimoji="1" lang="ja-JP" altLang="en-US" dirty="0"/>
              <a:t>代理</a:t>
            </a:r>
            <a:r>
              <a:rPr kumimoji="1" lang="ja-JP" altLang="en-US" dirty="0" smtClean="0"/>
              <a:t>戦争（米ソ直接対決ではなく、肩代わりの戦争）</a:t>
            </a:r>
          </a:p>
          <a:p>
            <a:pPr lvl="1"/>
            <a:r>
              <a:rPr lang="ja-JP" altLang="en-US" dirty="0" smtClean="0"/>
              <a:t>朝鮮戦争・</a:t>
            </a:r>
            <a:r>
              <a:rPr lang="ja-JP" altLang="en-US" dirty="0"/>
              <a:t>中東</a:t>
            </a:r>
            <a:r>
              <a:rPr lang="ja-JP" altLang="en-US" dirty="0" smtClean="0"/>
              <a:t>戦争・ベトナム戦争・アフガン戦争</a:t>
            </a:r>
          </a:p>
          <a:p>
            <a:r>
              <a:rPr kumimoji="1" lang="ja-JP" altLang="en-US" dirty="0" smtClean="0"/>
              <a:t>ベトナム戦争</a:t>
            </a:r>
            <a:r>
              <a:rPr kumimoji="1" lang="ja-JP" altLang="en-US" dirty="0"/>
              <a:t>では</a:t>
            </a:r>
            <a:r>
              <a:rPr kumimoji="1" lang="ja-JP" altLang="en-US" dirty="0" smtClean="0"/>
              <a:t>、アメリカが直接介入し、北ベトナムをソ連・中国、他有志が物質的援助</a:t>
            </a:r>
            <a:endParaRPr kumimoji="1" lang="ja-JP" altLang="en-US" dirty="0"/>
          </a:p>
        </p:txBody>
      </p:sp>
    </p:spTree>
    <p:extLst>
      <p:ext uri="{BB962C8B-B14F-4D97-AF65-F5344CB8AC3E}">
        <p14:creationId xmlns:p14="http://schemas.microsoft.com/office/powerpoint/2010/main" val="123416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正規軍とゲリラ</a:t>
            </a:r>
            <a:endParaRPr kumimoji="1" lang="ja-JP" altLang="en-US" dirty="0"/>
          </a:p>
        </p:txBody>
      </p:sp>
      <p:sp>
        <p:nvSpPr>
          <p:cNvPr id="3" name="コンテンツ プレースホルダー 2"/>
          <p:cNvSpPr>
            <a:spLocks noGrp="1"/>
          </p:cNvSpPr>
          <p:nvPr>
            <p:ph idx="1"/>
          </p:nvPr>
        </p:nvSpPr>
        <p:spPr/>
        <p:txBody>
          <a:bodyPr/>
          <a:lstStyle/>
          <a:p>
            <a:r>
              <a:rPr lang="ja-JP" altLang="en-US" dirty="0"/>
              <a:t>グロチウスの「戦争と平和の法」以後、戦争における「秩序」のルール化（多くの国際条約）</a:t>
            </a:r>
          </a:p>
          <a:p>
            <a:pPr lvl="1"/>
            <a:r>
              <a:rPr lang="ja-JP" altLang="en-US" dirty="0"/>
              <a:t>宣戦布告・</a:t>
            </a:r>
            <a:r>
              <a:rPr lang="ja-JP" altLang="en-US" dirty="0" smtClean="0"/>
              <a:t>講和、捕虜</a:t>
            </a:r>
            <a:r>
              <a:rPr lang="ja-JP" altLang="en-US" dirty="0"/>
              <a:t>の</a:t>
            </a:r>
            <a:r>
              <a:rPr lang="ja-JP" altLang="en-US" dirty="0" smtClean="0"/>
              <a:t>扱い、正規軍</a:t>
            </a:r>
            <a:r>
              <a:rPr lang="ja-JP" altLang="en-US" dirty="0"/>
              <a:t>と市民の区別（正規軍の印と市民への非攻撃）</a:t>
            </a:r>
          </a:p>
          <a:p>
            <a:pPr lvl="1"/>
            <a:r>
              <a:rPr lang="ja-JP" altLang="en-US" dirty="0"/>
              <a:t>化学兵器の</a:t>
            </a:r>
            <a:r>
              <a:rPr lang="ja-JP" altLang="en-US" dirty="0" smtClean="0"/>
              <a:t>禁止</a:t>
            </a:r>
          </a:p>
          <a:p>
            <a:r>
              <a:rPr lang="ja-JP" altLang="en-US" dirty="0"/>
              <a:t>戦争主体</a:t>
            </a:r>
          </a:p>
          <a:p>
            <a:pPr lvl="1"/>
            <a:r>
              <a:rPr lang="ja-JP" altLang="en-US" dirty="0"/>
              <a:t>国家の軍隊（正規軍</a:t>
            </a:r>
            <a:r>
              <a:rPr lang="ja-JP" altLang="en-US" dirty="0" smtClean="0"/>
              <a:t>）、民兵</a:t>
            </a:r>
            <a:r>
              <a:rPr lang="ja-JP" altLang="en-US" dirty="0"/>
              <a:t>・</a:t>
            </a:r>
            <a:r>
              <a:rPr lang="ja-JP" altLang="en-US" dirty="0" smtClean="0"/>
              <a:t>義勇軍、パルチザン</a:t>
            </a:r>
            <a:r>
              <a:rPr lang="ja-JP" altLang="en-US" dirty="0"/>
              <a:t>・</a:t>
            </a:r>
            <a:r>
              <a:rPr lang="ja-JP" altLang="en-US" dirty="0" smtClean="0"/>
              <a:t>ゲリラ、テロ、銃後</a:t>
            </a:r>
            <a:r>
              <a:rPr lang="ja-JP" altLang="en-US" dirty="0"/>
              <a:t>の</a:t>
            </a:r>
            <a:r>
              <a:rPr lang="ja-JP" altLang="en-US" dirty="0" smtClean="0"/>
              <a:t>市民</a:t>
            </a:r>
          </a:p>
          <a:p>
            <a:r>
              <a:rPr lang="ja-JP" altLang="en-US" dirty="0" smtClean="0"/>
              <a:t>南ゲリラ→解放戦線（政府宣言）、北の援助</a:t>
            </a:r>
          </a:p>
          <a:p>
            <a:pPr lvl="1"/>
            <a:endParaRPr lang="ja-JP" altLang="en-US" dirty="0"/>
          </a:p>
          <a:p>
            <a:endParaRPr lang="ja-JP" altLang="en-US" dirty="0" smtClean="0"/>
          </a:p>
          <a:p>
            <a:endParaRPr lang="ja-JP" altLang="en-US" dirty="0"/>
          </a:p>
          <a:p>
            <a:endParaRPr kumimoji="1" lang="ja-JP" altLang="en-US" dirty="0"/>
          </a:p>
        </p:txBody>
      </p:sp>
    </p:spTree>
    <p:extLst>
      <p:ext uri="{BB962C8B-B14F-4D97-AF65-F5344CB8AC3E}">
        <p14:creationId xmlns:p14="http://schemas.microsoft.com/office/powerpoint/2010/main" val="266386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メディアと戦争は古来から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昔（ガリア戦記、平家物語、信長公記）</a:t>
            </a:r>
          </a:p>
          <a:p>
            <a:r>
              <a:rPr lang="ja-JP" altLang="en-US" dirty="0" smtClean="0"/>
              <a:t>マスメディア</a:t>
            </a:r>
            <a:r>
              <a:rPr lang="ja-JP" altLang="en-US" dirty="0"/>
              <a:t>（</a:t>
            </a:r>
            <a:r>
              <a:rPr lang="ja-JP" altLang="en-US" dirty="0" smtClean="0"/>
              <a:t>新聞</a:t>
            </a:r>
            <a:r>
              <a:rPr lang="ja-JP" altLang="en-US" dirty="0"/>
              <a:t>・</a:t>
            </a:r>
            <a:r>
              <a:rPr lang="ja-JP" altLang="en-US" dirty="0" smtClean="0"/>
              <a:t>ラジオ</a:t>
            </a:r>
            <a:r>
              <a:rPr lang="ja-JP" altLang="en-US" dirty="0"/>
              <a:t>・</a:t>
            </a:r>
            <a:r>
              <a:rPr lang="ja-JP" altLang="en-US" dirty="0" smtClean="0"/>
              <a:t>映画</a:t>
            </a:r>
            <a:r>
              <a:rPr lang="ja-JP" altLang="en-US" dirty="0"/>
              <a:t>・</a:t>
            </a:r>
            <a:r>
              <a:rPr lang="ja-JP" altLang="en-US" dirty="0" smtClean="0"/>
              <a:t>テレビ</a:t>
            </a:r>
            <a:r>
              <a:rPr lang="ja-JP" altLang="en-US" dirty="0"/>
              <a:t>）</a:t>
            </a:r>
            <a:r>
              <a:rPr lang="ja-JP" altLang="en-US" dirty="0" smtClean="0"/>
              <a:t>は常に戦争を報道</a:t>
            </a:r>
            <a:r>
              <a:rPr lang="ja-JP" altLang="en-US" dirty="0"/>
              <a:t>・</a:t>
            </a:r>
            <a:r>
              <a:rPr lang="ja-JP" altLang="en-US" dirty="0" smtClean="0"/>
              <a:t>宣伝</a:t>
            </a:r>
          </a:p>
          <a:p>
            <a:pPr lvl="1"/>
            <a:r>
              <a:rPr kumimoji="1" lang="ja-JP" altLang="en-US" dirty="0" smtClean="0"/>
              <a:t>政府は常にメディアを利用</a:t>
            </a:r>
          </a:p>
          <a:p>
            <a:pPr lvl="1"/>
            <a:r>
              <a:rPr lang="ja-JP" altLang="en-US" dirty="0" smtClean="0"/>
              <a:t>映像の利用は第一次大戦から</a:t>
            </a:r>
          </a:p>
          <a:p>
            <a:r>
              <a:rPr kumimoji="1" lang="ja-JP" altLang="en-US" dirty="0" smtClean="0"/>
              <a:t>ベトナム戦争は双方が大規模に映像利用</a:t>
            </a:r>
          </a:p>
          <a:p>
            <a:pPr lvl="1"/>
            <a:r>
              <a:rPr lang="ja-JP" altLang="en-US" dirty="0" smtClean="0"/>
              <a:t>初めて戦争の</a:t>
            </a:r>
            <a:r>
              <a:rPr lang="ja-JP" altLang="en-US" dirty="0"/>
              <a:t>実況</a:t>
            </a:r>
            <a:r>
              <a:rPr lang="ja-JP" altLang="en-US" dirty="0" smtClean="0"/>
              <a:t>中継がなされた</a:t>
            </a:r>
          </a:p>
          <a:p>
            <a:pPr lvl="1"/>
            <a:r>
              <a:rPr kumimoji="1" lang="ja-JP" altLang="en-US" dirty="0" smtClean="0"/>
              <a:t>大量の映画が制作（多くが反戦・厭戦的）</a:t>
            </a:r>
            <a:endParaRPr kumimoji="1" lang="ja-JP" altLang="en-US" dirty="0"/>
          </a:p>
        </p:txBody>
      </p:sp>
    </p:spTree>
    <p:extLst>
      <p:ext uri="{BB962C8B-B14F-4D97-AF65-F5344CB8AC3E}">
        <p14:creationId xmlns:p14="http://schemas.microsoft.com/office/powerpoint/2010/main" val="64153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ベトナム前史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BC8000</a:t>
            </a:r>
            <a:r>
              <a:rPr kumimoji="1" lang="ja-JP" altLang="en-US" dirty="0" smtClean="0"/>
              <a:t>年くらいから遺跡が発見</a:t>
            </a:r>
          </a:p>
          <a:p>
            <a:r>
              <a:rPr lang="en-US" altLang="ja-JP" dirty="0" smtClean="0"/>
              <a:t>BC111</a:t>
            </a:r>
            <a:r>
              <a:rPr lang="ja-JP" altLang="en-US" dirty="0" smtClean="0"/>
              <a:t> 漢の武帝が制服</a:t>
            </a:r>
          </a:p>
          <a:p>
            <a:r>
              <a:rPr lang="en-US" altLang="ja-JP" dirty="0" smtClean="0"/>
              <a:t>1009</a:t>
            </a:r>
            <a:r>
              <a:rPr lang="ja-JP" altLang="en-US" dirty="0" smtClean="0"/>
              <a:t>年李朝→内乱→</a:t>
            </a:r>
            <a:r>
              <a:rPr lang="en-US" altLang="ja-JP" dirty="0" smtClean="0"/>
              <a:t>1225</a:t>
            </a:r>
            <a:r>
              <a:rPr lang="ja-JP" altLang="en-US" dirty="0" smtClean="0"/>
              <a:t>年陳朝</a:t>
            </a:r>
            <a:r>
              <a:rPr lang="en-US" altLang="ja-JP" dirty="0" smtClean="0"/>
              <a:t>(</a:t>
            </a:r>
            <a:r>
              <a:rPr lang="ja-JP" altLang="en-US" dirty="0" smtClean="0"/>
              <a:t>チャン</a:t>
            </a:r>
            <a:r>
              <a:rPr lang="en-US" altLang="ja-JP" dirty="0" smtClean="0"/>
              <a:t>)</a:t>
            </a:r>
            <a:r>
              <a:rPr lang="ja-JP" altLang="en-US" dirty="0" smtClean="0"/>
              <a:t>→３回の元侵攻を撃退→明支配</a:t>
            </a:r>
            <a:r>
              <a:rPr lang="en-US" altLang="ja-JP" dirty="0" smtClean="0"/>
              <a:t>1407</a:t>
            </a:r>
            <a:r>
              <a:rPr lang="ja-JP" altLang="en-US" dirty="0" smtClean="0"/>
              <a:t>年</a:t>
            </a:r>
          </a:p>
          <a:p>
            <a:r>
              <a:rPr kumimoji="1" lang="en-US" altLang="ja-JP" dirty="0" smtClean="0"/>
              <a:t>1428</a:t>
            </a:r>
            <a:r>
              <a:rPr kumimoji="1" lang="ja-JP" altLang="en-US" dirty="0" smtClean="0"/>
              <a:t>年黎朝</a:t>
            </a:r>
            <a:r>
              <a:rPr kumimoji="1" lang="en-US" altLang="ja-JP" dirty="0" smtClean="0"/>
              <a:t>(</a:t>
            </a:r>
            <a:r>
              <a:rPr kumimoji="1" lang="ja-JP" altLang="en-US" dirty="0" smtClean="0"/>
              <a:t>レ</a:t>
            </a:r>
            <a:r>
              <a:rPr kumimoji="1" lang="en-US" altLang="ja-JP" dirty="0" smtClean="0"/>
              <a:t>)</a:t>
            </a:r>
            <a:r>
              <a:rPr kumimoji="1" lang="ja-JP" altLang="en-US" dirty="0" smtClean="0"/>
              <a:t> その後長い混乱</a:t>
            </a:r>
          </a:p>
          <a:p>
            <a:r>
              <a:rPr lang="en-US" altLang="ja-JP" dirty="0" smtClean="0"/>
              <a:t>1802</a:t>
            </a:r>
            <a:r>
              <a:rPr lang="ja-JP" altLang="en-US" dirty="0" smtClean="0"/>
              <a:t>年グエン朝</a:t>
            </a:r>
            <a:r>
              <a:rPr lang="en-US" altLang="ja-JP" dirty="0" smtClean="0"/>
              <a:t>(</a:t>
            </a:r>
            <a:r>
              <a:rPr lang="ja-JP" altLang="en-US" dirty="0" smtClean="0"/>
              <a:t>現在のベトナムに規模</a:t>
            </a:r>
            <a:r>
              <a:rPr lang="en-US" altLang="ja-JP" dirty="0" smtClean="0"/>
              <a:t>)</a:t>
            </a:r>
            <a:endParaRPr lang="ja-JP" altLang="en-US" dirty="0" smtClean="0"/>
          </a:p>
          <a:p>
            <a:r>
              <a:rPr kumimoji="1" lang="en-US" altLang="ja-JP" dirty="0" smtClean="0"/>
              <a:t>1862-89</a:t>
            </a:r>
            <a:r>
              <a:rPr kumimoji="1" lang="ja-JP" altLang="en-US" dirty="0" smtClean="0"/>
              <a:t>年フランスの統治が進展</a:t>
            </a:r>
          </a:p>
          <a:p>
            <a:r>
              <a:rPr lang="en-US" altLang="ja-JP" dirty="0" smtClean="0"/>
              <a:t>1925</a:t>
            </a:r>
            <a:r>
              <a:rPr lang="ja-JP" altLang="en-US" dirty="0" smtClean="0"/>
              <a:t>年ホーチミンのベトナム青年革命同志会</a:t>
            </a:r>
            <a:r>
              <a:rPr lang="en-US" altLang="ja-JP" dirty="0" smtClean="0"/>
              <a:t>(</a:t>
            </a:r>
            <a:r>
              <a:rPr lang="ja-JP" altLang="en-US" dirty="0" smtClean="0"/>
              <a:t>以後テキスト</a:t>
            </a:r>
            <a:r>
              <a:rPr lang="en-US" altLang="ja-JP" dirty="0" smtClean="0"/>
              <a:t>)</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210</TotalTime>
  <Words>774</Words>
  <Application>Microsoft Office PowerPoint</Application>
  <PresentationFormat>画面に合わせる (4:3)</PresentationFormat>
  <Paragraphs>96</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5</vt:i4>
      </vt:variant>
      <vt:variant>
        <vt:lpstr>スライド タイトル</vt:lpstr>
      </vt:variant>
      <vt:variant>
        <vt:i4>17</vt:i4>
      </vt:variant>
    </vt:vector>
  </HeadingPairs>
  <TitlesOfParts>
    <vt:vector size="25" baseType="lpstr">
      <vt:lpstr>ＭＳ Ｐゴシック</vt:lpstr>
      <vt:lpstr>Arial</vt:lpstr>
      <vt:lpstr>Calibri</vt:lpstr>
      <vt:lpstr>Office ​​テーマ</vt:lpstr>
      <vt:lpstr>標準デザイン</vt:lpstr>
      <vt:lpstr>1_標準デザイン</vt:lpstr>
      <vt:lpstr>2_標準デザイン</vt:lpstr>
      <vt:lpstr>3_標準デザイン</vt:lpstr>
      <vt:lpstr>ベトナム戦争</vt:lpstr>
      <vt:lpstr>戦後の戦争類型</vt:lpstr>
      <vt:lpstr>ベトナム戦争とは何だったか</vt:lpstr>
      <vt:lpstr>民族自決権（１）</vt:lpstr>
      <vt:lpstr>民族自決権（２）</vt:lpstr>
      <vt:lpstr>東西冷戦（軍拡競争と代理戦争）</vt:lpstr>
      <vt:lpstr>正規軍とゲリラ</vt:lpstr>
      <vt:lpstr>メディアと戦争は古来から</vt:lpstr>
      <vt:lpstr>ベトナム前史</vt:lpstr>
      <vt:lpstr>ベトナム独立運動</vt:lpstr>
      <vt:lpstr>PowerPoint プレゼンテーション</vt:lpstr>
      <vt:lpstr>PowerPoint プレゼンテーション</vt:lpstr>
      <vt:lpstr>PowerPoint プレゼンテーション</vt:lpstr>
      <vt:lpstr>ジュネーブ協定１９５４</vt:lpstr>
      <vt:lpstr>映像</vt:lpstr>
      <vt:lpstr>ベトナム戦争後</vt:lpstr>
      <vt:lpstr>ベトナム戦争の影響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ベトナム戦争</dc:title>
  <dc:creator>Ohta Kazutosi</dc:creator>
  <cp:lastModifiedBy>wakei</cp:lastModifiedBy>
  <cp:revision>24</cp:revision>
  <dcterms:created xsi:type="dcterms:W3CDTF">2012-04-20T23:21:48Z</dcterms:created>
  <dcterms:modified xsi:type="dcterms:W3CDTF">2017-09-15T11:17:11Z</dcterms:modified>
</cp:coreProperties>
</file>