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9" r:id="rId3"/>
    <p:sldId id="294" r:id="rId4"/>
    <p:sldId id="295" r:id="rId5"/>
    <p:sldId id="300" r:id="rId6"/>
    <p:sldId id="301" r:id="rId7"/>
    <p:sldId id="302" r:id="rId8"/>
    <p:sldId id="303" r:id="rId9"/>
    <p:sldId id="286" r:id="rId10"/>
    <p:sldId id="291" r:id="rId11"/>
    <p:sldId id="308" r:id="rId12"/>
    <p:sldId id="288" r:id="rId13"/>
    <p:sldId id="289" r:id="rId14"/>
    <p:sldId id="290" r:id="rId15"/>
    <p:sldId id="257" r:id="rId16"/>
    <p:sldId id="258" r:id="rId17"/>
    <p:sldId id="259" r:id="rId18"/>
    <p:sldId id="262" r:id="rId19"/>
    <p:sldId id="260" r:id="rId20"/>
    <p:sldId id="284" r:id="rId21"/>
    <p:sldId id="305" r:id="rId22"/>
    <p:sldId id="306" r:id="rId23"/>
    <p:sldId id="307" r:id="rId24"/>
    <p:sldId id="292" r:id="rId25"/>
    <p:sldId id="269" r:id="rId26"/>
    <p:sldId id="270" r:id="rId27"/>
    <p:sldId id="271" r:id="rId28"/>
    <p:sldId id="272" r:id="rId29"/>
    <p:sldId id="274" r:id="rId30"/>
    <p:sldId id="285" r:id="rId31"/>
    <p:sldId id="275" r:id="rId3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EA402-89C6-4F61-8E8B-3A74FF82B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71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07468-158C-4B6B-A239-B1465C2AC1B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623063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45373-DDE3-4361-9F5E-F9B56FD946A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9758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1EDB7-D5FE-4591-89A9-3C8509AEBCFA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916545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42B3E-2FFE-4250-A588-FB07EFDF1619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87298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51599-468C-4AF8-8045-4B4EFD126CC7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341326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F34FC-E7C7-4037-82DC-144A0DDD47D3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09496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BE28B-DED6-4B74-AE35-B4AAF0886139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69237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35580-AF9E-408E-8621-D6568A5FE4DB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04577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1941B-DEAE-4AEF-99F8-C41363039FBA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84570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55C2-AFEF-4B9E-98DF-3B93D552D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0F60-23B3-4333-ABED-E40D7017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CA08-4271-4064-93DB-CFFD671CC2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C7D4-BD6B-4803-B292-75114A43A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1C8F-56B0-436C-937E-5504528597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166C-C29D-4A35-A22B-E90AC5F35C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A68D-CB32-4167-8029-B6ECBC780C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1D4D-64FF-464C-A317-873EFFF70E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F127-6806-4DB8-819F-10565671BE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3F8-2D10-4EDC-B7CD-470C4CBF6F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D0A4-4A27-4B17-8F2C-DF4A39E84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1EEE5-FA11-44B9-A93A-10950966C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leaks.org/" TargetMode="External"/><Relationship Id="rId2" Type="http://schemas.openxmlformats.org/officeDocument/2006/relationships/hyperlink" Target="http://www.asahi.com/special/wikileak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6/67/Julian_Assange_(Norway,_March_2010)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インターネットと国際社会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インターネットは社会をどう変えるか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イスラム国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インターネットを通じて、国際的宣伝活動</a:t>
            </a:r>
          </a:p>
          <a:p>
            <a:pPr lvl="1"/>
            <a:r>
              <a:rPr kumimoji="1" lang="ja-JP" altLang="en-US" dirty="0" smtClean="0"/>
              <a:t>戦闘場面→戦闘員と資金の募集</a:t>
            </a:r>
          </a:p>
          <a:p>
            <a:pPr lvl="1"/>
            <a:r>
              <a:rPr kumimoji="1" lang="ja-JP" altLang="en-US" dirty="0" smtClean="0"/>
              <a:t>処刑→聖戦のアピール</a:t>
            </a:r>
          </a:p>
          <a:p>
            <a:pPr lvl="1"/>
            <a:r>
              <a:rPr lang="ja-JP" altLang="en-US" dirty="0" smtClean="0"/>
              <a:t>テロの呼びかけ→世界各地で勝手連的</a:t>
            </a:r>
            <a:r>
              <a:rPr lang="ja-JP" altLang="en-US" dirty="0"/>
              <a:t>テロ</a:t>
            </a:r>
            <a:endParaRPr kumimoji="1" lang="ja-JP" altLang="en-US" dirty="0" smtClean="0"/>
          </a:p>
          <a:p>
            <a:r>
              <a:rPr lang="ja-JP" altLang="en-US" dirty="0" smtClean="0"/>
              <a:t>通常メディアは、それらを報道することで、イスラム国の国際宣伝を助長</a:t>
            </a:r>
          </a:p>
          <a:p>
            <a:r>
              <a:rPr kumimoji="1" lang="ja-JP" altLang="en-US" dirty="0"/>
              <a:t>イスラム</a:t>
            </a:r>
            <a:r>
              <a:rPr kumimoji="1" lang="ja-JP" altLang="en-US" dirty="0" smtClean="0"/>
              <a:t>国中心都市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あるメディアセンターは近代的設備をもっている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05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教育への影響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参加型遠隔授業</a:t>
            </a:r>
          </a:p>
          <a:p>
            <a:r>
              <a:rPr lang="ja-JP" altLang="en-US" dirty="0"/>
              <a:t>電子</a:t>
            </a:r>
            <a:r>
              <a:rPr lang="ja-JP" altLang="en-US" dirty="0" smtClean="0"/>
              <a:t>黒板</a:t>
            </a:r>
            <a:r>
              <a:rPr lang="ja-JP" altLang="en-US" dirty="0"/>
              <a:t>・</a:t>
            </a:r>
            <a:r>
              <a:rPr lang="ja-JP" altLang="en-US" dirty="0" smtClean="0"/>
              <a:t>タベレット等の利用</a:t>
            </a:r>
          </a:p>
          <a:p>
            <a:r>
              <a:rPr kumimoji="1" lang="en-US" altLang="ja-JP" dirty="0" smtClean="0"/>
              <a:t>MOOC</a:t>
            </a:r>
          </a:p>
          <a:p>
            <a:r>
              <a:rPr kumimoji="1" lang="ja-JP" altLang="en-US" dirty="0" smtClean="0"/>
              <a:t>授業の中での応答システム</a:t>
            </a:r>
          </a:p>
          <a:p>
            <a:r>
              <a:rPr lang="ja-JP" altLang="en-US" dirty="0" smtClean="0"/>
              <a:t>学校教育と家庭教育の</a:t>
            </a:r>
            <a:r>
              <a:rPr lang="ja-JP" altLang="en-US" dirty="0"/>
              <a:t>接続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12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インターネットとは何か（１）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コンピューターネットワーク発展の６段階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バッチ処理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タイムシェアリングシステム（ＴＳＳ）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コンピューター間通信（プロトコルが必要）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コンピューターネットワーク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インターネット普及</a:t>
            </a:r>
            <a:r>
              <a:rPr lang="en-US" altLang="ja-JP" dirty="0" smtClean="0"/>
              <a:t>(</a:t>
            </a:r>
            <a:r>
              <a:rPr lang="ja-JP" altLang="en-US" dirty="0" smtClean="0"/>
              <a:t>インターネットは４の一つ）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 smtClean="0"/>
              <a:t>インターネット技術が中心に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（竹下隆史・村山公保・荒井徹・刈田幸雄「マスタリングＴＣＰ／ＩＰ」</a:t>
            </a:r>
            <a:r>
              <a:rPr lang="en-US" altLang="ja-JP" dirty="0" err="1" smtClean="0"/>
              <a:t>Ohmsha</a:t>
            </a:r>
            <a:r>
              <a:rPr lang="en-US" altLang="ja-JP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002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インターネットとは何か（２）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10244" name="Picture 4" descr="img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00213"/>
            <a:ext cx="61198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8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インターネットとは何か（３）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ＴＣＰ／ＩＰ</a:t>
            </a:r>
            <a:r>
              <a:rPr lang="en-US" altLang="ja-JP" smtClean="0"/>
              <a:t>(Transmission Control Protocol/Internet Protocol)</a:t>
            </a:r>
            <a:r>
              <a:rPr lang="ja-JP" altLang="en-US" smtClean="0"/>
              <a:t>で接続されている。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インターネットに接続されるコンピューターは、</a:t>
            </a:r>
            <a:r>
              <a:rPr lang="en-US" altLang="ja-JP" smtClean="0"/>
              <a:t>IP</a:t>
            </a:r>
            <a:r>
              <a:rPr lang="ja-JP" altLang="en-US" smtClean="0"/>
              <a:t>アドレスが与えられる。</a:t>
            </a:r>
            <a:r>
              <a:rPr lang="en-US" altLang="ja-JP" smtClean="0"/>
              <a:t>(</a:t>
            </a:r>
            <a:r>
              <a:rPr lang="ja-JP" altLang="en-US" smtClean="0"/>
              <a:t>固定・動的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情報内容はパケット通信で送られる。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セキュリティ</a:t>
            </a:r>
            <a:r>
              <a:rPr lang="en-US" altLang="ja-JP" smtClean="0"/>
              <a:t>(</a:t>
            </a:r>
            <a:r>
              <a:rPr lang="ja-JP" altLang="en-US" smtClean="0"/>
              <a:t>ファイヤオール・暗号・認証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73305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インターネットの歴史（１）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１．　　１９６９年国防総省のネットワークとして成立（ＡＲＰＡネット）　対ソ連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　　　コンピューターネットワークが攻撃されたときへの備え</a:t>
            </a:r>
            <a:r>
              <a:rPr lang="en-US" altLang="ja-JP" dirty="0" smtClean="0"/>
              <a:t>(</a:t>
            </a:r>
            <a:r>
              <a:rPr lang="ja-JP" altLang="en-US" dirty="0" smtClean="0"/>
              <a:t>国防総省は否定している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２．　その後大学や研究機関を含む。外国にも拡大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３．　１９８４年日本にＪＵＮＥＴ、１９８８年にＷＩＤＥプロジェクト　インターネットに参加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インターネットの歴史（２）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学術専用としての特徴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・学術機関（大学や研究所）の構成員のみが参加することができる。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・完全な言論・表現の自由（フリーソフト等）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・ＩＰアドレスで発進主体が明示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８０年代に軍事関係は別ネットへ以降。その後インターネットは学術専用の国際ネットワークとなった。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インターネットの歴史（３）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１９９２年学術専用から一般商用利用を許可　→　プロバイダーを介して市民が参加可能になる。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画面上はテキスト、画像等はダウンロード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ハイパーリンクの技術が開発され、ＭＯＳＡＩＣ（その後開発者がＮｅｔｓｃａｐｅを開発、マイクロソフトがＩＥで普及）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１９９５年にＷＩＮＤＯＷＳ９５　利用環境が整うことで、爆発的に。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インターネットの歴史（４）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無線（ ＬＡＮ，ＰＨＳでの利用、携帯）の利用　このことにより、屋外でのインターネット接続が可能になった。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回線の速度改善で常時接続が普及　　　　　　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　　テキスト中心のコンテンツから、画像や映像を容易に扱うことができるようになった。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 smtClean="0"/>
              <a:t>３．</a:t>
            </a:r>
            <a:r>
              <a:rPr lang="en-US" altLang="ja-JP" dirty="0" smtClean="0"/>
              <a:t>Web2</a:t>
            </a:r>
            <a:r>
              <a:rPr lang="ja-JP" altLang="en-US" dirty="0" smtClean="0"/>
              <a:t>技術の普及</a:t>
            </a:r>
            <a:r>
              <a:rPr lang="en-US" altLang="ja-JP" dirty="0" smtClean="0"/>
              <a:t>(</a:t>
            </a:r>
            <a:r>
              <a:rPr lang="ja-JP" altLang="en-US" dirty="0" smtClean="0"/>
              <a:t>ブラウザを通じての投稿・双方向性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</a:t>
            </a:r>
            <a:r>
              <a:rPr lang="en-US" altLang="ja-JP" dirty="0" smtClean="0"/>
              <a:t>SNS</a:t>
            </a:r>
            <a:r>
              <a:rPr lang="ja-JP" altLang="en-US" dirty="0" smtClean="0"/>
              <a:t>等の普及で個人の発進が増大</a:t>
            </a:r>
          </a:p>
          <a:p>
            <a:pPr marL="609600" indent="-609600" eaLnBrk="1" hangingPunct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インターネットの歴史（５）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一般公開当初からの変化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学術機関は専用回線で高速だったが、一般市民は電話回線で低速。（５１２ｋと２８ｋ）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現在の日本では光ファイバーでむしろ一般の方が速い場合がある。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学術機関は今でも固定ＩＰアドレスだから、発信者の特定が容易だが、プロバイダーは動的ＩＰアドレスであるので、発信者の特定はリアルタイムではわからない。（特定は通常可能）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国際社会への顕著な影響例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ジャスミン革命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アラブの春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情報</a:t>
            </a:r>
            <a:r>
              <a:rPr lang="ja-JP" altLang="en-US" dirty="0"/>
              <a:t>戦争 </a:t>
            </a:r>
            <a:r>
              <a:rPr lang="ja-JP" altLang="en-US" dirty="0" smtClean="0"/>
              <a:t>パナマ文書・ウィキリークス・</a:t>
            </a:r>
          </a:p>
          <a:p>
            <a:r>
              <a:rPr kumimoji="1" lang="ja-JP" altLang="en-US" dirty="0" smtClean="0"/>
              <a:t>科学研究・スポーツ観戦・音楽鑑賞</a:t>
            </a:r>
          </a:p>
          <a:p>
            <a:r>
              <a:rPr lang="ja-JP" altLang="en-US" dirty="0" smtClean="0"/>
              <a:t>教育</a:t>
            </a:r>
          </a:p>
          <a:p>
            <a:r>
              <a:rPr kumimoji="1" lang="ja-JP" altLang="en-US" dirty="0" smtClean="0"/>
              <a:t>メディアの統合化・情報形態の変化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018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インターネットの歴史（６）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途上国での爆発的普及</a:t>
            </a:r>
          </a:p>
          <a:p>
            <a:r>
              <a:rPr lang="ja-JP" altLang="en-US" dirty="0" smtClean="0"/>
              <a:t>電話網建設での携帯の有利さ</a:t>
            </a:r>
          </a:p>
          <a:p>
            <a:r>
              <a:rPr kumimoji="1" lang="ja-JP" altLang="en-US" dirty="0" smtClean="0"/>
              <a:t>電話とインターネット端末の融合</a:t>
            </a:r>
          </a:p>
          <a:p>
            <a:r>
              <a:rPr lang="ja-JP" altLang="en-US" dirty="0" smtClean="0"/>
              <a:t>家の電話から個人の電話への転換</a:t>
            </a:r>
          </a:p>
          <a:p>
            <a:r>
              <a:rPr kumimoji="1" lang="ja-JP" altLang="en-US" dirty="0" smtClean="0"/>
              <a:t>常時インターネットアクセスが可能に</a:t>
            </a:r>
          </a:p>
          <a:p>
            <a:r>
              <a:rPr lang="ja-JP" altLang="en-US" dirty="0" smtClean="0"/>
              <a:t>政治的呼びかけへの即時の反応</a:t>
            </a:r>
          </a:p>
          <a:p>
            <a:r>
              <a:rPr kumimoji="1" lang="ja-JP" altLang="en-US" dirty="0" smtClean="0"/>
              <a:t>多くの政治的事件における大きな役割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人工知能のあゆみ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年代～</a:t>
            </a:r>
            <a:r>
              <a:rPr kumimoji="1" lang="en-US" altLang="ja-JP" dirty="0" smtClean="0"/>
              <a:t>70</a:t>
            </a:r>
            <a:r>
              <a:rPr kumimoji="1" lang="ja-JP" altLang="en-US" dirty="0" smtClean="0"/>
              <a:t>年代　探索・遂安・ニューラルネットワークなどの理論的研究が進む。コンピューターの能力不足で非現実的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　</a:t>
            </a:r>
            <a:r>
              <a:rPr lang="ja-JP" altLang="en-US" dirty="0" smtClean="0"/>
              <a:t>エキスパートシステム。第五世代コンピュータ　挫折</a:t>
            </a:r>
          </a:p>
          <a:p>
            <a:r>
              <a:rPr kumimoji="1" lang="en-US" altLang="ja-JP" dirty="0"/>
              <a:t>90</a:t>
            </a:r>
            <a:r>
              <a:rPr kumimoji="1" lang="ja-JP" altLang="en-US" dirty="0" smtClean="0"/>
              <a:t>年代後半以後第三の波</a:t>
            </a:r>
          </a:p>
          <a:p>
            <a:pPr lvl="1"/>
            <a:r>
              <a:rPr lang="ja-JP" altLang="en-US" dirty="0" smtClean="0"/>
              <a:t>コンピューターの飛躍的向上・ビッグデータの蓄積・</a:t>
            </a:r>
            <a:r>
              <a:rPr lang="ja-JP" altLang="en-US" dirty="0" err="1" smtClean="0"/>
              <a:t>さまさまな</a:t>
            </a:r>
            <a:r>
              <a:rPr lang="ja-JP" altLang="en-US" dirty="0" smtClean="0"/>
              <a:t>理論の提起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150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人工知能を使っている例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車の自動運転</a:t>
            </a:r>
          </a:p>
          <a:p>
            <a:r>
              <a:rPr lang="ja-JP" altLang="en-US" dirty="0" smtClean="0"/>
              <a:t>対人ロボット（介護、レジ、受付、掃除</a:t>
            </a:r>
          </a:p>
          <a:p>
            <a:r>
              <a:rPr kumimoji="1" lang="ja-JP" altLang="en-US" dirty="0" smtClean="0"/>
              <a:t>音声認識</a:t>
            </a:r>
            <a:r>
              <a:rPr kumimoji="1" lang="en-US" altLang="ja-JP" dirty="0" smtClean="0"/>
              <a:t>(SIRI)</a:t>
            </a:r>
            <a:r>
              <a:rPr kumimoji="1" lang="ja-JP" altLang="en-US" dirty="0" smtClean="0"/>
              <a:t>・翻訳・文字認識</a:t>
            </a:r>
            <a:r>
              <a:rPr kumimoji="1" lang="en-US" altLang="ja-JP" dirty="0" smtClean="0"/>
              <a:t>OCR</a:t>
            </a:r>
          </a:p>
          <a:p>
            <a:r>
              <a:rPr kumimoji="1" lang="ja-JP" altLang="en-US" dirty="0" smtClean="0"/>
              <a:t>広告・検索</a:t>
            </a:r>
            <a:endParaRPr kumimoji="1" lang="en-US" altLang="ja-JP" dirty="0" smtClean="0"/>
          </a:p>
          <a:p>
            <a:r>
              <a:rPr kumimoji="1" lang="ja-JP" altLang="en-US" dirty="0" smtClean="0"/>
              <a:t>ゲーム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チェス、将棋、囲碁</a:t>
            </a:r>
            <a:r>
              <a:rPr kumimoji="1" lang="en-US" altLang="ja-JP" dirty="0" smtClean="0"/>
              <a:t>)</a:t>
            </a:r>
            <a:r>
              <a:rPr lang="ja-JP" altLang="en-US" dirty="0"/>
              <a:t>・</a:t>
            </a:r>
            <a:r>
              <a:rPr lang="ja-JP" altLang="en-US" dirty="0" smtClean="0"/>
              <a:t>クイズ</a:t>
            </a:r>
            <a:r>
              <a:rPr lang="en-US" altLang="ja-JP" dirty="0" smtClean="0"/>
              <a:t>(Watson)</a:t>
            </a:r>
            <a:endParaRPr lang="ja-JP" altLang="en-US" dirty="0" smtClean="0"/>
          </a:p>
          <a:p>
            <a:r>
              <a:rPr lang="ja-JP" altLang="en-US" dirty="0" smtClean="0"/>
              <a:t>記事の執筆・</a:t>
            </a:r>
            <a:r>
              <a:rPr lang="en-US" altLang="ja-JP" dirty="0" smtClean="0"/>
              <a:t>(</a:t>
            </a:r>
            <a:r>
              <a:rPr lang="ja-JP" altLang="en-US" dirty="0" smtClean="0"/>
              <a:t>小説</a:t>
            </a:r>
            <a:r>
              <a:rPr lang="ja-JP" altLang="en-US" dirty="0"/>
              <a:t>・</a:t>
            </a:r>
            <a:r>
              <a:rPr lang="ja-JP" altLang="en-US" dirty="0" smtClean="0"/>
              <a:t>作曲</a:t>
            </a:r>
            <a:r>
              <a:rPr lang="en-US" altLang="ja-JP" dirty="0" smtClean="0"/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569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コンピューターが困難だったこと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パターン認識</a:t>
            </a:r>
          </a:p>
          <a:p>
            <a:pPr lvl="1"/>
            <a:r>
              <a:rPr kumimoji="1" lang="ja-JP" altLang="en-US" dirty="0" smtClean="0"/>
              <a:t>画像が**だと認識する。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コンピューターにとっては単なる色のついた点の集合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文字も同様</a:t>
            </a:r>
          </a:p>
          <a:p>
            <a:pPr lvl="1"/>
            <a:r>
              <a:rPr lang="ja-JP" altLang="en-US" dirty="0" smtClean="0"/>
              <a:t>音を言語的な音声と認識する。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単なる波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推論</a:t>
            </a:r>
          </a:p>
          <a:p>
            <a:pPr lvl="1"/>
            <a:r>
              <a:rPr kumimoji="1" lang="ja-JP" altLang="en-US" dirty="0" smtClean="0"/>
              <a:t>意味を理解する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画像や声、文章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判断して行動</a:t>
            </a:r>
          </a:p>
          <a:p>
            <a:pPr lvl="1"/>
            <a:r>
              <a:rPr kumimoji="1" lang="ja-JP" altLang="en-US" dirty="0" smtClean="0"/>
              <a:t>自動運転で止まる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曲がる。</a:t>
            </a:r>
          </a:p>
          <a:p>
            <a:pPr lvl="1"/>
            <a:r>
              <a:rPr kumimoji="1" lang="en-US" altLang="ja-JP" dirty="0" smtClean="0"/>
              <a:t>Output</a:t>
            </a:r>
            <a:r>
              <a:rPr kumimoji="1" lang="ja-JP" altLang="en-US" dirty="0" smtClean="0"/>
              <a:t>をだす。</a:t>
            </a:r>
            <a:r>
              <a:rPr kumimoji="1" lang="en-US" altLang="ja-JP" dirty="0" smtClean="0"/>
              <a:t>(</a:t>
            </a:r>
            <a:r>
              <a:rPr kumimoji="1" lang="ja-JP" altLang="en-US" dirty="0" err="1" smtClean="0"/>
              <a:t>かな</a:t>
            </a:r>
            <a:r>
              <a:rPr kumimoji="1" lang="ja-JP" altLang="en-US" dirty="0" smtClean="0"/>
              <a:t>漢字変換、翻訳、答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159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</a:t>
            </a:r>
            <a:r>
              <a:rPr lang="ja-JP" altLang="en-US" dirty="0" smtClean="0"/>
              <a:t>社会の</a:t>
            </a:r>
            <a:r>
              <a:rPr lang="ja-JP" altLang="en-US" dirty="0"/>
              <a:t>特質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オープン性</a:t>
            </a:r>
            <a:r>
              <a:rPr lang="ja-JP" altLang="en-US" dirty="0" smtClean="0"/>
              <a:t>（</a:t>
            </a:r>
            <a:r>
              <a:rPr lang="ja-JP" altLang="en-US" dirty="0" smtClean="0"/>
              <a:t>ウィキリークス・ウィキペディア・フリーソフト）</a:t>
            </a:r>
            <a:endParaRPr lang="ja-JP" altLang="en-US" dirty="0"/>
          </a:p>
          <a:p>
            <a:r>
              <a:rPr lang="ja-JP" altLang="en-US" dirty="0" smtClean="0"/>
              <a:t>共同性</a:t>
            </a:r>
            <a:r>
              <a:rPr lang="ja-JP" altLang="en-US" dirty="0"/>
              <a:t>（ </a:t>
            </a:r>
            <a:r>
              <a:rPr lang="en-US" altLang="ja-JP" dirty="0" err="1"/>
              <a:t>linux</a:t>
            </a:r>
            <a:r>
              <a:rPr lang="en-US" altLang="ja-JP" dirty="0"/>
              <a:t> </a:t>
            </a:r>
            <a:r>
              <a:rPr lang="en-US" altLang="ja-JP" dirty="0" err="1"/>
              <a:t>openoffice</a:t>
            </a:r>
            <a:r>
              <a:rPr lang="en-US" altLang="ja-JP" dirty="0"/>
              <a:t> </a:t>
            </a:r>
            <a:r>
              <a:rPr lang="ja-JP" altLang="en-US" dirty="0"/>
              <a:t>その他多くの</a:t>
            </a:r>
            <a:r>
              <a:rPr lang="en-US" altLang="ja-JP" dirty="0"/>
              <a:t>open source soft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自由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誰でも表現可能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→既存メディアの変質</a:t>
            </a:r>
            <a:endParaRPr kumimoji="1" lang="ja-JP" altLang="en-US" dirty="0" smtClean="0"/>
          </a:p>
          <a:p>
            <a:r>
              <a:rPr lang="ja-JP" altLang="en-US" dirty="0" smtClean="0"/>
              <a:t>アナログ技術をデジタル技術に</a:t>
            </a:r>
            <a:r>
              <a:rPr lang="ja-JP" altLang="en-US" dirty="0" smtClean="0"/>
              <a:t>統合</a:t>
            </a:r>
            <a:r>
              <a:rPr lang="en-US" altLang="ja-JP" dirty="0" smtClean="0"/>
              <a:t>(</a:t>
            </a:r>
            <a:r>
              <a:rPr lang="ja-JP" altLang="en-US" dirty="0" smtClean="0"/>
              <a:t>音、文字、映像、力と運動等の</a:t>
            </a:r>
            <a:r>
              <a:rPr lang="en-US" altLang="ja-JP" dirty="0" smtClean="0"/>
              <a:t>input</a:t>
            </a:r>
            <a:r>
              <a:rPr lang="ja-JP" altLang="en-US" dirty="0" smtClean="0"/>
              <a:t>と</a:t>
            </a:r>
            <a:r>
              <a:rPr lang="en-US" altLang="ja-JP" dirty="0" smtClean="0"/>
              <a:t>output</a:t>
            </a:r>
            <a:r>
              <a:rPr lang="ja-JP" altLang="en-US" dirty="0" smtClean="0"/>
              <a:t>を多様な組み合わせで変換。サポート機具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0026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インターネットと既存メディア（１）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出版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 smtClean="0"/>
              <a:t>知的エリートとしての書き手→書き手の拡大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 smtClean="0"/>
              <a:t>出版ではないｐｕｂｌｉｓｈの登場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 smtClean="0"/>
              <a:t>出版分野の消滅（百科事典）減少（辞書）　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 smtClean="0"/>
              <a:t>流通経路の変化（小売り書店の減少）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 smtClean="0"/>
              <a:t>インターネットから出版への新傾向も（電車男）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dirty="0"/>
              <a:t>電子</a:t>
            </a:r>
            <a:r>
              <a:rPr lang="ja-JP" altLang="en-US" dirty="0" smtClean="0"/>
              <a:t>書籍の登場と</a:t>
            </a:r>
            <a:r>
              <a:rPr lang="ja-JP" altLang="en-US" dirty="0"/>
              <a:t>拡大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インターネットと既存メディア（２）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新聞・雑誌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新聞は今後大きく変化する可能性（紙→ファイル）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新聞をとらない世帯が増加（インターネットで閲覧）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広告収入のインターネットへの部分的移動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メールマガジンの増大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検索機能の充実（インターネットによる進歩）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販売網からの圧力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インターネットと既存メディア（３）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ラジオ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 dirty="0" smtClean="0"/>
              <a:t>もともとテレビに押されていた→独自の存在（活動しながら聞く）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 dirty="0" smtClean="0"/>
              <a:t>独自の存在のインターネット形態との共存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 dirty="0" smtClean="0"/>
              <a:t>ラジオの限界をインターネットで補う形態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 dirty="0" smtClean="0"/>
              <a:t>インターネットに独自のラジオ局（個人でも可能）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インターネットと既存メディア（４）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テレビ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今後テレビとインターネットの融合（しかし、その形態は模索　ホリエモン事件）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既存のテレビは大きな資本が必要（インターネットは大資本を前提としない）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ja-JP" smtClean="0"/>
              <a:t>Video on Demand </a:t>
            </a:r>
            <a:r>
              <a:rPr lang="ja-JP" altLang="en-US" smtClean="0"/>
              <a:t>をインターネットが担う。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ラジオと同様個人のテレビ局が可能</a:t>
            </a:r>
            <a:r>
              <a:rPr lang="en-US" altLang="ja-JP" smtClean="0"/>
              <a:t>(4</a:t>
            </a:r>
            <a:r>
              <a:rPr lang="ja-JP" altLang="en-US" smtClean="0"/>
              <a:t>の形態になる</a:t>
            </a:r>
            <a:r>
              <a:rPr lang="en-US" altLang="ja-JP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教育組織の利用が増大</a:t>
            </a:r>
            <a:r>
              <a:rPr lang="en-US" altLang="ja-JP" smtClean="0"/>
              <a:t>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</a:p>
          <a:p>
            <a:pPr marL="990600" lvl="1" indent="-533400" eaLnBrk="1" hangingPunct="1"/>
            <a:endParaRPr lang="en-US" altLang="ja-JP" smtClean="0"/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インターネットが変えたもの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表現主体の爆発的増加</a:t>
            </a:r>
            <a:r>
              <a:rPr lang="en-US" altLang="ja-JP" dirty="0" smtClean="0"/>
              <a:t>(</a:t>
            </a:r>
            <a:r>
              <a:rPr lang="ja-JP" altLang="en-US" dirty="0" smtClean="0"/>
              <a:t>知的エリートから一般市民へ</a:t>
            </a:r>
            <a:r>
              <a:rPr lang="en-US" altLang="ja-JP" dirty="0" smtClean="0"/>
              <a:t>)  </a:t>
            </a:r>
            <a:r>
              <a:rPr lang="ja-JP" altLang="en-US" dirty="0" smtClean="0"/>
              <a:t>表現の自由の現実化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「知」のあり方の変化 「個」と「集団」の力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ja-JP" dirty="0" smtClean="0"/>
              <a:t>Linux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Wikipedia  OpenOffice</a:t>
            </a:r>
            <a:endParaRPr lang="ja-JP" altLang="en-US" dirty="0" smtClean="0"/>
          </a:p>
          <a:p>
            <a:pPr marL="1009650" lvl="1" indent="-609600" eaLnBrk="1" hangingPunct="1">
              <a:buFontTx/>
              <a:buAutoNum type="arabicPeriod"/>
            </a:pPr>
            <a:r>
              <a:rPr lang="ja-JP" altLang="en-US"/>
              <a:t>ツウィッター</a:t>
            </a:r>
            <a:r>
              <a:rPr lang="ja-JP" altLang="en-US" smtClean="0"/>
              <a:t>、ブログ、フェイスブック</a:t>
            </a:r>
            <a:endParaRPr lang="en-US" altLang="ja-JP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情報の国家・大資本の独占からの解放（他面誤報・虚報・誹謗等の増加）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個人の情報処理・判断能力が問題となる。</a:t>
            </a:r>
          </a:p>
          <a:p>
            <a:pPr marL="609600" indent="-609600" eaLnBrk="1" hangingPunct="1"/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ジャスミン革命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チュニジア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1987</a:t>
            </a:r>
            <a:r>
              <a:rPr kumimoji="1" lang="ja-JP" altLang="en-US" dirty="0" smtClean="0"/>
              <a:t>年クーデタでベン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アリー政権</a:t>
            </a:r>
          </a:p>
          <a:p>
            <a:r>
              <a:rPr lang="en-US" altLang="ja-JP" dirty="0" smtClean="0"/>
              <a:t>2010.11.7</a:t>
            </a:r>
            <a:r>
              <a:rPr lang="ja-JP" altLang="en-US" dirty="0" smtClean="0"/>
              <a:t> ラップシンガーが政権批判の曲</a:t>
            </a:r>
          </a:p>
          <a:p>
            <a:r>
              <a:rPr kumimoji="1" lang="ja-JP" altLang="en-US" dirty="0"/>
              <a:t> </a:t>
            </a:r>
            <a:r>
              <a:rPr kumimoji="1" lang="en-US" altLang="ja-JP" dirty="0" smtClean="0"/>
              <a:t>12.17</a:t>
            </a:r>
            <a:r>
              <a:rPr kumimoji="1" lang="ja-JP" altLang="en-US" dirty="0" smtClean="0"/>
              <a:t> 青年モハメッド・ブウアジジ焼身自殺</a:t>
            </a:r>
          </a:p>
          <a:p>
            <a:r>
              <a:rPr lang="en-US" altLang="ja-JP" dirty="0" smtClean="0"/>
              <a:t>2011.1</a:t>
            </a:r>
            <a:r>
              <a:rPr lang="ja-JP" altLang="en-US" dirty="0" smtClean="0"/>
              <a:t> 各地で暴動・デモ拡大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このとき、ツウィッター、フェイスブックが活用された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/>
              <a:t>その後</a:t>
            </a:r>
            <a:r>
              <a:rPr kumimoji="1" lang="ja-JP" altLang="en-US" dirty="0" smtClean="0"/>
              <a:t>、弾圧→暴動の拡大→軍に鎮圧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参加者の殺害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命令→軍の拒否→大統領選挙不出馬表明→政権崩壊亡命</a:t>
            </a:r>
            <a:r>
              <a:rPr kumimoji="1" lang="en-US" altLang="ja-JP" dirty="0" smtClean="0"/>
              <a:t>(1.14)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546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ウィキリークスとスノーデン事件から考えるべき課題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情報活動は、安全のために必要なことか、国家権力の恣意的な活動か、市民の個人情報の侵害なのか</a:t>
            </a:r>
          </a:p>
          <a:p>
            <a:r>
              <a:rPr kumimoji="1" lang="ja-JP" altLang="en-US" dirty="0" smtClean="0"/>
              <a:t>政府の</a:t>
            </a:r>
            <a:r>
              <a:rPr kumimoji="1" lang="ja-JP" altLang="en-US" dirty="0"/>
              <a:t>情報</a:t>
            </a:r>
            <a:r>
              <a:rPr kumimoji="1" lang="ja-JP" altLang="en-US" dirty="0" smtClean="0"/>
              <a:t>活動を暴露</a:t>
            </a:r>
            <a:r>
              <a:rPr kumimoji="1" lang="ja-JP" altLang="en-US" dirty="0"/>
              <a:t>することは</a:t>
            </a:r>
            <a:r>
              <a:rPr kumimoji="1" lang="ja-JP" altLang="en-US" dirty="0" smtClean="0"/>
              <a:t>、違法</a:t>
            </a:r>
            <a:r>
              <a:rPr kumimoji="1" lang="ja-JP" altLang="en-US" dirty="0"/>
              <a:t>なのか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インターネットの影？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人格権侵害の深刻化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個人の名誉・プライバシー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著作権侵害の深刻化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学術専用のときはコピーフリーだった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商用利用で著作権問題の発生（</a:t>
            </a:r>
            <a:r>
              <a:rPr lang="en-US" altLang="ja-JP" smtClean="0"/>
              <a:t>Winny</a:t>
            </a:r>
            <a:r>
              <a:rPr lang="ja-JP" altLang="en-US" smtClean="0"/>
              <a:t>事件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個人間の争いの増大（コミュニケーションの特質　顔の見えないやりとり）　事実か？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個人情報の侵害の危険（セキュリティの必要）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7" y="548680"/>
            <a:ext cx="856641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8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ウィキリークスを考える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日本でのウィキリークス状況</a:t>
            </a:r>
            <a:r>
              <a:rPr lang="en-US" altLang="ja-JP" dirty="0" smtClean="0">
                <a:hlinkClick r:id="rId2"/>
              </a:rPr>
              <a:t>http://www.asahi.com/special/wikileaks/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ウィキリークスのホームページ</a:t>
            </a:r>
            <a:r>
              <a:rPr lang="en-US" altLang="ja-JP" dirty="0" smtClean="0">
                <a:hlinkClick r:id="rId3"/>
              </a:rPr>
              <a:t>http://wikileaks.org/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ウィキリークスはテロか正義の情報開示か、あるいは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037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ファイル:Julian Assange (Norway, March 2010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86650" cy="5705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58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スノーデン事件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ＮＳＡで諜報活動をしていたスノーデンが、香港でその内容を一部暴露</a:t>
            </a:r>
          </a:p>
          <a:p>
            <a:r>
              <a:rPr lang="ja-JP" altLang="en-US" dirty="0" smtClean="0"/>
              <a:t>その後亡命問題が長引いている。</a:t>
            </a:r>
          </a:p>
          <a:p>
            <a:r>
              <a:rPr kumimoji="1" lang="ja-JP" altLang="en-US" dirty="0" smtClean="0"/>
              <a:t>アメリカ始め多くの国が、インターネットや電話等の通信傍受をしていること、アメリカの主要なインターネット関連会社が協力していることが明らかに。</a:t>
            </a:r>
          </a:p>
          <a:p>
            <a:r>
              <a:rPr lang="ja-JP" altLang="en-US" dirty="0" smtClean="0"/>
              <a:t>最近東大のシンポジウムにモスクワから参加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64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0/Edward_Snowd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30" y="0"/>
            <a:ext cx="5691942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181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Stap</a:t>
            </a:r>
            <a:r>
              <a:rPr kumimoji="1" lang="ja-JP" altLang="en-US" dirty="0" smtClean="0"/>
              <a:t>細胞問題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インターネットの活用場面</a:t>
            </a:r>
          </a:p>
          <a:p>
            <a:pPr lvl="1"/>
            <a:r>
              <a:rPr lang="ja-JP" altLang="en-US" dirty="0" smtClean="0"/>
              <a:t>著者たちの連絡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日本・アメリカ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批判者たちの活動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検証サイト、ブログ、ツイッターで拡散・相互交流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論文自体</a:t>
            </a:r>
            <a:r>
              <a:rPr lang="en-US" altLang="ja-JP" dirty="0" smtClean="0"/>
              <a:t>(</a:t>
            </a:r>
            <a:r>
              <a:rPr lang="ja-JP" altLang="en-US" dirty="0" smtClean="0"/>
              <a:t>読まれるほとんどはネット版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既存メディアの活用</a:t>
            </a:r>
          </a:p>
          <a:p>
            <a:pPr lvl="1"/>
            <a:r>
              <a:rPr kumimoji="1" lang="ja-JP" altLang="en-US" dirty="0" smtClean="0"/>
              <a:t>理研の発表や検証の記者会見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1246</Words>
  <Application>Microsoft Office PowerPoint</Application>
  <PresentationFormat>画面に合わせる (4:3)</PresentationFormat>
  <Paragraphs>174</Paragraphs>
  <Slides>31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6" baseType="lpstr">
      <vt:lpstr>ＭＳ Ｐゴシック</vt:lpstr>
      <vt:lpstr>ＭＳ Ｐ明朝</vt:lpstr>
      <vt:lpstr>Arial</vt:lpstr>
      <vt:lpstr>Wingdings</vt:lpstr>
      <vt:lpstr>標準デザイン</vt:lpstr>
      <vt:lpstr>インターネットと国際社会</vt:lpstr>
      <vt:lpstr>国際社会への顕著な影響例</vt:lpstr>
      <vt:lpstr>ジャスミン革命(チュニジア)</vt:lpstr>
      <vt:lpstr>PowerPoint プレゼンテーション</vt:lpstr>
      <vt:lpstr>ウィキリークスを考える</vt:lpstr>
      <vt:lpstr>PowerPoint プレゼンテーション</vt:lpstr>
      <vt:lpstr>スノーデン事件</vt:lpstr>
      <vt:lpstr>PowerPoint プレゼンテーション</vt:lpstr>
      <vt:lpstr>Stap細胞問題</vt:lpstr>
      <vt:lpstr>イスラム国</vt:lpstr>
      <vt:lpstr>教育への影響</vt:lpstr>
      <vt:lpstr>インターネットとは何か（１）</vt:lpstr>
      <vt:lpstr>インターネットとは何か（２）</vt:lpstr>
      <vt:lpstr>インターネットとは何か（３）</vt:lpstr>
      <vt:lpstr>インターネットの歴史（１）</vt:lpstr>
      <vt:lpstr>インターネットの歴史（２）</vt:lpstr>
      <vt:lpstr>インターネットの歴史（３）</vt:lpstr>
      <vt:lpstr>インターネットの歴史（４）</vt:lpstr>
      <vt:lpstr>インターネットの歴史（５）</vt:lpstr>
      <vt:lpstr>インターネットの歴史（６）</vt:lpstr>
      <vt:lpstr>人工知能のあゆみ</vt:lpstr>
      <vt:lpstr>人工知能を使っている例</vt:lpstr>
      <vt:lpstr>コンピューターが困難だったこと</vt:lpstr>
      <vt:lpstr>インターネット社会の特質</vt:lpstr>
      <vt:lpstr>インターネットと既存メディア（１）</vt:lpstr>
      <vt:lpstr>インターネットと既存メディア（２）</vt:lpstr>
      <vt:lpstr>インターネットと既存メディア（３）</vt:lpstr>
      <vt:lpstr>インターネットと既存メディア（４）</vt:lpstr>
      <vt:lpstr>インターネットが変えたもの</vt:lpstr>
      <vt:lpstr>ウィキリークスとスノーデン事件から考えるべき課題</vt:lpstr>
      <vt:lpstr>インターネットの影？</vt:lpstr>
    </vt:vector>
  </TitlesOfParts>
  <Company>ＢＵＮＫＹＯ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インターネットと国際社会</dc:title>
  <dc:creator>Owner</dc:creator>
  <cp:lastModifiedBy>wakei</cp:lastModifiedBy>
  <cp:revision>36</cp:revision>
  <dcterms:created xsi:type="dcterms:W3CDTF">2006-07-02T01:48:15Z</dcterms:created>
  <dcterms:modified xsi:type="dcterms:W3CDTF">2016-07-22T11:15:22Z</dcterms:modified>
</cp:coreProperties>
</file>