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71" r:id="rId4"/>
    <p:sldId id="257" r:id="rId5"/>
    <p:sldId id="266" r:id="rId6"/>
    <p:sldId id="267" r:id="rId7"/>
    <p:sldId id="268" r:id="rId8"/>
    <p:sldId id="269" r:id="rId9"/>
    <p:sldId id="270" r:id="rId10"/>
    <p:sldId id="264" r:id="rId11"/>
    <p:sldId id="260" r:id="rId12"/>
    <p:sldId id="262" r:id="rId13"/>
    <p:sldId id="263" r:id="rId14"/>
    <p:sldId id="261" r:id="rId15"/>
    <p:sldId id="275" r:id="rId16"/>
    <p:sldId id="276" r:id="rId17"/>
    <p:sldId id="272" r:id="rId18"/>
    <p:sldId id="273" r:id="rId19"/>
    <p:sldId id="274" r:id="rId20"/>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38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7A41678F-6611-4526-8535-8271A8B56F9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91DAED25-19D0-4E61-AA38-506AF11E138B}"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9713D3CB-E508-4E30-81A3-8CB968400FC4}"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4EEB4A42-D7A5-4089-BF3A-8CF3220E2755}"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C372E6A9-BC1E-498B-AD13-4CCE096E3810}"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BA22A388-51F0-4747-8881-028597DBB13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E835DF2B-E2A2-42D8-BBA6-863F3EE5B7E7}"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9984B9F1-297F-4C56-B772-1F3A74FCB304}"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0E0A5359-3583-496B-91EE-E74C0EEA19C8}"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A45993E8-3292-4C90-B56D-9309CC17E707}"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7145351F-1E75-470D-8E47-FCCBEAB9B05C}"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BC21E7E-8FC8-41F3-BB1F-3B02EEB0F5C3}"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ja.wikipedia.org/wiki/%E6%9D%A1%E7%B4%84" TargetMode="External"/><Relationship Id="rId2" Type="http://schemas.openxmlformats.org/officeDocument/2006/relationships/hyperlink" Target="http://ja.wikipedia.org/wiki/%E5%B8%B8%E5%B1%85%E6%89%8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国際人権論</a:t>
            </a:r>
          </a:p>
        </p:txBody>
      </p:sp>
      <p:sp>
        <p:nvSpPr>
          <p:cNvPr id="2051" name="Rectangle 3"/>
          <p:cNvSpPr>
            <a:spLocks noGrp="1" noChangeArrowheads="1"/>
          </p:cNvSpPr>
          <p:nvPr>
            <p:ph type="subTitle" idx="1"/>
          </p:nvPr>
        </p:nvSpPr>
        <p:spPr/>
        <p:txBody>
          <a:bodyPr/>
          <a:lstStyle/>
          <a:p>
            <a:r>
              <a:rPr lang="ja-JP" altLang="en-US" dirty="0" smtClean="0"/>
              <a:t>移動社会における国際人権</a:t>
            </a:r>
            <a:endParaRPr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国籍の問題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国籍は国民国家とともに発生</a:t>
            </a:r>
          </a:p>
          <a:p>
            <a:pPr lvl="1"/>
            <a:r>
              <a:rPr kumimoji="1" lang="ja-JP" altLang="en-US" dirty="0" smtClean="0"/>
              <a:t>属人主義と属地主義</a:t>
            </a:r>
          </a:p>
          <a:p>
            <a:pPr lvl="2"/>
            <a:r>
              <a:rPr lang="ja-JP" altLang="en-US" dirty="0" smtClean="0"/>
              <a:t>日本は完全な属人主義</a:t>
            </a:r>
            <a:r>
              <a:rPr lang="en-US" altLang="ja-JP" dirty="0" smtClean="0"/>
              <a:t>(</a:t>
            </a:r>
            <a:r>
              <a:rPr lang="ja-JP" altLang="en-US" dirty="0" smtClean="0"/>
              <a:t>永住権のある外国人には国籍を与える弱い属人主義もある</a:t>
            </a:r>
            <a:r>
              <a:rPr lang="en-US" altLang="ja-JP" dirty="0" smtClean="0"/>
              <a:t>)</a:t>
            </a:r>
            <a:endParaRPr lang="ja-JP" altLang="en-US" dirty="0" smtClean="0"/>
          </a:p>
          <a:p>
            <a:pPr lvl="2"/>
            <a:r>
              <a:rPr kumimoji="1" lang="ja-JP" altLang="en-US" dirty="0" smtClean="0"/>
              <a:t>アメリカは完全な併用</a:t>
            </a:r>
          </a:p>
          <a:p>
            <a:pPr lvl="1"/>
            <a:r>
              <a:rPr lang="ja-JP" altLang="en-US" dirty="0" smtClean="0"/>
              <a:t>単独国籍と</a:t>
            </a:r>
            <a:r>
              <a:rPr lang="ja-JP" altLang="en-US" dirty="0"/>
              <a:t>二重</a:t>
            </a:r>
            <a:r>
              <a:rPr lang="ja-JP" altLang="en-US" dirty="0" smtClean="0"/>
              <a:t>国籍</a:t>
            </a:r>
          </a:p>
          <a:p>
            <a:pPr lvl="2"/>
            <a:r>
              <a:rPr lang="ja-JP" altLang="en-US" dirty="0" smtClean="0"/>
              <a:t>国際法の原則は単独国籍主義</a:t>
            </a:r>
          </a:p>
          <a:p>
            <a:pPr lvl="2"/>
            <a:r>
              <a:rPr lang="ja-JP" altLang="en-US" dirty="0" smtClean="0"/>
              <a:t>現在は二重国籍容認の国も少なくない</a:t>
            </a:r>
            <a:r>
              <a:rPr lang="en-US" altLang="ja-JP" dirty="0" smtClean="0"/>
              <a:t>(</a:t>
            </a:r>
            <a:r>
              <a:rPr lang="ja-JP" altLang="en-US" dirty="0" smtClean="0"/>
              <a:t>国籍離脱で財産権放棄を強制する弊害への対応</a:t>
            </a:r>
            <a:r>
              <a:rPr lang="en-US" altLang="ja-JP" dirty="0" smtClean="0"/>
              <a:t>)</a:t>
            </a:r>
            <a:endParaRPr lang="ja-JP" alt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a:t>国際人権の難しさ</a:t>
            </a:r>
          </a:p>
        </p:txBody>
      </p:sp>
      <p:sp>
        <p:nvSpPr>
          <p:cNvPr id="6147" name="Rectangle 3"/>
          <p:cNvSpPr>
            <a:spLocks noGrp="1" noChangeArrowheads="1"/>
          </p:cNvSpPr>
          <p:nvPr>
            <p:ph type="body" idx="1"/>
          </p:nvPr>
        </p:nvSpPr>
        <p:spPr/>
        <p:txBody>
          <a:bodyPr/>
          <a:lstStyle/>
          <a:p>
            <a:r>
              <a:rPr lang="ja-JP" altLang="en-US" dirty="0"/>
              <a:t>人権レベルの国際的</a:t>
            </a:r>
            <a:r>
              <a:rPr lang="ja-JP" altLang="en-US" dirty="0" smtClean="0"/>
              <a:t>多様性（次ページ）</a:t>
            </a:r>
            <a:endParaRPr lang="ja-JP" altLang="en-US" dirty="0"/>
          </a:p>
          <a:p>
            <a:r>
              <a:rPr lang="ja-JP" altLang="en-US" dirty="0"/>
              <a:t>人権抑圧状況の他国からの干渉（内政干渉か</a:t>
            </a:r>
            <a:r>
              <a:rPr lang="ja-JP" altLang="en-US" dirty="0" smtClean="0"/>
              <a:t>）</a:t>
            </a:r>
          </a:p>
          <a:p>
            <a:pPr>
              <a:buNone/>
            </a:pPr>
            <a:r>
              <a:rPr lang="ja-JP" altLang="en-US" dirty="0"/>
              <a:t>　</a:t>
            </a:r>
            <a:r>
              <a:rPr lang="ja-JP" altLang="en-US" dirty="0" smtClean="0"/>
              <a:t>　ｃｆイスラム国　シリア（アサド）　北朝鮮は？</a:t>
            </a:r>
            <a:endParaRPr lang="ja-JP" altLang="en-US" dirty="0"/>
          </a:p>
          <a:p>
            <a:r>
              <a:rPr lang="ja-JP" altLang="en-US" dirty="0"/>
              <a:t>人権の国家による保護という限定</a:t>
            </a:r>
          </a:p>
          <a:p>
            <a:r>
              <a:rPr lang="ja-JP" altLang="en-US" dirty="0"/>
              <a:t>国際機関による人権の</a:t>
            </a:r>
            <a:r>
              <a:rPr lang="ja-JP" altLang="en-US" dirty="0" smtClean="0"/>
              <a:t>義務化　困難も</a:t>
            </a:r>
            <a:endParaRPr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ハーグ条約１</a:t>
            </a:r>
            <a:endParaRPr kumimoji="1" lang="ja-JP" altLang="en-US" dirty="0"/>
          </a:p>
        </p:txBody>
      </p:sp>
      <p:sp>
        <p:nvSpPr>
          <p:cNvPr id="3" name="コンテンツ プレースホルダ 2"/>
          <p:cNvSpPr>
            <a:spLocks noGrp="1"/>
          </p:cNvSpPr>
          <p:nvPr>
            <p:ph idx="1"/>
          </p:nvPr>
        </p:nvSpPr>
        <p:spPr/>
        <p:txBody>
          <a:bodyPr/>
          <a:lstStyle/>
          <a:p>
            <a:r>
              <a:rPr lang="ja-JP" altLang="ja-JP" dirty="0" smtClean="0"/>
              <a:t>子の利益の保護を目的 として、親権を侵害する国境を越えた子どもの強制的な連れ去りや引き止めなどがあったときに、迅速かつ確実に子どもをもとの国(</a:t>
            </a:r>
            <a:r>
              <a:rPr lang="ja-JP" altLang="ja-JP" dirty="0" smtClean="0">
                <a:hlinkClick r:id="rId2" action="ppaction://hlinkfile" tooltip="常居所"/>
              </a:rPr>
              <a:t>常居所地</a:t>
            </a:r>
            <a:r>
              <a:rPr lang="ja-JP" altLang="ja-JP" dirty="0" smtClean="0"/>
              <a:t>)に返還する国際協力の仕組み等を定める </a:t>
            </a:r>
            <a:r>
              <a:rPr lang="ja-JP" altLang="ja-JP" dirty="0" smtClean="0">
                <a:hlinkClick r:id="rId3" action="ppaction://hlinkfile" tooltip="条約"/>
              </a:rPr>
              <a:t>多国間条約</a:t>
            </a:r>
            <a:endParaRPr lang="ja-JP" altLang="en-US" dirty="0" smtClean="0"/>
          </a:p>
          <a:p>
            <a:r>
              <a:rPr kumimoji="1" lang="ja-JP" altLang="en-US" dirty="0" smtClean="0"/>
              <a:t>欧米は</a:t>
            </a:r>
            <a:r>
              <a:rPr kumimoji="1" lang="ja-JP" altLang="en-US" dirty="0"/>
              <a:t>ほとんど</a:t>
            </a:r>
            <a:r>
              <a:rPr kumimoji="1" lang="ja-JP" altLang="en-US" dirty="0" smtClean="0"/>
              <a:t>が加盟</a:t>
            </a:r>
            <a:r>
              <a:rPr kumimoji="1" lang="ja-JP" altLang="en-US" dirty="0"/>
              <a:t>し</a:t>
            </a:r>
            <a:r>
              <a:rPr kumimoji="1" lang="ja-JP" altLang="en-US" dirty="0" smtClean="0"/>
              <a:t>、それ以外はほとんど加盟</a:t>
            </a:r>
            <a:r>
              <a:rPr kumimoji="1" lang="ja-JP" altLang="en-US" dirty="0"/>
              <a:t>していない</a:t>
            </a:r>
            <a:r>
              <a:rPr kumimoji="1" lang="ja-JP" altLang="en-US" dirty="0" smtClean="0"/>
              <a:t>。日本は菅内閣が加盟を閣議決定して、現在国内法整備中（離婚後アメリカから子を連れ去った女性への非難から、日本の未加盟に圧力→加盟方向）</a:t>
            </a:r>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ハーグ条約２</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欧米（全部が同じというわけではない）と日本の家族法の違い</a:t>
            </a:r>
          </a:p>
          <a:p>
            <a:pPr lvl="1"/>
            <a:r>
              <a:rPr kumimoji="1" lang="ja-JP" altLang="en-US" dirty="0" smtClean="0"/>
              <a:t>単独親権と共同親権</a:t>
            </a:r>
          </a:p>
          <a:p>
            <a:pPr lvl="1"/>
            <a:r>
              <a:rPr lang="ja-JP" altLang="en-US" dirty="0" smtClean="0"/>
              <a:t>面接交渉権</a:t>
            </a:r>
          </a:p>
          <a:p>
            <a:pPr lvl="1"/>
            <a:r>
              <a:rPr kumimoji="1" lang="ja-JP" altLang="en-US" dirty="0" smtClean="0"/>
              <a:t>子の略取（犯罪か否か）</a:t>
            </a:r>
          </a:p>
          <a:p>
            <a:r>
              <a:rPr lang="ja-JP" altLang="en-US" dirty="0" smtClean="0"/>
              <a:t>指摘される問題点</a:t>
            </a:r>
          </a:p>
          <a:p>
            <a:pPr lvl="1"/>
            <a:r>
              <a:rPr kumimoji="1" lang="ja-JP" altLang="en-US" dirty="0"/>
              <a:t>在留資格</a:t>
            </a:r>
            <a:r>
              <a:rPr kumimoji="1" lang="ja-JP" altLang="en-US" dirty="0" smtClean="0"/>
              <a:t>・経済的問題</a:t>
            </a:r>
          </a:p>
          <a:p>
            <a:pPr lvl="1"/>
            <a:r>
              <a:rPr lang="ja-JP" altLang="en-US" dirty="0" smtClean="0"/>
              <a:t>返還後の</a:t>
            </a:r>
            <a:r>
              <a:rPr lang="ja-JP" altLang="en-US" dirty="0"/>
              <a:t>監督</a:t>
            </a:r>
            <a:r>
              <a:rPr lang="ja-JP" altLang="en-US" dirty="0" smtClean="0"/>
              <a:t>・ＤＶ</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dirty="0"/>
              <a:t>外国人参政権</a:t>
            </a:r>
            <a:br>
              <a:rPr lang="ja-JP" altLang="en-US" dirty="0"/>
            </a:br>
            <a:endParaRPr lang="ja-JP" altLang="en-US" dirty="0"/>
          </a:p>
        </p:txBody>
      </p:sp>
      <p:sp>
        <p:nvSpPr>
          <p:cNvPr id="7171" name="Rectangle 3"/>
          <p:cNvSpPr>
            <a:spLocks noGrp="1" noChangeArrowheads="1"/>
          </p:cNvSpPr>
          <p:nvPr>
            <p:ph type="body" idx="1"/>
          </p:nvPr>
        </p:nvSpPr>
        <p:spPr/>
        <p:txBody>
          <a:bodyPr/>
          <a:lstStyle/>
          <a:p>
            <a:r>
              <a:rPr lang="ja-JP" altLang="en-US" b="1" dirty="0" smtClean="0"/>
              <a:t>憲法</a:t>
            </a:r>
          </a:p>
          <a:p>
            <a:pPr lvl="1"/>
            <a:r>
              <a:rPr lang="ja-JP" altLang="en-US" b="1" dirty="0" smtClean="0"/>
              <a:t>第四十三条 </a:t>
            </a:r>
            <a:r>
              <a:rPr lang="ja-JP" altLang="en-US" dirty="0"/>
              <a:t>　両議院は、全国民を代表する選挙された議員でこれを組織する。 </a:t>
            </a:r>
            <a:r>
              <a:rPr lang="ja-JP" altLang="en-US" dirty="0" smtClean="0"/>
              <a:t>　</a:t>
            </a:r>
          </a:p>
          <a:p>
            <a:pPr lvl="1"/>
            <a:r>
              <a:rPr lang="ja-JP" altLang="en-US" b="1" dirty="0"/>
              <a:t>第九十三条 </a:t>
            </a:r>
            <a:r>
              <a:rPr lang="ja-JP" altLang="en-US" dirty="0"/>
              <a:t>　地方公共団体には、法律の定めるところにより、その議事機関として議会を設置する。 </a:t>
            </a:r>
          </a:p>
          <a:p>
            <a:pPr lvl="1"/>
            <a:r>
              <a:rPr lang="ja-JP" altLang="en-US" b="1" dirty="0"/>
              <a:t>○２ </a:t>
            </a:r>
            <a:r>
              <a:rPr lang="ja-JP" altLang="en-US" dirty="0"/>
              <a:t>　地方公共団体の長、その議会の議員及び法律の定めるその他の吏員は、その地方公共団体の住民が、直接これを選挙する。</a:t>
            </a:r>
          </a:p>
          <a:p>
            <a:pPr lvl="1"/>
            <a:endParaRPr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外国人参政権２</a:t>
            </a:r>
            <a:endParaRPr kumimoji="1" lang="ja-JP" altLang="en-US" dirty="0"/>
          </a:p>
        </p:txBody>
      </p:sp>
      <p:sp>
        <p:nvSpPr>
          <p:cNvPr id="3" name="コンテンツ プレースホルダー 2"/>
          <p:cNvSpPr>
            <a:spLocks noGrp="1"/>
          </p:cNvSpPr>
          <p:nvPr>
            <p:ph idx="1"/>
          </p:nvPr>
        </p:nvSpPr>
        <p:spPr/>
        <p:txBody>
          <a:bodyPr/>
          <a:lstStyle/>
          <a:p>
            <a:r>
              <a:rPr lang="ja-JP" altLang="en-US" b="1" dirty="0" smtClean="0"/>
              <a:t>公職選挙法</a:t>
            </a:r>
          </a:p>
          <a:p>
            <a:pPr lvl="1"/>
            <a:r>
              <a:rPr lang="ja-JP" altLang="en-US" b="1" dirty="0" smtClean="0"/>
              <a:t>第九条</a:t>
            </a:r>
            <a:r>
              <a:rPr lang="ja-JP" altLang="en-US" dirty="0" smtClean="0"/>
              <a:t> </a:t>
            </a:r>
            <a:r>
              <a:rPr lang="ja-JP" altLang="en-US" dirty="0"/>
              <a:t>　日本国民で年齢満二十年以上の者は、衆議院議員及び参議院議員の選挙権を有する。 </a:t>
            </a:r>
          </a:p>
          <a:p>
            <a:pPr lvl="1"/>
            <a:r>
              <a:rPr lang="ja-JP" altLang="en-US" b="1" dirty="0"/>
              <a:t>２ </a:t>
            </a:r>
            <a:r>
              <a:rPr lang="ja-JP" altLang="en-US" dirty="0"/>
              <a:t>　日本国民たる年齢満二十年以上の者で引き続き三箇月以上市町村の区域内に住所を有する者は、その属する地方公共団体の議会の議員及び長の選挙権を有する。 </a:t>
            </a:r>
          </a:p>
          <a:p>
            <a:endParaRPr kumimoji="1" lang="ja-JP" altLang="en-US" dirty="0"/>
          </a:p>
        </p:txBody>
      </p:sp>
    </p:spTree>
    <p:extLst>
      <p:ext uri="{BB962C8B-B14F-4D97-AF65-F5344CB8AC3E}">
        <p14:creationId xmlns:p14="http://schemas.microsoft.com/office/powerpoint/2010/main" val="642913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外国人参政権３</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公明党中心に２１世紀初頭まで外国人に地方選挙の選挙権を与える法案を提出</a:t>
            </a:r>
          </a:p>
          <a:p>
            <a:r>
              <a:rPr lang="ja-JP" altLang="en-US" dirty="0" smtClean="0"/>
              <a:t>賛成論</a:t>
            </a:r>
          </a:p>
          <a:p>
            <a:pPr lvl="1"/>
            <a:r>
              <a:rPr kumimoji="1" lang="ja-JP" altLang="en-US" dirty="0" smtClean="0"/>
              <a:t>憲法９３条は「住民」となっている。（最高裁は政治判断との立場、違憲とはしていない）</a:t>
            </a:r>
          </a:p>
          <a:p>
            <a:pPr lvl="1"/>
            <a:r>
              <a:rPr lang="ja-JP" altLang="en-US" dirty="0"/>
              <a:t>すべて</a:t>
            </a:r>
            <a:r>
              <a:rPr lang="ja-JP" altLang="en-US" dirty="0" smtClean="0"/>
              <a:t>の住民の意思を反映</a:t>
            </a:r>
            <a:r>
              <a:rPr lang="ja-JP" altLang="en-US" dirty="0"/>
              <a:t>させるの</a:t>
            </a:r>
            <a:r>
              <a:rPr lang="ja-JP" altLang="en-US" dirty="0" smtClean="0"/>
              <a:t>がよい</a:t>
            </a:r>
          </a:p>
          <a:p>
            <a:r>
              <a:rPr kumimoji="1" lang="ja-JP" altLang="en-US" dirty="0" smtClean="0"/>
              <a:t>反対論</a:t>
            </a:r>
          </a:p>
          <a:p>
            <a:pPr lvl="1"/>
            <a:r>
              <a:rPr lang="ja-JP" altLang="en-US" dirty="0" smtClean="0"/>
              <a:t>法は否定</a:t>
            </a:r>
          </a:p>
          <a:p>
            <a:pPr lvl="1"/>
            <a:r>
              <a:rPr kumimoji="1" lang="ja-JP" altLang="en-US" dirty="0" smtClean="0"/>
              <a:t>外国人に政治を任せると外国の意思が</a:t>
            </a:r>
            <a:r>
              <a:rPr kumimoji="1" lang="ja-JP" altLang="en-US" dirty="0"/>
              <a:t>反映</a:t>
            </a:r>
          </a:p>
        </p:txBody>
      </p:sp>
    </p:spTree>
    <p:extLst>
      <p:ext uri="{BB962C8B-B14F-4D97-AF65-F5344CB8AC3E}">
        <p14:creationId xmlns:p14="http://schemas.microsoft.com/office/powerpoint/2010/main" val="2457432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205" y="99548"/>
            <a:ext cx="7811590" cy="6658904"/>
          </a:xfrm>
          <a:prstGeom prst="rect">
            <a:avLst/>
          </a:prstGeom>
        </p:spPr>
      </p:pic>
    </p:spTree>
    <p:extLst>
      <p:ext uri="{BB962C8B-B14F-4D97-AF65-F5344CB8AC3E}">
        <p14:creationId xmlns:p14="http://schemas.microsoft.com/office/powerpoint/2010/main" val="22603232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197" y="0"/>
            <a:ext cx="7879605" cy="6858000"/>
          </a:xfrm>
          <a:prstGeom prst="rect">
            <a:avLst/>
          </a:prstGeom>
        </p:spPr>
      </p:pic>
    </p:spTree>
    <p:extLst>
      <p:ext uri="{BB962C8B-B14F-4D97-AF65-F5344CB8AC3E}">
        <p14:creationId xmlns:p14="http://schemas.microsoft.com/office/powerpoint/2010/main" val="3372445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外国人公務就任権</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「公権力行使の法理」で政府は否定していたが、時代の流れで緩和してきた。</a:t>
            </a:r>
          </a:p>
          <a:p>
            <a:pPr lvl="1"/>
            <a:r>
              <a:rPr kumimoji="1" lang="ja-JP" altLang="en-US" dirty="0" smtClean="0"/>
              <a:t>長野県の在日教師の受験問題</a:t>
            </a:r>
          </a:p>
          <a:p>
            <a:pPr marL="342900" lvl="1" indent="-342900">
              <a:buFontTx/>
              <a:buChar char="•"/>
            </a:pPr>
            <a:r>
              <a:rPr lang="ja-JP" altLang="en-US" dirty="0" smtClean="0"/>
              <a:t>非管理職を認めたが、東京都</a:t>
            </a:r>
            <a:r>
              <a:rPr lang="ja-JP" altLang="en-US" dirty="0"/>
              <a:t>の管理職受験問題</a:t>
            </a:r>
          </a:p>
          <a:p>
            <a:pPr lvl="1"/>
            <a:r>
              <a:rPr kumimoji="1" lang="ja-JP" altLang="en-US" dirty="0" smtClean="0"/>
              <a:t>地裁（禁止も保障もしない）、高裁（統治作用に関わる（</a:t>
            </a:r>
            <a:r>
              <a:rPr kumimoji="1" lang="en-US" altLang="ja-JP" dirty="0" smtClean="0"/>
              <a:t>×</a:t>
            </a:r>
            <a:r>
              <a:rPr kumimoji="1" lang="ja-JP" altLang="en-US" dirty="0" smtClean="0"/>
              <a:t>）、間接的に統治作用に関わる（個別に判断）、補助的・技術的専門分野（保障）、最高裁（受験拒否は違憲ではない）</a:t>
            </a:r>
          </a:p>
          <a:p>
            <a:r>
              <a:rPr lang="ja-JP" altLang="en-US" dirty="0" smtClean="0"/>
              <a:t>職業</a:t>
            </a:r>
            <a:r>
              <a:rPr lang="ja-JP" altLang="en-US" dirty="0"/>
              <a:t>選択</a:t>
            </a:r>
            <a:r>
              <a:rPr lang="ja-JP" altLang="en-US" dirty="0" smtClean="0"/>
              <a:t>の自由、幸福追求権をどう考えるか</a:t>
            </a:r>
            <a:endParaRPr kumimoji="1" lang="ja-JP" altLang="en-US" dirty="0"/>
          </a:p>
        </p:txBody>
      </p:sp>
    </p:spTree>
    <p:extLst>
      <p:ext uri="{BB962C8B-B14F-4D97-AF65-F5344CB8AC3E}">
        <p14:creationId xmlns:p14="http://schemas.microsoft.com/office/powerpoint/2010/main" val="1443912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人権は無力なのか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膨大な</a:t>
            </a:r>
            <a:r>
              <a:rPr kumimoji="1" lang="ja-JP" altLang="en-US" dirty="0" smtClean="0"/>
              <a:t>難民（パレスチナ・シリア・アフガン他）</a:t>
            </a:r>
          </a:p>
          <a:p>
            <a:r>
              <a:rPr lang="ja-JP" altLang="en-US" dirty="0" smtClean="0"/>
              <a:t>レイプ</a:t>
            </a:r>
            <a:r>
              <a:rPr lang="ja-JP" altLang="en-US" dirty="0" smtClean="0"/>
              <a:t>被害者が処刑（イラン</a:t>
            </a:r>
            <a:r>
              <a:rPr lang="ja-JP" altLang="en-US" dirty="0" smtClean="0"/>
              <a:t>）</a:t>
            </a:r>
          </a:p>
          <a:p>
            <a:r>
              <a:rPr lang="ja-JP" altLang="en-US" dirty="0" smtClean="0"/>
              <a:t>カースト違いの恋愛→殺害</a:t>
            </a:r>
            <a:r>
              <a:rPr lang="ja-JP" altLang="en-US" dirty="0"/>
              <a:t>（</a:t>
            </a:r>
            <a:r>
              <a:rPr lang="ja-JP" altLang="en-US" dirty="0" smtClean="0"/>
              <a:t>インド</a:t>
            </a:r>
            <a:r>
              <a:rPr lang="ja-JP" altLang="en-US" dirty="0"/>
              <a:t>）</a:t>
            </a:r>
            <a:endParaRPr lang="ja-JP" altLang="en-US" dirty="0" smtClean="0"/>
          </a:p>
          <a:p>
            <a:r>
              <a:rPr lang="ja-JP" altLang="en-US" dirty="0" smtClean="0"/>
              <a:t>キリスト</a:t>
            </a:r>
            <a:r>
              <a:rPr lang="ja-JP" altLang="en-US" dirty="0" smtClean="0"/>
              <a:t>教故に死刑判決（スーダン）</a:t>
            </a:r>
          </a:p>
          <a:p>
            <a:pPr lvl="1"/>
            <a:r>
              <a:rPr kumimoji="1" lang="ja-JP" altLang="en-US" dirty="0" smtClean="0"/>
              <a:t>国際的非難で</a:t>
            </a:r>
            <a:r>
              <a:rPr kumimoji="1" lang="ja-JP" altLang="en-US" dirty="0" smtClean="0"/>
              <a:t>釈放</a:t>
            </a:r>
          </a:p>
          <a:p>
            <a:r>
              <a:rPr lang="ja-JP" altLang="en-US" dirty="0" smtClean="0"/>
              <a:t>膨大な</a:t>
            </a:r>
            <a:r>
              <a:rPr lang="ja-JP" altLang="en-US" dirty="0"/>
              <a:t>政治犯</a:t>
            </a:r>
            <a:endParaRPr kumimoji="1" lang="ja-JP" altLang="en-US" dirty="0" smtClean="0"/>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国際人権問題の位相</a:t>
            </a:r>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国家間の人権状況の相違</a:t>
            </a:r>
          </a:p>
          <a:p>
            <a:pPr lvl="1"/>
            <a:r>
              <a:rPr lang="ja-JP" altLang="en-US" dirty="0" smtClean="0"/>
              <a:t>人権が</a:t>
            </a:r>
            <a:r>
              <a:rPr lang="ja-JP" altLang="en-US" dirty="0"/>
              <a:t>守られて</a:t>
            </a:r>
            <a:r>
              <a:rPr lang="ja-JP" altLang="en-US" dirty="0" smtClean="0"/>
              <a:t>いる国と無縁な</a:t>
            </a:r>
            <a:r>
              <a:rPr lang="ja-JP" altLang="en-US" dirty="0"/>
              <a:t>国</a:t>
            </a:r>
            <a:endParaRPr kumimoji="1" lang="ja-JP" altLang="en-US" dirty="0" smtClean="0"/>
          </a:p>
          <a:p>
            <a:pPr lvl="1"/>
            <a:r>
              <a:rPr lang="ja-JP" altLang="en-US" dirty="0" smtClean="0"/>
              <a:t>死刑（ＥＵ廃止が条件～中国・イスラム国家）</a:t>
            </a:r>
          </a:p>
          <a:p>
            <a:pPr lvl="1"/>
            <a:r>
              <a:rPr kumimoji="1" lang="ja-JP" altLang="en-US" dirty="0" smtClean="0"/>
              <a:t>麻薬</a:t>
            </a:r>
            <a:r>
              <a:rPr kumimoji="1" lang="ja-JP" altLang="en-US" dirty="0"/>
              <a:t>（</a:t>
            </a:r>
            <a:r>
              <a:rPr kumimoji="1" lang="ja-JP" altLang="en-US" dirty="0" smtClean="0"/>
              <a:t>合法～死刑</a:t>
            </a:r>
            <a:r>
              <a:rPr kumimoji="1" lang="ja-JP" altLang="en-US" dirty="0"/>
              <a:t>）</a:t>
            </a:r>
            <a:endParaRPr kumimoji="1" lang="ja-JP" altLang="en-US" dirty="0" smtClean="0"/>
          </a:p>
          <a:p>
            <a:r>
              <a:rPr lang="ja-JP" altLang="en-US" dirty="0" smtClean="0"/>
              <a:t>移動に伴う権利問題の発生</a:t>
            </a:r>
          </a:p>
          <a:p>
            <a:pPr lvl="1"/>
            <a:r>
              <a:rPr lang="ja-JP" altLang="en-US" dirty="0" smtClean="0"/>
              <a:t>参政権</a:t>
            </a:r>
            <a:r>
              <a:rPr lang="ja-JP" altLang="en-US" dirty="0"/>
              <a:t>・</a:t>
            </a:r>
            <a:r>
              <a:rPr lang="ja-JP" altLang="en-US" dirty="0" smtClean="0"/>
              <a:t>公務就任権</a:t>
            </a:r>
            <a:r>
              <a:rPr lang="ja-JP" altLang="en-US" dirty="0"/>
              <a:t>・</a:t>
            </a:r>
            <a:r>
              <a:rPr lang="ja-JP" altLang="en-US" dirty="0" smtClean="0"/>
              <a:t>教育</a:t>
            </a:r>
            <a:r>
              <a:rPr lang="ja-JP" altLang="en-US" dirty="0"/>
              <a:t>権</a:t>
            </a:r>
            <a:endParaRPr lang="ja-JP" altLang="en-US" dirty="0" smtClean="0"/>
          </a:p>
          <a:p>
            <a:r>
              <a:rPr kumimoji="1" lang="ja-JP" altLang="en-US" dirty="0" smtClean="0"/>
              <a:t>国家内の人権状況の相違</a:t>
            </a:r>
          </a:p>
          <a:p>
            <a:pPr lvl="1"/>
            <a:r>
              <a:rPr lang="ja-JP" altLang="en-US" dirty="0" smtClean="0"/>
              <a:t>最新医療～医療を受けられない層（米）</a:t>
            </a:r>
            <a:endParaRPr lang="ja-JP" altLang="en-US" dirty="0"/>
          </a:p>
          <a:p>
            <a:pPr lvl="1"/>
            <a:endParaRPr kumimoji="1" lang="ja-JP" altLang="en-US" dirty="0"/>
          </a:p>
        </p:txBody>
      </p:sp>
    </p:spTree>
    <p:extLst>
      <p:ext uri="{BB962C8B-B14F-4D97-AF65-F5344CB8AC3E}">
        <p14:creationId xmlns:p14="http://schemas.microsoft.com/office/powerpoint/2010/main" val="43832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dirty="0"/>
              <a:t>人権論の</a:t>
            </a:r>
            <a:r>
              <a:rPr lang="ja-JP" altLang="en-US" dirty="0" smtClean="0"/>
              <a:t>基本１</a:t>
            </a:r>
            <a:endParaRPr lang="ja-JP" altLang="en-US" dirty="0"/>
          </a:p>
        </p:txBody>
      </p:sp>
      <p:sp>
        <p:nvSpPr>
          <p:cNvPr id="3075" name="Rectangle 3"/>
          <p:cNvSpPr>
            <a:spLocks noGrp="1" noChangeArrowheads="1"/>
          </p:cNvSpPr>
          <p:nvPr>
            <p:ph type="body" idx="1"/>
          </p:nvPr>
        </p:nvSpPr>
        <p:spPr/>
        <p:txBody>
          <a:bodyPr/>
          <a:lstStyle/>
          <a:p>
            <a:r>
              <a:rPr lang="ja-JP" altLang="en-US" dirty="0" smtClean="0"/>
              <a:t>人権は市民革命を経て確立</a:t>
            </a:r>
          </a:p>
          <a:p>
            <a:pPr lvl="1"/>
            <a:r>
              <a:rPr lang="ja-JP" altLang="en-US" dirty="0" smtClean="0"/>
              <a:t>イギリス・アメリカ・オランダ</a:t>
            </a:r>
          </a:p>
          <a:p>
            <a:pPr lvl="1"/>
            <a:r>
              <a:rPr lang="ja-JP" altLang="en-US" dirty="0" smtClean="0"/>
              <a:t>女性の権利は大戦の後に拡大</a:t>
            </a:r>
          </a:p>
          <a:p>
            <a:r>
              <a:rPr lang="ja-JP" altLang="en-US" dirty="0" smtClean="0"/>
              <a:t>権利</a:t>
            </a:r>
            <a:r>
              <a:rPr lang="ja-JP" altLang="en-US" dirty="0"/>
              <a:t>の主体の</a:t>
            </a:r>
            <a:r>
              <a:rPr lang="ja-JP" altLang="en-US" dirty="0" smtClean="0"/>
              <a:t>問題（権利の二重性）</a:t>
            </a:r>
          </a:p>
          <a:p>
            <a:r>
              <a:rPr lang="ja-JP" altLang="en-US" dirty="0" smtClean="0"/>
              <a:t>フランスの人権宣言「人と市民の権利宣言」</a:t>
            </a:r>
            <a:endParaRPr lang="ja-JP" altLang="en-US" dirty="0"/>
          </a:p>
          <a:p>
            <a:pPr>
              <a:buFontTx/>
              <a:buNone/>
            </a:pPr>
            <a:r>
              <a:rPr lang="ja-JP" altLang="en-US" dirty="0"/>
              <a:t>　　　人間としての権利　　</a:t>
            </a:r>
          </a:p>
          <a:p>
            <a:pPr>
              <a:buFontTx/>
              <a:buNone/>
            </a:pPr>
            <a:r>
              <a:rPr lang="ja-JP" altLang="en-US" dirty="0"/>
              <a:t>　　　市民としての権利　</a:t>
            </a:r>
            <a:r>
              <a:rPr lang="ja-JP" altLang="en-US" dirty="0" smtClean="0"/>
              <a:t>公民権</a:t>
            </a:r>
          </a:p>
          <a:p>
            <a:pPr>
              <a:buFontTx/>
              <a:buNone/>
            </a:pPr>
            <a:endParaRPr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人権論の基本２</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社会権の登場</a:t>
            </a:r>
          </a:p>
          <a:p>
            <a:r>
              <a:rPr lang="ja-JP" altLang="en-US" dirty="0" smtClean="0"/>
              <a:t>権利保護の主体の問題</a:t>
            </a:r>
          </a:p>
          <a:p>
            <a:r>
              <a:rPr lang="ja-JP" altLang="en-US" dirty="0" smtClean="0"/>
              <a:t>「人の権利」も国家が保障（保障しない国家も多い）</a:t>
            </a:r>
          </a:p>
          <a:p>
            <a:r>
              <a:rPr lang="ja-JP" altLang="en-US" dirty="0" smtClean="0"/>
              <a:t>「国家の不干渉（自由権）」と「国家の積極的干渉（社会権）」という正反対の権利</a:t>
            </a:r>
          </a:p>
          <a:p>
            <a:r>
              <a:rPr lang="ja-JP" altLang="en-US" dirty="0" smtClean="0"/>
              <a:t>国家の民主主義の程度・経済力に左右される　→　　国際人権の必要</a:t>
            </a:r>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世界人権宣言１</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1948</a:t>
            </a:r>
            <a:r>
              <a:rPr kumimoji="1" lang="ja-JP" altLang="en-US" dirty="0" smtClean="0"/>
              <a:t>年、世界人権宣言</a:t>
            </a:r>
            <a:r>
              <a:rPr kumimoji="1" lang="en-US" altLang="ja-JP" dirty="0" smtClean="0"/>
              <a:t>(</a:t>
            </a:r>
            <a:r>
              <a:rPr kumimoji="1" lang="ja-JP" altLang="en-US" dirty="0" smtClean="0"/>
              <a:t>国連総会</a:t>
            </a:r>
            <a:r>
              <a:rPr kumimoji="1" lang="en-US" altLang="ja-JP" dirty="0" smtClean="0"/>
              <a:t>)</a:t>
            </a:r>
            <a:endParaRPr kumimoji="1" lang="ja-JP" altLang="en-US" dirty="0" smtClean="0"/>
          </a:p>
          <a:p>
            <a:r>
              <a:rPr lang="en-US" altLang="ja-JP" dirty="0" smtClean="0"/>
              <a:t>(</a:t>
            </a:r>
            <a:r>
              <a:rPr lang="ja-JP" altLang="en-US" dirty="0" smtClean="0"/>
              <a:t>拘束力はないと考えられている</a:t>
            </a:r>
            <a:r>
              <a:rPr lang="en-US" altLang="ja-JP" dirty="0" smtClean="0"/>
              <a:t>)</a:t>
            </a:r>
            <a:endParaRPr kumimoji="1" lang="ja-JP" altLang="en-US" dirty="0" smtClean="0"/>
          </a:p>
          <a:p>
            <a:r>
              <a:rPr lang="ja-JP" altLang="en-US" b="1" dirty="0" smtClean="0"/>
              <a:t>第</a:t>
            </a:r>
            <a:r>
              <a:rPr lang="en-US" altLang="ja-JP" b="1" dirty="0" smtClean="0"/>
              <a:t>1</a:t>
            </a:r>
            <a:r>
              <a:rPr lang="ja-JP" altLang="en-US" b="1" dirty="0" smtClean="0"/>
              <a:t>条</a:t>
            </a:r>
          </a:p>
          <a:p>
            <a:r>
              <a:rPr lang="ja-JP" altLang="en-US" dirty="0" smtClean="0"/>
              <a:t>すべての人間は、生れながらにして自由であり、かつ、尊厳と権利とについて平等である。人間は、理性と良心とを授けられており、互いに同胞の精神をもって行動しなければならない。</a:t>
            </a:r>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世界人権宣言</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lstStyle/>
          <a:p>
            <a:r>
              <a:rPr lang="ja-JP" altLang="en-US" b="1" dirty="0" smtClean="0"/>
              <a:t>第</a:t>
            </a:r>
            <a:r>
              <a:rPr lang="en-US" altLang="ja-JP" b="1" dirty="0" smtClean="0"/>
              <a:t>26</a:t>
            </a:r>
            <a:r>
              <a:rPr lang="ja-JP" altLang="en-US" b="1" dirty="0" smtClean="0"/>
              <a:t>条</a:t>
            </a:r>
            <a:r>
              <a:rPr lang="ja-JP" altLang="en-US" sz="2400" dirty="0" smtClean="0"/>
              <a:t>すべて人は、教育を受ける権利を有する。教育は、少なくとも初等の及び基礎的の段階においては、無償でなければならない。初等教育は、義務的でなければならない。技術教育及び職業教育は、一般に利用できるものでなければならず、また、高等教育は、能力に応じ、すべての者にひとしく開放されていなければならない。</a:t>
            </a:r>
          </a:p>
          <a:p>
            <a:r>
              <a:rPr lang="ja-JP" altLang="en-US" sz="2400" dirty="0" smtClean="0"/>
              <a:t>教育は、人格の完全な発展並びに人権及び基本的自由の尊重の強化を目的としなければならない。教育は、すべての国又は人種的若しくは宗教的集団の相互間の理解、寛容及び友好関係を増進し、かつ、平和の維持のため、国際連合の活動を促進するものでなければならない。</a:t>
            </a:r>
          </a:p>
          <a:p>
            <a:r>
              <a:rPr lang="ja-JP" altLang="en-US" sz="2400" dirty="0" smtClean="0"/>
              <a:t>親は、子に与える教育の種類を選択する優先的権利を有する。</a:t>
            </a:r>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国際人権規約</a:t>
            </a:r>
            <a:r>
              <a:rPr kumimoji="1" lang="en-US" altLang="ja-JP" dirty="0" smtClean="0"/>
              <a:t>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1966</a:t>
            </a:r>
            <a:r>
              <a:rPr kumimoji="1" lang="ja-JP" altLang="en-US" dirty="0" smtClean="0"/>
              <a:t>年採択</a:t>
            </a:r>
          </a:p>
          <a:p>
            <a:r>
              <a:rPr lang="ja-JP" altLang="en-US" dirty="0" smtClean="0"/>
              <a:t>Ａ規約「経済的、社会的及び文化的権利に関する国際規約」</a:t>
            </a:r>
          </a:p>
          <a:p>
            <a:r>
              <a:rPr lang="ja-JP" altLang="en-US" dirty="0" smtClean="0"/>
              <a:t>Ｂ規約「市民的及び政治的権利に関する国際規約」</a:t>
            </a:r>
          </a:p>
          <a:p>
            <a:r>
              <a:rPr kumimoji="1" lang="ja-JP" altLang="en-US" dirty="0" smtClean="0"/>
              <a:t>「市民的及び政治的権利に関する国際規約の選択議定書」</a:t>
            </a:r>
            <a:r>
              <a:rPr kumimoji="1" lang="en-US" altLang="ja-JP" dirty="0" smtClean="0"/>
              <a:t>(</a:t>
            </a:r>
            <a:r>
              <a:rPr kumimoji="1" lang="ja-JP" altLang="en-US" dirty="0" smtClean="0"/>
              <a:t>日本は批准していない</a:t>
            </a:r>
            <a:r>
              <a:rPr kumimoji="1" lang="en-US" altLang="ja-JP" dirty="0" smtClean="0"/>
              <a:t>)</a:t>
            </a:r>
            <a:endParaRPr kumimoji="1" lang="ja-JP" altLang="en-US" dirty="0" smtClean="0"/>
          </a:p>
          <a:p>
            <a:r>
              <a:rPr lang="en-US" altLang="ja-JP" dirty="0" smtClean="0"/>
              <a:t>1976</a:t>
            </a:r>
            <a:r>
              <a:rPr lang="ja-JP" altLang="en-US" dirty="0" smtClean="0"/>
              <a:t>年発効</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国際人権規約</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批准することによって、拘束力が発生する</a:t>
            </a:r>
          </a:p>
          <a:p>
            <a:r>
              <a:rPr lang="ja-JP" altLang="en-US" dirty="0" smtClean="0"/>
              <a:t>第１条この議定書の締約国となる規約の締約国は、規約に規定するいずれかの権利の当該締約国による侵害の犠牲者であると主張する当該締約国の管轄の下にある個人からの通報を委員会が受理しかつ検討する権限を有することを認める。委員会は、この議定書の締約国でない規約の締約国についての通報を受理してはならない。</a:t>
            </a:r>
          </a:p>
          <a:p>
            <a:endParaRPr kumimoji="1" lang="ja-JP" altLang="en-US" dirty="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654</TotalTime>
  <Words>1082</Words>
  <Application>Microsoft Office PowerPoint</Application>
  <PresentationFormat>画面に合わせる (4:3)</PresentationFormat>
  <Paragraphs>98</Paragraphs>
  <Slides>19</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19</vt:i4>
      </vt:variant>
    </vt:vector>
  </HeadingPairs>
  <TitlesOfParts>
    <vt:vector size="22" baseType="lpstr">
      <vt:lpstr>ＭＳ Ｐゴシック</vt:lpstr>
      <vt:lpstr>Arial</vt:lpstr>
      <vt:lpstr>標準デザイン</vt:lpstr>
      <vt:lpstr>国際人権論</vt:lpstr>
      <vt:lpstr>人権は無力なのか</vt:lpstr>
      <vt:lpstr>国際人権問題の位相</vt:lpstr>
      <vt:lpstr>人権論の基本１</vt:lpstr>
      <vt:lpstr>人権論の基本２</vt:lpstr>
      <vt:lpstr>世界人権宣言１</vt:lpstr>
      <vt:lpstr>世界人権宣言2</vt:lpstr>
      <vt:lpstr>国際人権規約1</vt:lpstr>
      <vt:lpstr>国際人権規約2</vt:lpstr>
      <vt:lpstr>国籍の問題</vt:lpstr>
      <vt:lpstr>国際人権の難しさ</vt:lpstr>
      <vt:lpstr>ハーグ条約１</vt:lpstr>
      <vt:lpstr>ハーグ条約２</vt:lpstr>
      <vt:lpstr>外国人参政権 </vt:lpstr>
      <vt:lpstr>外国人参政権２</vt:lpstr>
      <vt:lpstr>外国人参政権３</vt:lpstr>
      <vt:lpstr>PowerPoint プレゼンテーション</vt:lpstr>
      <vt:lpstr>PowerPoint プレゼンテーション</vt:lpstr>
      <vt:lpstr>外国人公務就任権</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国際人権論</dc:title>
  <dc:creator>wakei</dc:creator>
  <cp:lastModifiedBy>wakei</cp:lastModifiedBy>
  <cp:revision>44</cp:revision>
  <dcterms:created xsi:type="dcterms:W3CDTF">2004-12-06T03:24:15Z</dcterms:created>
  <dcterms:modified xsi:type="dcterms:W3CDTF">2016-07-15T02:26:20Z</dcterms:modified>
</cp:coreProperties>
</file>