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2" r:id="rId3"/>
    <p:sldId id="284" r:id="rId4"/>
    <p:sldId id="280" r:id="rId5"/>
    <p:sldId id="285" r:id="rId6"/>
    <p:sldId id="286" r:id="rId7"/>
    <p:sldId id="287" r:id="rId8"/>
    <p:sldId id="271" r:id="rId9"/>
    <p:sldId id="268" r:id="rId10"/>
    <p:sldId id="269" r:id="rId11"/>
    <p:sldId id="270" r:id="rId12"/>
    <p:sldId id="261" r:id="rId13"/>
    <p:sldId id="262" r:id="rId14"/>
    <p:sldId id="283" r:id="rId15"/>
    <p:sldId id="258" r:id="rId16"/>
    <p:sldId id="259" r:id="rId17"/>
    <p:sldId id="260" r:id="rId18"/>
    <p:sldId id="281" r:id="rId19"/>
    <p:sldId id="272" r:id="rId20"/>
    <p:sldId id="273" r:id="rId21"/>
    <p:sldId id="274" r:id="rId22"/>
    <p:sldId id="264" r:id="rId23"/>
    <p:sldId id="265" r:id="rId24"/>
    <p:sldId id="257" r:id="rId25"/>
    <p:sldId id="263" r:id="rId26"/>
    <p:sldId id="267" r:id="rId27"/>
    <p:sldId id="275" r:id="rId28"/>
    <p:sldId id="266" r:id="rId29"/>
  </p:sldIdLst>
  <p:sldSz cx="9144000" cy="6858000" type="screen4x3"/>
  <p:notesSz cx="6858000" cy="91440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9" d="100"/>
          <a:sy n="79" d="100"/>
        </p:scale>
        <p:origin x="38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 smtClean="0"/>
              <a:t>マスタ サブタイトルの書式設定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AE068C-77C1-4EF7-A4FD-030E78BC95D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B79CD9-40C2-4A42-B87A-861D6E55E5A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A65445-C8CD-4FC7-9736-32502A52D0A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コンテンツ プレースホルダ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F88ED6-3E2F-47E8-96A4-71E8259ABDE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タイトル、コンテンツ、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コンテンツ プレースホルダ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1EA983-CF54-4D5D-9678-6EA0D22935A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タイトル、コンテンツ、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305F3B-EC06-4A98-8820-13B2CD1C53F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BDACCB-9A1D-4206-8ADB-C0E942F1EBE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35CB15-CC47-4399-B28B-9D92C41BDCA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85CFC5-A3BA-4511-8CEB-343323273EF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E24A23-D566-46E1-B20E-7B5911B79C8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ABC8F3-0083-4EB6-A894-691255075DA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AE1F45-2CEF-4616-AACE-7731F6E60EE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  <a:endParaRPr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9863D6-1210-4C03-A305-6C17B3D44CA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 smtClean="0"/>
              <a:t>マスタ タイトルの書式設定</a:t>
            </a:r>
            <a:endParaRPr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 smtClean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 smtClean="0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9B4E10-0F75-4575-BACB-4198950B31C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ＭＳ Ｐゴシック" pitchFamily="50" charset="-128"/>
              </a:defRPr>
            </a:lvl1pPr>
          </a:lstStyle>
          <a:p>
            <a:pPr>
              <a:defRPr/>
            </a:pPr>
            <a:fld id="{08293EE2-394B-4145-B4FB-CCC908A25AC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://ja.wikipedia.org/wiki/%E9%81%93%E6%95%99" TargetMode="External"/><Relationship Id="rId3" Type="http://schemas.openxmlformats.org/officeDocument/2006/relationships/hyperlink" Target="http://ja.wikipedia.org/wiki/%E3%82%A4%E3%82%B9%E3%83%A9%E3%83%A0%E6%95%99" TargetMode="External"/><Relationship Id="rId7" Type="http://schemas.openxmlformats.org/officeDocument/2006/relationships/hyperlink" Target="http://ja.wikipedia.org/wiki/%E5%84%92%E6%95%99" TargetMode="External"/><Relationship Id="rId2" Type="http://schemas.openxmlformats.org/officeDocument/2006/relationships/hyperlink" Target="http://ja.wikipedia.org/wiki/%E3%82%AD%E3%83%AA%E3%82%B9%E3%83%88%E6%95%99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ja.wikipedia.org/wiki/%E4%BB%8F%E6%95%99" TargetMode="External"/><Relationship Id="rId5" Type="http://schemas.openxmlformats.org/officeDocument/2006/relationships/hyperlink" Target="http://ja.wikipedia.org/wiki/%E3%83%92%E3%83%B3%E3%83%89%E3%82%A5%E3%83%BC%E6%95%99" TargetMode="External"/><Relationship Id="rId4" Type="http://schemas.openxmlformats.org/officeDocument/2006/relationships/hyperlink" Target="http://ja.wikipedia.org/wiki/%E3%82%A4%E3%82%B9%E3%83%A9%E3%83%BC%E3%83%A0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ja-JP" altLang="en-US" smtClean="0"/>
              <a:t>宗教の問題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ja-JP" altLang="en-US" smtClean="0"/>
              <a:t>宗教的対立をどう克服するか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5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92075"/>
            <a:ext cx="9144000" cy="6642100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642100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smtClean="0"/>
              <a:t>ハッチンス「文明の衝突」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ja-JP" altLang="en-US" smtClean="0"/>
              <a:t>ソ連崩壊後様々な議論</a:t>
            </a:r>
          </a:p>
          <a:p>
            <a:pPr eaLnBrk="1" hangingPunct="1">
              <a:buFontTx/>
              <a:buNone/>
            </a:pPr>
            <a:r>
              <a:rPr lang="ja-JP" altLang="en-US" smtClean="0"/>
              <a:t>　　フクヤマ「歴史の終焉」</a:t>
            </a:r>
          </a:p>
          <a:p>
            <a:pPr eaLnBrk="1" hangingPunct="1">
              <a:buFontTx/>
              <a:buNone/>
            </a:pPr>
            <a:r>
              <a:rPr lang="ja-JP" altLang="en-US" smtClean="0"/>
              <a:t>　　ハッチンス「文明の衝突」</a:t>
            </a:r>
          </a:p>
          <a:p>
            <a:pPr eaLnBrk="1" hangingPunct="1">
              <a:buFontTx/>
              <a:buNone/>
            </a:pPr>
            <a:endParaRPr lang="ja-JP" altLang="en-US" smtClean="0"/>
          </a:p>
          <a:p>
            <a:pPr eaLnBrk="1" hangingPunct="1">
              <a:buFontTx/>
              <a:buNone/>
            </a:pPr>
            <a:r>
              <a:rPr lang="ja-JP" altLang="en-US" smtClean="0"/>
              <a:t>　ハッチンスは、イデオロギーの対立は終焉し、今後の世界の対立は文明、特に宗教的な対立が軸となると予言した。（この議論自体は大きな問題がある。）</a:t>
            </a:r>
          </a:p>
          <a:p>
            <a:pPr eaLnBrk="1" hangingPunct="1">
              <a:buFontTx/>
              <a:buNone/>
            </a:pPr>
            <a:endParaRPr lang="en-US" altLang="ja-JP" smtClean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smtClean="0"/>
              <a:t>ソ連崩壊後の紛争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ja-JP" altLang="en-US" smtClean="0"/>
              <a:t>東西対立が消滅して、小さな、しかし多数の紛争が生じている。</a:t>
            </a:r>
          </a:p>
          <a:p>
            <a:pPr eaLnBrk="1" hangingPunct="1"/>
            <a:r>
              <a:rPr lang="ja-JP" altLang="en-US" smtClean="0"/>
              <a:t>民族紛争として現象し、多くは宗教対立を含んでいる。</a:t>
            </a:r>
          </a:p>
          <a:p>
            <a:pPr eaLnBrk="1" hangingPunct="1"/>
            <a:r>
              <a:rPr lang="ja-JP" altLang="en-US" smtClean="0"/>
              <a:t>各宗教の原理主義の台頭が顕著</a:t>
            </a:r>
          </a:p>
          <a:p>
            <a:pPr eaLnBrk="1" hangingPunct="1">
              <a:buFontTx/>
              <a:buNone/>
            </a:pPr>
            <a:r>
              <a:rPr lang="ja-JP" altLang="en-US" smtClean="0"/>
              <a:t>　　（特にアメリカのキリスト教原理主義と中東のイスラム原理主義）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一神教の系譜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smtClean="0"/>
              <a:t>ユダヤ教・キリスト教・イスラム教は同系列の宗教（テキスト）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07765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smtClean="0"/>
              <a:t>イスラム文化（１）</a:t>
            </a:r>
            <a:r>
              <a:rPr lang="ja-JP" altLang="en-US" sz="3200" smtClean="0"/>
              <a:t>井筒俊彦（岩波）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ja-JP" altLang="en-US" smtClean="0"/>
              <a:t>イスラムは砂漠の遊牧民の宗教ではなく、商人の宗教だった。</a:t>
            </a:r>
          </a:p>
          <a:p>
            <a:pPr eaLnBrk="1" hangingPunct="1"/>
            <a:r>
              <a:rPr lang="ja-JP" altLang="en-US" smtClean="0"/>
              <a:t>契約の重要性、相互の信義、約束の履行</a:t>
            </a:r>
          </a:p>
          <a:p>
            <a:pPr eaLnBrk="1" hangingPunct="1"/>
            <a:r>
              <a:rPr lang="ja-JP" altLang="en-US" smtClean="0"/>
              <a:t>形成後、グノーシス主義、ヘルメス主義、新プラトン主義などが流入し、地中海的性格に。</a:t>
            </a:r>
          </a:p>
          <a:p>
            <a:pPr eaLnBrk="1" hangingPunct="1"/>
            <a:r>
              <a:rPr lang="ja-JP" altLang="en-US" smtClean="0"/>
              <a:t>コーランが唯一の統一的な聖典（単一構成）</a:t>
            </a:r>
          </a:p>
          <a:p>
            <a:pPr eaLnBrk="1" hangingPunct="1"/>
            <a:r>
              <a:rPr lang="ja-JP" altLang="en-US" smtClean="0"/>
              <a:t>聖俗の区別なし。（ｃｆ　「カエサルのものはカエサルに、神のものは神に）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smtClean="0"/>
              <a:t>イスラム文化（２）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ja-JP" altLang="en-US" smtClean="0"/>
              <a:t>神と人は上下の遠い関係であり、神は予言者を通して、人に直接語りかける。</a:t>
            </a:r>
          </a:p>
          <a:p>
            <a:pPr eaLnBrk="1" hangingPunct="1"/>
            <a:r>
              <a:rPr lang="ja-JP" altLang="en-US" smtClean="0"/>
              <a:t>ムハンマドはモーゼ・イエスと並ぶ、そして最大最後の予言者</a:t>
            </a:r>
          </a:p>
          <a:p>
            <a:pPr eaLnBrk="1" hangingPunct="1"/>
            <a:r>
              <a:rPr lang="ja-JP" altLang="en-US" smtClean="0"/>
              <a:t>コーランは神の言葉そのもの</a:t>
            </a:r>
          </a:p>
          <a:p>
            <a:pPr eaLnBrk="1" hangingPunct="1"/>
            <a:r>
              <a:rPr lang="ja-JP" altLang="en-US" smtClean="0"/>
              <a:t>偶像崇拝の禁止・三位一体の否定</a:t>
            </a:r>
          </a:p>
          <a:p>
            <a:pPr eaLnBrk="1" hangingPunct="1"/>
            <a:r>
              <a:rPr lang="ja-JP" altLang="en-US" smtClean="0"/>
              <a:t>血縁共同体の否定　→　信仰による共同体</a:t>
            </a:r>
          </a:p>
          <a:p>
            <a:pPr eaLnBrk="1" hangingPunct="1"/>
            <a:r>
              <a:rPr lang="ja-JP" altLang="en-US" smtClean="0"/>
              <a:t>メッカ期とメディナ期に相違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smtClean="0"/>
              <a:t>イスラム文化（３）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ja-JP" altLang="en-US" smtClean="0"/>
              <a:t>メッカ期は来世重視・メディナ期は現世重視</a:t>
            </a:r>
          </a:p>
          <a:p>
            <a:pPr eaLnBrk="1" hangingPunct="1"/>
            <a:r>
              <a:rPr lang="ja-JP" altLang="en-US" smtClean="0"/>
              <a:t>怒りの神　→　慈悲的な神</a:t>
            </a:r>
          </a:p>
          <a:p>
            <a:pPr eaLnBrk="1" hangingPunct="1"/>
            <a:r>
              <a:rPr lang="ja-JP" altLang="en-US" smtClean="0"/>
              <a:t>恐れ　→　感謝</a:t>
            </a:r>
          </a:p>
          <a:p>
            <a:pPr eaLnBrk="1" hangingPunct="1"/>
            <a:r>
              <a:rPr lang="ja-JP" altLang="en-US" smtClean="0"/>
              <a:t>神に対する倫理学　→　神と契約を結んだ者の間の倫理学</a:t>
            </a:r>
          </a:p>
          <a:p>
            <a:pPr eaLnBrk="1" hangingPunct="1"/>
            <a:r>
              <a:rPr lang="ja-JP" altLang="en-US" smtClean="0"/>
              <a:t>原罪の観念はない。輪廻転生もなし。（性善説的）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smtClean="0"/>
              <a:t>風刺画事件</a:t>
            </a:r>
          </a:p>
        </p:txBody>
      </p:sp>
      <p:sp>
        <p:nvSpPr>
          <p:cNvPr id="13315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ja-JP" altLang="en-US" smtClean="0"/>
              <a:t>事実関係（テキスト）</a:t>
            </a:r>
          </a:p>
          <a:p>
            <a:pPr eaLnBrk="1" hangingPunct="1"/>
            <a:r>
              <a:rPr lang="ja-JP" altLang="en-US" smtClean="0"/>
              <a:t>対立点は</a:t>
            </a:r>
          </a:p>
          <a:p>
            <a:pPr lvl="1" eaLnBrk="1" hangingPunct="1"/>
            <a:r>
              <a:rPr lang="ja-JP" altLang="en-US" smtClean="0"/>
              <a:t>政治と宗教的価値観の関係（統合・分離）</a:t>
            </a:r>
          </a:p>
          <a:p>
            <a:pPr lvl="1" eaLnBrk="1" hangingPunct="1"/>
            <a:r>
              <a:rPr lang="ja-JP" altLang="en-US" smtClean="0"/>
              <a:t>基本的人権の考え方（制限の程度）</a:t>
            </a:r>
          </a:p>
          <a:p>
            <a:pPr lvl="1" eaLnBrk="1" hangingPunct="1"/>
            <a:r>
              <a:rPr lang="ja-JP" altLang="en-US" smtClean="0"/>
              <a:t>表現の自由（何で制限されるか　神・名誉）</a:t>
            </a:r>
          </a:p>
          <a:p>
            <a:pPr lvl="1" eaLnBrk="1" hangingPunct="1"/>
            <a:r>
              <a:rPr lang="ja-JP" altLang="en-US" smtClean="0"/>
              <a:t>価値が侵されたときの対応（言論・力）</a:t>
            </a:r>
          </a:p>
          <a:p>
            <a:pPr eaLnBrk="1" hangingPunct="1"/>
            <a:r>
              <a:rPr lang="ja-JP" altLang="en-US" smtClean="0"/>
              <a:t>対立の背景にあるもの（歴史）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smtClean="0"/>
              <a:t>オランダにおける宗教対立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ja-JP" altLang="en-US" smtClean="0"/>
              <a:t>オランダは宗教的寛容で知られている。</a:t>
            </a:r>
          </a:p>
          <a:p>
            <a:pPr eaLnBrk="1" hangingPunct="1">
              <a:buFontTx/>
              <a:buNone/>
            </a:pPr>
            <a:r>
              <a:rPr lang="ja-JP" altLang="en-US" smtClean="0"/>
              <a:t>　　　（アンネの日記）</a:t>
            </a:r>
          </a:p>
          <a:p>
            <a:pPr eaLnBrk="1" hangingPunct="1">
              <a:buFontTx/>
              <a:buNone/>
            </a:pPr>
            <a:r>
              <a:rPr lang="ja-JP" altLang="en-US" smtClean="0"/>
              <a:t>　　　宗教対立に起因する事件　→　ヨーロッパの現状のひとつの象徴（移民と宗教問題）</a:t>
            </a:r>
          </a:p>
          <a:p>
            <a:pPr eaLnBrk="1" hangingPunct="1"/>
            <a:r>
              <a:rPr lang="ja-JP" altLang="en-US" smtClean="0"/>
              <a:t>コソボ紛争からフォルタイン暗殺へ</a:t>
            </a:r>
          </a:p>
          <a:p>
            <a:pPr eaLnBrk="1" hangingPunct="1"/>
            <a:r>
              <a:rPr lang="ja-JP" altLang="en-US" smtClean="0"/>
              <a:t>９１１以後のイスラム批判</a:t>
            </a:r>
          </a:p>
          <a:p>
            <a:pPr eaLnBrk="1" hangingPunct="1"/>
            <a:r>
              <a:rPr lang="ja-JP" altLang="en-US" smtClean="0"/>
              <a:t>ゴッホの暗殺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宗教のイメージ</a:t>
            </a:r>
            <a:endParaRPr kumimoji="1" lang="ja-JP" altLang="en-US" dirty="0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/>
              <a:t>オウム事件以前の青年：人生の価値とは？</a:t>
            </a:r>
          </a:p>
          <a:p>
            <a:pPr lvl="1"/>
            <a:r>
              <a:rPr lang="ja-JP" altLang="en-US" dirty="0" smtClean="0"/>
              <a:t>日本人の著名人：内村鑑三・新渡戸稲造</a:t>
            </a:r>
          </a:p>
          <a:p>
            <a:r>
              <a:rPr kumimoji="1" lang="ja-JP" altLang="en-US" dirty="0" smtClean="0"/>
              <a:t>オウム事件以後：「宗教は恐ろしい」</a:t>
            </a:r>
          </a:p>
          <a:p>
            <a:r>
              <a:rPr lang="ja-JP" altLang="en-US" dirty="0" smtClean="0"/>
              <a:t>宗教＝行事</a:t>
            </a:r>
            <a:r>
              <a:rPr lang="ja-JP" altLang="en-US" dirty="0"/>
              <a:t>のよう</a:t>
            </a:r>
            <a:r>
              <a:rPr lang="ja-JP" altLang="en-US" dirty="0" smtClean="0"/>
              <a:t>に</a:t>
            </a:r>
          </a:p>
          <a:p>
            <a:pPr lvl="1"/>
            <a:r>
              <a:rPr kumimoji="1" lang="ja-JP" altLang="en-US" dirty="0" smtClean="0"/>
              <a:t>結婚式、</a:t>
            </a:r>
            <a:r>
              <a:rPr kumimoji="1" lang="ja-JP" altLang="en-US" dirty="0"/>
              <a:t>クリスマス</a:t>
            </a:r>
            <a:r>
              <a:rPr kumimoji="1" lang="ja-JP" altLang="en-US" dirty="0" smtClean="0"/>
              <a:t>、初詣、葬式、法事</a:t>
            </a:r>
          </a:p>
          <a:p>
            <a:pPr lvl="1"/>
            <a:endParaRPr lang="ja-JP" altLang="en-US" dirty="0"/>
          </a:p>
          <a:p>
            <a:r>
              <a:rPr kumimoji="1" lang="ja-JP" altLang="en-US" dirty="0" smtClean="0"/>
              <a:t>国際的には宗教は生活の重要な要素＆国際紛争の主要な要因</a:t>
            </a:r>
            <a:endParaRPr kumimoji="1" lang="ja-JP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smtClean="0"/>
              <a:t>フォルタインの暗殺</a:t>
            </a:r>
          </a:p>
        </p:txBody>
      </p:sp>
      <p:pic>
        <p:nvPicPr>
          <p:cNvPr id="1536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/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smtClean="0"/>
              <a:t>フェンロー事件</a:t>
            </a:r>
          </a:p>
        </p:txBody>
      </p:sp>
      <p:pic>
        <p:nvPicPr>
          <p:cNvPr id="16387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684213" y="1412875"/>
            <a:ext cx="7416800" cy="4922838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smtClean="0"/>
              <a:t>暗殺されたゴッホ</a:t>
            </a:r>
          </a:p>
        </p:txBody>
      </p:sp>
      <p:pic>
        <p:nvPicPr>
          <p:cNvPr id="17411" name="Picture 9" descr="empt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46038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11" descr="empt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46038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13" descr="empt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46038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Picture 15" descr="empt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46038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Picture 21" descr="empt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46038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6" name="Picture 23" descr="empty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575" y="46038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7" name="Picture 25" descr="theo-l,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6375" y="1844675"/>
            <a:ext cx="5715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smtClean="0"/>
              <a:t>ゴッホ暗殺現場</a:t>
            </a:r>
          </a:p>
        </p:txBody>
      </p:sp>
      <p:pic>
        <p:nvPicPr>
          <p:cNvPr id="18435" name="Picture 5" descr="theo,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2275" y="1989138"/>
            <a:ext cx="6408738" cy="370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smtClean="0"/>
              <a:t>政府の民族政策への批判デモ</a:t>
            </a:r>
          </a:p>
        </p:txBody>
      </p:sp>
      <p:sp>
        <p:nvSpPr>
          <p:cNvPr id="19459" name="Rectangle 9"/>
          <p:cNvSpPr>
            <a:spLocks noGrp="1" noChangeArrowheads="1"/>
          </p:cNvSpPr>
          <p:nvPr>
            <p:ph type="body" sz="half" idx="2"/>
          </p:nvPr>
        </p:nvSpPr>
        <p:spPr>
          <a:xfrm>
            <a:off x="323850" y="6092825"/>
            <a:ext cx="8229600" cy="2187575"/>
          </a:xfrm>
        </p:spPr>
        <p:txBody>
          <a:bodyPr/>
          <a:lstStyle/>
          <a:p>
            <a:pPr eaLnBrk="1" hangingPunct="1"/>
            <a:r>
              <a:rPr lang="ja-JP" altLang="en-US" sz="2800" smtClean="0"/>
              <a:t>２００４．１１．１１　ｐｌａｎｅｔ．Ｎｌ　の記事</a:t>
            </a:r>
          </a:p>
        </p:txBody>
      </p:sp>
      <p:pic>
        <p:nvPicPr>
          <p:cNvPr id="19460" name="Picture 7" descr="Verdonk: hard optreden tegen aanslagen op moslim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1557338"/>
            <a:ext cx="6624638" cy="4402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smtClean="0"/>
              <a:t>放火されたイスラム学校</a:t>
            </a:r>
          </a:p>
        </p:txBody>
      </p:sp>
      <p:pic>
        <p:nvPicPr>
          <p:cNvPr id="20483" name="Picture 7" descr="brand_scho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8888" y="1916113"/>
            <a:ext cx="6192837" cy="400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smtClean="0"/>
              <a:t>Ajaan Hirsi Ali</a:t>
            </a:r>
          </a:p>
        </p:txBody>
      </p:sp>
      <p:pic>
        <p:nvPicPr>
          <p:cNvPr id="21507" name="Picture 7" descr="Foto Drs. A. Hirsi Al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4438" y="1700213"/>
            <a:ext cx="374650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smtClean="0"/>
              <a:t>フランスのスカーフ事件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ja-JP" altLang="en-US" smtClean="0"/>
              <a:t>国家と宗教の関係</a:t>
            </a:r>
          </a:p>
          <a:p>
            <a:pPr eaLnBrk="1" hangingPunct="1">
              <a:buFontTx/>
              <a:buNone/>
            </a:pPr>
            <a:r>
              <a:rPr lang="ja-JP" altLang="en-US" smtClean="0"/>
              <a:t>　　ヨーロッパ　国家と宗教の分離（世俗国家）</a:t>
            </a:r>
          </a:p>
          <a:p>
            <a:pPr eaLnBrk="1" hangingPunct="1">
              <a:buFontTx/>
              <a:buNone/>
            </a:pPr>
            <a:r>
              <a:rPr lang="ja-JP" altLang="en-US" smtClean="0"/>
              <a:t>　　　　フランスが最も徹底した体制</a:t>
            </a:r>
          </a:p>
          <a:p>
            <a:pPr eaLnBrk="1" hangingPunct="1">
              <a:buFontTx/>
              <a:buNone/>
            </a:pPr>
            <a:r>
              <a:rPr lang="ja-JP" altLang="en-US" smtClean="0"/>
              <a:t>　　　　　　学校は知育・教会が徳育</a:t>
            </a:r>
          </a:p>
          <a:p>
            <a:pPr eaLnBrk="1" hangingPunct="1">
              <a:buFontTx/>
              <a:buNone/>
            </a:pPr>
            <a:r>
              <a:rPr lang="ja-JP" altLang="en-US" smtClean="0"/>
              <a:t>　　イスラム　国家と宗教は不可分（宗教国家）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smtClean="0"/>
              <a:t>ヒジャーブ</a:t>
            </a:r>
          </a:p>
        </p:txBody>
      </p:sp>
      <p:pic>
        <p:nvPicPr>
          <p:cNvPr id="23555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/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8798"/>
            <a:ext cx="8940477" cy="6849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3781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smtClean="0"/>
              <a:t>宗教とは何か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ja-JP" altLang="en-US" sz="2800" smtClean="0"/>
              <a:t>人間や自然の力を超えた超越的存在を前提とする考え。</a:t>
            </a:r>
          </a:p>
          <a:p>
            <a:pPr eaLnBrk="1" hangingPunct="1">
              <a:lnSpc>
                <a:spcPct val="80000"/>
              </a:lnSpc>
            </a:pPr>
            <a:r>
              <a:rPr lang="ja-JP" altLang="en-US" sz="2800" smtClean="0"/>
              <a:t>教義（それを記した聖典）、信者の組織（教団）、戒律などがある。</a:t>
            </a:r>
          </a:p>
          <a:p>
            <a:pPr eaLnBrk="1" hangingPunct="1">
              <a:lnSpc>
                <a:spcPct val="80000"/>
              </a:lnSpc>
            </a:pPr>
            <a:r>
              <a:rPr lang="ja-JP" altLang="en-US" sz="2800" smtClean="0"/>
              <a:t>価値観、世界観、生命の誕生終焉等についての解釈をもつ。</a:t>
            </a:r>
          </a:p>
          <a:p>
            <a:pPr eaLnBrk="1" hangingPunct="1">
              <a:lnSpc>
                <a:spcPct val="80000"/>
              </a:lnSpc>
            </a:pPr>
            <a:r>
              <a:rPr lang="ja-JP" altLang="en-US" sz="2800" smtClean="0">
                <a:hlinkClick r:id="rId2" tooltip="キリスト教"/>
              </a:rPr>
              <a:t>キリスト教</a:t>
            </a:r>
            <a:r>
              <a:rPr lang="ja-JP" altLang="en-US" sz="2800" smtClean="0"/>
              <a:t>の</a:t>
            </a:r>
            <a:r>
              <a:rPr lang="en-US" altLang="ja-JP" sz="2800" smtClean="0"/>
              <a:t>20</a:t>
            </a:r>
            <a:r>
              <a:rPr lang="ja-JP" altLang="en-US" sz="2800" smtClean="0"/>
              <a:t>億人 </a:t>
            </a:r>
            <a:r>
              <a:rPr lang="en-US" altLang="ja-JP" sz="2800" smtClean="0"/>
              <a:t>(33%) </a:t>
            </a:r>
            <a:r>
              <a:rPr lang="ja-JP" altLang="en-US" sz="2800" smtClean="0"/>
              <a:t>、</a:t>
            </a:r>
            <a:r>
              <a:rPr lang="ja-JP" altLang="en-US" sz="2800" smtClean="0">
                <a:hlinkClick r:id="rId3" tooltip="イスラム教"/>
              </a:rPr>
              <a:t>イスラム教</a:t>
            </a:r>
            <a:r>
              <a:rPr lang="ja-JP" altLang="en-US" sz="2800" smtClean="0"/>
              <a:t>（</a:t>
            </a:r>
            <a:r>
              <a:rPr lang="ja-JP" altLang="en-US" sz="2800" smtClean="0">
                <a:hlinkClick r:id="rId4" tooltip="イスラーム"/>
              </a:rPr>
              <a:t>イスラーム</a:t>
            </a:r>
            <a:r>
              <a:rPr lang="ja-JP" altLang="en-US" sz="2800" smtClean="0"/>
              <a:t>）</a:t>
            </a:r>
            <a:r>
              <a:rPr lang="en-US" altLang="ja-JP" sz="2800" smtClean="0"/>
              <a:t>13</a:t>
            </a:r>
            <a:r>
              <a:rPr lang="ja-JP" altLang="en-US" sz="2800" smtClean="0"/>
              <a:t>億人 </a:t>
            </a:r>
            <a:r>
              <a:rPr lang="en-US" altLang="ja-JP" sz="2800" smtClean="0"/>
              <a:t>(22%) </a:t>
            </a:r>
            <a:r>
              <a:rPr lang="ja-JP" altLang="en-US" sz="2800" smtClean="0"/>
              <a:t>、</a:t>
            </a:r>
            <a:r>
              <a:rPr lang="ja-JP" altLang="en-US" sz="2800" smtClean="0">
                <a:hlinkClick r:id="rId5" tooltip="ヒンドゥー教"/>
              </a:rPr>
              <a:t>ヒンドゥー教</a:t>
            </a:r>
            <a:r>
              <a:rPr lang="en-US" altLang="ja-JP" sz="2800" smtClean="0"/>
              <a:t>9</a:t>
            </a:r>
            <a:r>
              <a:rPr lang="ja-JP" altLang="en-US" sz="2800" smtClean="0"/>
              <a:t>億人 </a:t>
            </a:r>
            <a:r>
              <a:rPr lang="en-US" altLang="ja-JP" sz="2800" smtClean="0"/>
              <a:t>(15%) </a:t>
            </a:r>
            <a:r>
              <a:rPr lang="ja-JP" altLang="en-US" sz="2800" smtClean="0"/>
              <a:t>、</a:t>
            </a:r>
            <a:r>
              <a:rPr lang="ja-JP" altLang="en-US" sz="2800" smtClean="0">
                <a:hlinkClick r:id="rId6" tooltip="仏教"/>
              </a:rPr>
              <a:t>仏教</a:t>
            </a:r>
            <a:r>
              <a:rPr lang="en-US" altLang="ja-JP" sz="2800" smtClean="0"/>
              <a:t>3</a:t>
            </a:r>
            <a:r>
              <a:rPr lang="ja-JP" altLang="en-US" sz="2800" smtClean="0"/>
              <a:t>億</a:t>
            </a:r>
            <a:r>
              <a:rPr lang="en-US" altLang="ja-JP" sz="2800" smtClean="0"/>
              <a:t>6000</a:t>
            </a:r>
            <a:r>
              <a:rPr lang="ja-JP" altLang="en-US" sz="2800" smtClean="0"/>
              <a:t>万人 </a:t>
            </a:r>
            <a:r>
              <a:rPr lang="en-US" altLang="ja-JP" sz="2800" smtClean="0"/>
              <a:t>(6%) </a:t>
            </a:r>
            <a:r>
              <a:rPr lang="ja-JP" altLang="en-US" sz="2800" smtClean="0"/>
              <a:t>、</a:t>
            </a:r>
            <a:r>
              <a:rPr lang="ja-JP" altLang="en-US" sz="2800" smtClean="0">
                <a:hlinkClick r:id="rId7" tooltip="儒教"/>
              </a:rPr>
              <a:t>儒教</a:t>
            </a:r>
            <a:r>
              <a:rPr lang="ja-JP" altLang="en-US" sz="2800" smtClean="0"/>
              <a:t>・</a:t>
            </a:r>
            <a:r>
              <a:rPr lang="ja-JP" altLang="en-US" sz="2800" smtClean="0">
                <a:hlinkClick r:id="rId8" tooltip="道教"/>
              </a:rPr>
              <a:t>道教</a:t>
            </a:r>
            <a:r>
              <a:rPr lang="en-US" altLang="ja-JP" sz="2800" smtClean="0"/>
              <a:t>2</a:t>
            </a:r>
            <a:r>
              <a:rPr lang="ja-JP" altLang="en-US" sz="2800" smtClean="0"/>
              <a:t>億</a:t>
            </a:r>
            <a:r>
              <a:rPr lang="en-US" altLang="ja-JP" sz="2800" smtClean="0"/>
              <a:t>3000</a:t>
            </a:r>
            <a:r>
              <a:rPr lang="ja-JP" altLang="en-US" sz="2800" smtClean="0"/>
              <a:t>万人 </a:t>
            </a:r>
            <a:r>
              <a:rPr lang="en-US" altLang="ja-JP" sz="2800" smtClean="0"/>
              <a:t>(4%) </a:t>
            </a:r>
            <a:r>
              <a:rPr lang="ja-JP" altLang="en-US" sz="2800" smtClean="0"/>
              <a:t>、無宗教</a:t>
            </a:r>
            <a:r>
              <a:rPr lang="en-US" altLang="ja-JP" sz="2800" smtClean="0"/>
              <a:t>8</a:t>
            </a:r>
            <a:r>
              <a:rPr lang="ja-JP" altLang="en-US" sz="2800" smtClean="0"/>
              <a:t>億</a:t>
            </a:r>
            <a:r>
              <a:rPr lang="en-US" altLang="ja-JP" sz="2800" smtClean="0"/>
              <a:t>5000</a:t>
            </a:r>
            <a:r>
              <a:rPr lang="ja-JP" altLang="en-US" sz="2800" smtClean="0"/>
              <a:t>万人 </a:t>
            </a:r>
            <a:r>
              <a:rPr lang="en-US" altLang="ja-JP" sz="2800" smtClean="0"/>
              <a:t>(14%)</a:t>
            </a:r>
            <a:r>
              <a:rPr lang="ja-JP" altLang="en-US" sz="2800" smtClean="0"/>
              <a:t>、その他（</a:t>
            </a:r>
            <a:r>
              <a:rPr lang="en-US" altLang="ja-JP" sz="2800" smtClean="0"/>
              <a:t>6%</a:t>
            </a:r>
            <a:r>
              <a:rPr lang="ja-JP" altLang="en-US" sz="2800" smtClean="0"/>
              <a:t>程度） </a:t>
            </a:r>
          </a:p>
          <a:p>
            <a:pPr eaLnBrk="1" hangingPunct="1">
              <a:lnSpc>
                <a:spcPct val="80000"/>
              </a:lnSpc>
            </a:pPr>
            <a:endParaRPr lang="en-US" altLang="ja-JP" sz="2800" smtClean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宗教的紐帯の弱体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/>
              <a:t>科学の進歩</a:t>
            </a:r>
          </a:p>
          <a:p>
            <a:pPr lvl="1"/>
            <a:r>
              <a:rPr lang="ja-JP" altLang="en-US" dirty="0" smtClean="0"/>
              <a:t>進化論・宇宙の生成の理論</a:t>
            </a:r>
          </a:p>
          <a:p>
            <a:r>
              <a:rPr kumimoji="1" lang="ja-JP" altLang="en-US" dirty="0" smtClean="0"/>
              <a:t>哲学の変化</a:t>
            </a:r>
          </a:p>
          <a:p>
            <a:pPr lvl="1"/>
            <a:r>
              <a:rPr lang="ja-JP" altLang="en-US" dirty="0" smtClean="0"/>
              <a:t>フォイエルバッハ・マルクス・</a:t>
            </a:r>
            <a:r>
              <a:rPr kumimoji="1" lang="ja-JP" altLang="en-US" dirty="0" smtClean="0"/>
              <a:t>ニーチェ</a:t>
            </a:r>
          </a:p>
          <a:p>
            <a:r>
              <a:rPr lang="ja-JP" altLang="en-US" dirty="0" smtClean="0"/>
              <a:t>社会の変化</a:t>
            </a:r>
            <a:r>
              <a:rPr lang="ja-JP" altLang="en-US" dirty="0"/>
              <a:t>（</a:t>
            </a:r>
            <a:r>
              <a:rPr lang="ja-JP" altLang="en-US" dirty="0" smtClean="0"/>
              <a:t>産業革命・市民革命）</a:t>
            </a:r>
          </a:p>
          <a:p>
            <a:pPr lvl="1"/>
            <a:r>
              <a:rPr kumimoji="1" lang="ja-JP" altLang="en-US" dirty="0" smtClean="0"/>
              <a:t>人口移動→共同体の崩壊</a:t>
            </a:r>
          </a:p>
          <a:p>
            <a:pPr marL="400050" lvl="1" indent="0">
              <a:buNone/>
            </a:pPr>
            <a:r>
              <a:rPr lang="ja-JP" altLang="en-US" dirty="0"/>
              <a:t> </a:t>
            </a:r>
            <a:r>
              <a:rPr lang="ja-JP" altLang="en-US" dirty="0" smtClean="0"/>
              <a:t>     </a:t>
            </a:r>
            <a:r>
              <a:rPr lang="en-US" altLang="ja-JP" dirty="0" err="1" smtClean="0"/>
              <a:t>cf</a:t>
            </a:r>
            <a:r>
              <a:rPr lang="en-US" altLang="ja-JP" dirty="0" smtClean="0"/>
              <a:t> </a:t>
            </a:r>
            <a:r>
              <a:rPr lang="ja-JP" altLang="en-US" dirty="0"/>
              <a:t>デュルケム「自殺論」</a:t>
            </a:r>
          </a:p>
          <a:p>
            <a:pPr lvl="1"/>
            <a:r>
              <a:rPr kumimoji="1" lang="ja-JP" altLang="en-US" dirty="0" smtClean="0"/>
              <a:t>多文化社会→多宗教の混在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336929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 dirty="0" smtClean="0"/>
              <a:t>生命</a:t>
            </a:r>
            <a:r>
              <a:rPr lang="ja-JP" altLang="en-US" dirty="0"/>
              <a:t>・</a:t>
            </a:r>
            <a:r>
              <a:rPr lang="ja-JP" altLang="en-US" dirty="0" smtClean="0"/>
              <a:t>家族観の</a:t>
            </a:r>
            <a:r>
              <a:rPr lang="ja-JP" altLang="en-US" dirty="0"/>
              <a:t>変化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/>
              <a:t>家族意識の変化</a:t>
            </a:r>
          </a:p>
          <a:p>
            <a:pPr lvl="1"/>
            <a:r>
              <a:rPr lang="ja-JP" altLang="en-US" dirty="0" smtClean="0"/>
              <a:t>離婚・シングルペアレント・同性婚</a:t>
            </a:r>
          </a:p>
          <a:p>
            <a:r>
              <a:rPr kumimoji="1" lang="ja-JP" altLang="en-US" dirty="0" smtClean="0"/>
              <a:t>生命観の変化</a:t>
            </a:r>
          </a:p>
          <a:p>
            <a:pPr lvl="1"/>
            <a:r>
              <a:rPr lang="ja-JP" altLang="en-US" dirty="0" smtClean="0"/>
              <a:t>避妊</a:t>
            </a:r>
            <a:r>
              <a:rPr lang="ja-JP" altLang="en-US" dirty="0"/>
              <a:t>・</a:t>
            </a:r>
            <a:r>
              <a:rPr lang="ja-JP" altLang="en-US" dirty="0" smtClean="0"/>
              <a:t>人口受精・代理母</a:t>
            </a:r>
          </a:p>
          <a:p>
            <a:pPr lvl="1"/>
            <a:r>
              <a:rPr kumimoji="1" lang="ja-JP" altLang="en-US" dirty="0" smtClean="0"/>
              <a:t>尊厳死・安楽死</a:t>
            </a:r>
          </a:p>
          <a:p>
            <a:pPr lvl="1"/>
            <a:endParaRPr lang="ja-JP" altLang="en-US" dirty="0"/>
          </a:p>
          <a:p>
            <a:r>
              <a:rPr lang="ja-JP" altLang="en-US" dirty="0"/>
              <a:t>これら</a:t>
            </a:r>
            <a:r>
              <a:rPr lang="ja-JP" altLang="en-US" dirty="0" smtClean="0"/>
              <a:t>は全て</a:t>
            </a:r>
            <a:r>
              <a:rPr lang="ja-JP" altLang="en-US" dirty="0"/>
              <a:t>「</a:t>
            </a:r>
            <a:r>
              <a:rPr lang="ja-JP" altLang="en-US" dirty="0" smtClean="0"/>
              <a:t>非宗教</a:t>
            </a:r>
            <a:r>
              <a:rPr lang="ja-JP" altLang="en-US" dirty="0"/>
              <a:t>」</a:t>
            </a:r>
            <a:r>
              <a:rPr lang="ja-JP" altLang="en-US" dirty="0" smtClean="0"/>
              <a:t>対</a:t>
            </a:r>
            <a:r>
              <a:rPr lang="ja-JP" altLang="en-US" dirty="0"/>
              <a:t>「</a:t>
            </a:r>
            <a:r>
              <a:rPr lang="ja-JP" altLang="en-US" dirty="0" smtClean="0"/>
              <a:t>宗教</a:t>
            </a:r>
            <a:r>
              <a:rPr lang="ja-JP" altLang="en-US" dirty="0"/>
              <a:t>」</a:t>
            </a:r>
            <a:r>
              <a:rPr lang="ja-JP" altLang="en-US" dirty="0" smtClean="0"/>
              <a:t>の対立</a:t>
            </a:r>
          </a:p>
          <a:p>
            <a:pPr marL="0" indent="0">
              <a:buNone/>
            </a:pPr>
            <a:r>
              <a:rPr kumimoji="1" lang="ja-JP" altLang="en-US" dirty="0"/>
              <a:t> </a:t>
            </a:r>
            <a:r>
              <a:rPr kumimoji="1" lang="ja-JP" altLang="en-US" dirty="0" smtClean="0"/>
              <a:t>     プロテスタント＞カトリック＞「イスラム」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693922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dirty="0" smtClean="0"/>
              <a:t>国家と宗教の関係の変化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kumimoji="1" lang="ja-JP" altLang="en-US" dirty="0" smtClean="0"/>
              <a:t>１　神聖国家から世俗国家へ（ヨーロッパ）</a:t>
            </a:r>
          </a:p>
          <a:p>
            <a:pPr lvl="1"/>
            <a:r>
              <a:rPr lang="ja-JP" altLang="en-US" dirty="0" smtClean="0"/>
              <a:t>国教の否定（度合いについては多様　仏独）</a:t>
            </a:r>
          </a:p>
          <a:p>
            <a:pPr lvl="1"/>
            <a:r>
              <a:rPr kumimoji="1" lang="ja-JP" altLang="en-US" dirty="0" smtClean="0"/>
              <a:t>信教の自由</a:t>
            </a:r>
            <a:r>
              <a:rPr kumimoji="1" lang="ja-JP" altLang="en-US" dirty="0"/>
              <a:t>（</a:t>
            </a:r>
            <a:r>
              <a:rPr kumimoji="1" lang="ja-JP" altLang="en-US" dirty="0" smtClean="0"/>
              <a:t>信仰の私事化）</a:t>
            </a:r>
          </a:p>
          <a:p>
            <a:r>
              <a:rPr lang="ja-JP" altLang="en-US" dirty="0"/>
              <a:t>２　</a:t>
            </a:r>
            <a:r>
              <a:rPr lang="ja-JP" altLang="en-US" dirty="0" smtClean="0"/>
              <a:t>宗教の世俗化（日本）</a:t>
            </a:r>
          </a:p>
          <a:p>
            <a:pPr lvl="1"/>
            <a:r>
              <a:rPr kumimoji="1" lang="ja-JP" altLang="en-US" dirty="0"/>
              <a:t>江戸</a:t>
            </a:r>
            <a:r>
              <a:rPr kumimoji="1" lang="ja-JP" altLang="en-US" dirty="0" smtClean="0"/>
              <a:t>時代の寺請制度（寺の役所化）</a:t>
            </a:r>
          </a:p>
          <a:p>
            <a:pPr lvl="1"/>
            <a:r>
              <a:rPr kumimoji="1" lang="ja-JP" altLang="en-US" dirty="0" smtClean="0"/>
              <a:t>世俗的行事の手段（神式結婚式→仏教的葬式）</a:t>
            </a:r>
          </a:p>
          <a:p>
            <a:r>
              <a:rPr lang="ja-JP" altLang="en-US" dirty="0" smtClean="0"/>
              <a:t>３　宗教と政治の一体性の保持（イスラム国家　サウジアラビア～イラク）</a:t>
            </a:r>
          </a:p>
          <a:p>
            <a:pPr lvl="1"/>
            <a:r>
              <a:rPr kumimoji="1" lang="ja-JP" altLang="en-US" dirty="0" smtClean="0"/>
              <a:t>宗教的規律と法が</a:t>
            </a:r>
            <a:r>
              <a:rPr kumimoji="1" lang="ja-JP" altLang="en-US" dirty="0"/>
              <a:t>混合</a:t>
            </a:r>
          </a:p>
        </p:txBody>
      </p:sp>
    </p:spTree>
    <p:extLst>
      <p:ext uri="{BB962C8B-B14F-4D97-AF65-F5344CB8AC3E}">
        <p14:creationId xmlns:p14="http://schemas.microsoft.com/office/powerpoint/2010/main" val="22818843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ja-JP" altLang="en-US" smtClean="0"/>
              <a:t>世界の宗教紛争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ja-JP" altLang="en-US" dirty="0" smtClean="0"/>
              <a:t>宗教は異なる宗教の間だけではなく、同じ宗教の間でも多くの争いを引き起こしてきた。</a:t>
            </a:r>
          </a:p>
          <a:p>
            <a:pPr eaLnBrk="1" hangingPunct="1"/>
            <a:r>
              <a:rPr lang="ja-JP" altLang="en-US" dirty="0" smtClean="0"/>
              <a:t>歴史的概観と現代の紛争</a:t>
            </a:r>
          </a:p>
          <a:p>
            <a:pPr eaLnBrk="1" hangingPunct="1">
              <a:buFontTx/>
              <a:buNone/>
            </a:pPr>
            <a:r>
              <a:rPr lang="ja-JP" altLang="en-US" dirty="0" smtClean="0"/>
              <a:t>　　学研</a:t>
            </a:r>
            <a:r>
              <a:rPr lang="en-US" altLang="ja-JP" dirty="0" smtClean="0"/>
              <a:t>『</a:t>
            </a:r>
            <a:r>
              <a:rPr lang="ja-JP" altLang="en-US" dirty="0" smtClean="0"/>
              <a:t>世界の宗教紛争</a:t>
            </a:r>
            <a:r>
              <a:rPr lang="en-US" altLang="ja-JP" dirty="0" smtClean="0"/>
              <a:t>』</a:t>
            </a:r>
            <a:r>
              <a:rPr lang="ja-JP" altLang="en-US" dirty="0" smtClean="0"/>
              <a:t>エソテリカ別冊</a:t>
            </a:r>
          </a:p>
          <a:p>
            <a:pPr eaLnBrk="1" hangingPunct="1">
              <a:buFontTx/>
              <a:buNone/>
            </a:pPr>
            <a:r>
              <a:rPr lang="ja-JP" altLang="en-US" dirty="0" smtClean="0"/>
              <a:t>　　　　　　ｐ９６－１０１　より（以下３枚）</a:t>
            </a:r>
          </a:p>
          <a:p>
            <a:pPr eaLnBrk="1" hangingPunct="1">
              <a:buFontTx/>
              <a:buNone/>
            </a:pPr>
            <a:r>
              <a:rPr lang="en-US" altLang="ja-JP" dirty="0" err="1" smtClean="0"/>
              <a:t>Cf</a:t>
            </a:r>
            <a:r>
              <a:rPr lang="ja-JP" altLang="en-US" dirty="0" smtClean="0"/>
              <a:t> 宗教戦争は本当に宗教的教義の争いなのか、生活圏の利害による争いなのか。</a:t>
            </a:r>
          </a:p>
          <a:p>
            <a:pPr eaLnBrk="1" hangingPunct="1">
              <a:buFontTx/>
              <a:buNone/>
            </a:pPr>
            <a:r>
              <a:rPr lang="ja-JP" altLang="en-US" dirty="0"/>
              <a:t>　</a:t>
            </a:r>
            <a:r>
              <a:rPr lang="ja-JP" altLang="en-US" dirty="0" smtClean="0"/>
              <a:t>　　ヨーロッパ七年戦争・イスラム帝国の拡大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7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07950" y="274638"/>
            <a:ext cx="9036050" cy="6507162"/>
          </a:xfr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1069</TotalTime>
  <Words>645</Words>
  <Application>Microsoft Office PowerPoint</Application>
  <PresentationFormat>画面に合わせる (4:3)</PresentationFormat>
  <Paragraphs>111</Paragraphs>
  <Slides>28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2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28</vt:i4>
      </vt:variant>
    </vt:vector>
  </HeadingPairs>
  <TitlesOfParts>
    <vt:vector size="31" baseType="lpstr">
      <vt:lpstr>ＭＳ Ｐゴシック</vt:lpstr>
      <vt:lpstr>Arial</vt:lpstr>
      <vt:lpstr>標準デザイン</vt:lpstr>
      <vt:lpstr>宗教の問題</vt:lpstr>
      <vt:lpstr>宗教のイメージ</vt:lpstr>
      <vt:lpstr>PowerPoint プレゼンテーション</vt:lpstr>
      <vt:lpstr>宗教とは何か</vt:lpstr>
      <vt:lpstr>宗教的紐帯の弱体</vt:lpstr>
      <vt:lpstr>生命・家族観の変化</vt:lpstr>
      <vt:lpstr>国家と宗教の関係の変化</vt:lpstr>
      <vt:lpstr>世界の宗教紛争</vt:lpstr>
      <vt:lpstr>PowerPoint プレゼンテーション</vt:lpstr>
      <vt:lpstr>PowerPoint プレゼンテーション</vt:lpstr>
      <vt:lpstr>PowerPoint プレゼンテーション</vt:lpstr>
      <vt:lpstr>ハッチンス「文明の衝突」</vt:lpstr>
      <vt:lpstr>ソ連崩壊後の紛争</vt:lpstr>
      <vt:lpstr>一神教の系譜</vt:lpstr>
      <vt:lpstr>イスラム文化（１）井筒俊彦（岩波）</vt:lpstr>
      <vt:lpstr>イスラム文化（２）</vt:lpstr>
      <vt:lpstr>イスラム文化（３）</vt:lpstr>
      <vt:lpstr>風刺画事件</vt:lpstr>
      <vt:lpstr>オランダにおける宗教対立</vt:lpstr>
      <vt:lpstr>フォルタインの暗殺</vt:lpstr>
      <vt:lpstr>フェンロー事件</vt:lpstr>
      <vt:lpstr>暗殺されたゴッホ</vt:lpstr>
      <vt:lpstr>ゴッホ暗殺現場</vt:lpstr>
      <vt:lpstr>政府の民族政策への批判デモ</vt:lpstr>
      <vt:lpstr>放火されたイスラム学校</vt:lpstr>
      <vt:lpstr>Ajaan Hirsi Ali</vt:lpstr>
      <vt:lpstr>フランスのスカーフ事件</vt:lpstr>
      <vt:lpstr>ヒジャーブ</vt:lpstr>
    </vt:vector>
  </TitlesOfParts>
  <Company>bunkyo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宗教の問題</dc:title>
  <dc:creator>wakei</dc:creator>
  <cp:lastModifiedBy>wakei</cp:lastModifiedBy>
  <cp:revision>41</cp:revision>
  <dcterms:created xsi:type="dcterms:W3CDTF">2004-11-12T01:01:22Z</dcterms:created>
  <dcterms:modified xsi:type="dcterms:W3CDTF">2016-06-24T10:02:04Z</dcterms:modified>
</cp:coreProperties>
</file>