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307" r:id="rId5"/>
    <p:sldId id="308" r:id="rId6"/>
    <p:sldId id="310" r:id="rId7"/>
    <p:sldId id="311" r:id="rId8"/>
    <p:sldId id="319" r:id="rId9"/>
    <p:sldId id="314" r:id="rId10"/>
    <p:sldId id="315" r:id="rId11"/>
    <p:sldId id="316" r:id="rId12"/>
    <p:sldId id="317" r:id="rId13"/>
    <p:sldId id="318" r:id="rId14"/>
    <p:sldId id="320" r:id="rId15"/>
    <p:sldId id="321" r:id="rId16"/>
    <p:sldId id="327" r:id="rId17"/>
    <p:sldId id="323" r:id="rId18"/>
    <p:sldId id="324" r:id="rId19"/>
    <p:sldId id="325" r:id="rId20"/>
    <p:sldId id="304" r:id="rId21"/>
    <p:sldId id="326" r:id="rId22"/>
    <p:sldId id="306" r:id="rId23"/>
    <p:sldId id="305" r:id="rId24"/>
    <p:sldId id="278" r:id="rId2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38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080-07C9-4C45-8501-220F8E2A09B2}" type="datetimeFigureOut">
              <a:rPr kumimoji="1" lang="ja-JP" altLang="en-US" smtClean="0"/>
              <a:pPr/>
              <a:t>2016/6/17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A0469-1141-45F2-A966-1AD5523C3A8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26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080-07C9-4C45-8501-220F8E2A09B2}" type="datetimeFigureOut">
              <a:rPr kumimoji="1" lang="ja-JP" altLang="en-US" smtClean="0"/>
              <a:pPr/>
              <a:t>2016/6/17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A0469-1141-45F2-A966-1AD5523C3A8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856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080-07C9-4C45-8501-220F8E2A09B2}" type="datetimeFigureOut">
              <a:rPr kumimoji="1" lang="ja-JP" altLang="en-US" smtClean="0"/>
              <a:pPr/>
              <a:t>2016/6/17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A0469-1141-45F2-A966-1AD5523C3A8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0621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3DA49-6132-4D93-B22E-4AE260B0A46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801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18DEF-EE4A-41D8-B1A1-B2B8008C9B9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235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EE79A-EECB-4954-B01A-C61389C6EF1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6441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E9BFD-3177-4940-98BF-A7FA669F959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593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A8D3F-156B-463E-8974-BEA61FCE46B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7457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E2F4E-BA5C-4675-93E9-265CC28FE35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3324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51F1E-4AD9-46F1-92D9-0AE39EC5625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0474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2DAA0-AB34-4265-A177-23FFAD09F02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779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080-07C9-4C45-8501-220F8E2A09B2}" type="datetimeFigureOut">
              <a:rPr kumimoji="1" lang="ja-JP" altLang="en-US" smtClean="0"/>
              <a:pPr/>
              <a:t>2016/6/17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A0469-1141-45F2-A966-1AD5523C3A8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66660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5218D-A4A5-4CD9-847E-2ACEEFDE341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4218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0172A-C17D-4980-8FAE-1B267337B42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8280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61449-BB5D-45A4-817B-69BCE9F8575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1862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B357E-74FD-432B-BCD7-C184D586A9E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5894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F27623-5FA0-4502-B699-5F48EB72F338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7740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E7CB4B-E102-4D6E-A231-A0F725257E04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8442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5D008-B9FD-417C-A740-09F71EE94D6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1043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4C838-34B6-423E-AD49-19423D8BED7F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7487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E8CE2-AF8F-4400-98A0-BCB1BCE7456D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6264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2D60D-39E0-4A49-8BC1-AF3F88B5D12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961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080-07C9-4C45-8501-220F8E2A09B2}" type="datetimeFigureOut">
              <a:rPr kumimoji="1" lang="ja-JP" altLang="en-US" smtClean="0"/>
              <a:pPr/>
              <a:t>2016/6/17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A0469-1141-45F2-A966-1AD5523C3A8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3487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B041B7-ECCB-47CA-A36D-3A5588611C9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211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9C15A1-5935-4971-B42F-B2D35E6B99F3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0416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988114-5F01-4B93-8D65-9E63EFF1D5C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0349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91D59B-F0CD-4F5A-BDD5-A37D97F60B7D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321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080-07C9-4C45-8501-220F8E2A09B2}" type="datetimeFigureOut">
              <a:rPr kumimoji="1" lang="ja-JP" altLang="en-US" smtClean="0"/>
              <a:pPr/>
              <a:t>2016/6/17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A0469-1141-45F2-A966-1AD5523C3A8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205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080-07C9-4C45-8501-220F8E2A09B2}" type="datetimeFigureOut">
              <a:rPr kumimoji="1" lang="ja-JP" altLang="en-US" smtClean="0"/>
              <a:pPr/>
              <a:t>2016/6/17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A0469-1141-45F2-A966-1AD5523C3A8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1602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080-07C9-4C45-8501-220F8E2A09B2}" type="datetimeFigureOut">
              <a:rPr kumimoji="1" lang="ja-JP" altLang="en-US" smtClean="0"/>
              <a:pPr/>
              <a:t>2016/6/17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A0469-1141-45F2-A966-1AD5523C3A8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003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080-07C9-4C45-8501-220F8E2A09B2}" type="datetimeFigureOut">
              <a:rPr kumimoji="1" lang="ja-JP" altLang="en-US" smtClean="0"/>
              <a:pPr/>
              <a:t>2016/6/17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A0469-1141-45F2-A966-1AD5523C3A8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705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080-07C9-4C45-8501-220F8E2A09B2}" type="datetimeFigureOut">
              <a:rPr kumimoji="1" lang="ja-JP" altLang="en-US" smtClean="0"/>
              <a:pPr/>
              <a:t>2016/6/17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A0469-1141-45F2-A966-1AD5523C3A8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249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080-07C9-4C45-8501-220F8E2A09B2}" type="datetimeFigureOut">
              <a:rPr kumimoji="1" lang="ja-JP" altLang="en-US" smtClean="0"/>
              <a:pPr/>
              <a:t>2016/6/17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A0469-1141-45F2-A966-1AD5523C3A8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9595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17080-07C9-4C45-8501-220F8E2A09B2}" type="datetimeFigureOut">
              <a:rPr kumimoji="1" lang="ja-JP" altLang="en-US" smtClean="0"/>
              <a:pPr/>
              <a:t>2016/6/17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A0469-1141-45F2-A966-1AD5523C3A8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9573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F3D81B-F4BB-4556-AA24-C7106777A9C3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390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A269FA5-BD21-467C-9C0F-B4BCEAB33FB6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713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povertydata.worldbank.org/poverty/home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グローバリゼーション</a:t>
            </a:r>
            <a:r>
              <a:rPr lang="ja-JP" altLang="en-US" dirty="0"/>
              <a:t>３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批判的見解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7983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マルクス</a:t>
            </a:r>
            <a:r>
              <a:rPr lang="ja-JP" altLang="en-US" dirty="0" smtClean="0"/>
              <a:t>の格差拡大</a:t>
            </a:r>
            <a:r>
              <a:rPr lang="ja-JP" altLang="en-US" dirty="0"/>
              <a:t>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ja-JP" altLang="en-US" dirty="0" smtClean="0"/>
              <a:t>マルクス理論の根幹</a:t>
            </a:r>
          </a:p>
          <a:p>
            <a:pPr lvl="1"/>
            <a:r>
              <a:rPr lang="ja-JP" altLang="en-US" dirty="0" smtClean="0"/>
              <a:t>「労働」を売る（親方的職人）⇒職人が裁量</a:t>
            </a:r>
          </a:p>
          <a:p>
            <a:pPr marL="457200" lvl="1" indent="0">
              <a:buNone/>
            </a:pPr>
            <a:r>
              <a:rPr lang="ja-JP" altLang="en-US" dirty="0" smtClean="0"/>
              <a:t>　「労働力」を売る（資本主義的雇用）⇒等価交換</a:t>
            </a:r>
          </a:p>
          <a:p>
            <a:pPr lvl="1"/>
            <a:r>
              <a:rPr kumimoji="1" lang="ja-JP" altLang="en-US" dirty="0" smtClean="0"/>
              <a:t>賃金は、「生活に必要な量」によって決まる。</a:t>
            </a:r>
          </a:p>
          <a:p>
            <a:pPr lvl="1"/>
            <a:r>
              <a:rPr kumimoji="1" lang="ja-JP" altLang="en-US" dirty="0" smtClean="0"/>
              <a:t>労働者は賃金より遥に多い生産をする。（多い分を「剰余価値」資本家の取り分となる</a:t>
            </a:r>
            <a:r>
              <a:rPr lang="ja-JP" altLang="en-US" dirty="0" smtClean="0"/>
              <a:t>。（搾取）</a:t>
            </a:r>
          </a:p>
          <a:p>
            <a:pPr lvl="1"/>
            <a:r>
              <a:rPr lang="ja-JP" altLang="en-US" dirty="0" smtClean="0"/>
              <a:t>婦人</a:t>
            </a:r>
            <a:r>
              <a:rPr lang="ja-JP" altLang="en-US" dirty="0"/>
              <a:t>・</a:t>
            </a:r>
            <a:r>
              <a:rPr lang="ja-JP" altLang="en-US" dirty="0" smtClean="0"/>
              <a:t>児童</a:t>
            </a:r>
            <a:r>
              <a:rPr lang="ja-JP" altLang="en-US" dirty="0"/>
              <a:t>労働</a:t>
            </a:r>
            <a:r>
              <a:rPr lang="ja-JP" altLang="en-US" dirty="0" smtClean="0"/>
              <a:t>により労働力の価値が低下（貧困化）</a:t>
            </a:r>
          </a:p>
          <a:p>
            <a:pPr marL="457200" lvl="1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　　　　⇩</a:t>
            </a:r>
          </a:p>
          <a:p>
            <a:pPr lvl="1"/>
            <a:r>
              <a:rPr kumimoji="1" lang="ja-JP" altLang="en-US" dirty="0" smtClean="0"/>
              <a:t>労働者は貧しく、資本家は豊かになり、格差が拡大</a:t>
            </a:r>
          </a:p>
        </p:txBody>
      </p:sp>
    </p:spTree>
    <p:extLst>
      <p:ext uri="{BB962C8B-B14F-4D97-AF65-F5344CB8AC3E}">
        <p14:creationId xmlns:p14="http://schemas.microsoft.com/office/powerpoint/2010/main" val="260689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マルクス理論の衰退と復興２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先進国では２０世紀前半、経済格差が縮小</a:t>
            </a:r>
          </a:p>
          <a:p>
            <a:pPr lvl="1"/>
            <a:r>
              <a:rPr lang="ja-JP" altLang="en-US" dirty="0" smtClean="0"/>
              <a:t>レーニンの説明：帝国主義国家は、植民地からの富を収奪を国民に分配することで、労働者もある程度豊かになった。</a:t>
            </a:r>
          </a:p>
          <a:p>
            <a:pPr lvl="1"/>
            <a:r>
              <a:rPr lang="ja-JP" altLang="en-US" dirty="0" smtClean="0"/>
              <a:t>ピケティの説明：二度の大戦によって、社会的富が破壊されたこと、戦後の累進課税で、結果的に格差が縮小した。</a:t>
            </a:r>
          </a:p>
          <a:p>
            <a:r>
              <a:rPr lang="ja-JP" altLang="en-US" dirty="0" smtClean="0"/>
              <a:t>１９８０年代以降、国内的・国際的な格差が拡大することによって、見直し論</a:t>
            </a:r>
          </a:p>
        </p:txBody>
      </p:sp>
    </p:spTree>
    <p:extLst>
      <p:ext uri="{BB962C8B-B14F-4D97-AF65-F5344CB8AC3E}">
        <p14:creationId xmlns:p14="http://schemas.microsoft.com/office/powerpoint/2010/main" val="3329514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国家の活動は限定される</a:t>
            </a:r>
            <a:r>
              <a:rPr lang="ja-JP" altLang="en-US" dirty="0"/>
              <a:t>べきか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公共財の</a:t>
            </a:r>
            <a:r>
              <a:rPr kumimoji="1" lang="ja-JP" altLang="en-US" dirty="0" smtClean="0"/>
              <a:t>理論</a:t>
            </a:r>
          </a:p>
          <a:p>
            <a:pPr lvl="1"/>
            <a:r>
              <a:rPr lang="ja-JP" altLang="en-US" dirty="0"/>
              <a:t>公共</a:t>
            </a:r>
            <a:r>
              <a:rPr lang="ja-JP" altLang="en-US" dirty="0" smtClean="0"/>
              <a:t>財以外は国家が支出</a:t>
            </a:r>
            <a:r>
              <a:rPr lang="ja-JP" altLang="en-US" dirty="0"/>
              <a:t>すべきではないと</a:t>
            </a:r>
            <a:r>
              <a:rPr lang="ja-JP" altLang="en-US" dirty="0" smtClean="0"/>
              <a:t>いう理論</a:t>
            </a:r>
          </a:p>
          <a:p>
            <a:pPr lvl="1"/>
            <a:r>
              <a:rPr kumimoji="1" lang="ja-JP" altLang="en-US" dirty="0" smtClean="0"/>
              <a:t>小さな国家の基礎的</a:t>
            </a:r>
            <a:r>
              <a:rPr kumimoji="1" lang="ja-JP" altLang="en-US" dirty="0"/>
              <a:t>論理</a:t>
            </a:r>
            <a:endParaRPr kumimoji="1" lang="ja-JP" altLang="en-US" dirty="0" smtClean="0"/>
          </a:p>
          <a:p>
            <a:r>
              <a:rPr lang="ja-JP" altLang="en-US" dirty="0" smtClean="0"/>
              <a:t>民でも</a:t>
            </a:r>
            <a:r>
              <a:rPr lang="ja-JP" altLang="en-US" dirty="0"/>
              <a:t>できるもの</a:t>
            </a:r>
            <a:r>
              <a:rPr lang="ja-JP" altLang="en-US" dirty="0" smtClean="0"/>
              <a:t>は民</a:t>
            </a:r>
            <a:r>
              <a:rPr lang="ja-JP" altLang="en-US" dirty="0" smtClean="0"/>
              <a:t>で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　　⇧</a:t>
            </a:r>
            <a:endParaRPr lang="ja-JP" altLang="en-US" dirty="0" smtClean="0"/>
          </a:p>
          <a:p>
            <a:r>
              <a:rPr kumimoji="1" lang="ja-JP" altLang="en-US" dirty="0" smtClean="0"/>
              <a:t>論理と実態を</a:t>
            </a:r>
            <a:r>
              <a:rPr kumimoji="1" lang="ja-JP" altLang="en-US" dirty="0"/>
              <a:t>問う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60233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国家活動の制限論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公共財</a:t>
            </a:r>
            <a:r>
              <a:rPr lang="ja-JP" altLang="en-US" dirty="0" smtClean="0"/>
              <a:t>の</a:t>
            </a:r>
            <a:r>
              <a:rPr lang="ja-JP" altLang="en-US" dirty="0"/>
              <a:t>理論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/>
          </p:nvPr>
        </p:nvGraphicFramePr>
        <p:xfrm>
          <a:off x="1331640" y="2276872"/>
          <a:ext cx="6096000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56787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排除性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非排除性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655682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競合性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衣食住・使用物（私的財）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自然資源（コモンプール財）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93668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非競合性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映画・私立公園・デジタル放送（クラブ財）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空気・道路・外交・国防（公共財）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115616" y="4797152"/>
            <a:ext cx="64812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競合性　誰かが使用・消費</a:t>
            </a:r>
            <a:r>
              <a:rPr lang="ja-JP" altLang="en-US" dirty="0"/>
              <a:t>する</a:t>
            </a:r>
            <a:r>
              <a:rPr lang="ja-JP" altLang="en-US" dirty="0" smtClean="0"/>
              <a:t>と他人は使用・消費できない。</a:t>
            </a:r>
            <a:endParaRPr lang="en-US" altLang="ja-JP" dirty="0" smtClean="0"/>
          </a:p>
          <a:p>
            <a:r>
              <a:rPr kumimoji="1" lang="ja-JP" altLang="en-US" dirty="0" smtClean="0"/>
              <a:t>排除性　特定の人以外の使用を排除することが不可能であるか、</a:t>
            </a:r>
            <a:endParaRPr kumimoji="1" lang="en-US" altLang="ja-JP" dirty="0" smtClean="0"/>
          </a:p>
          <a:p>
            <a:r>
              <a:rPr kumimoji="1" lang="ja-JP" altLang="en-US" dirty="0" smtClean="0"/>
              <a:t>可能でもそのための費用が高い。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57174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公共財の理論を考える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ほとんど</a:t>
            </a:r>
            <a:r>
              <a:rPr lang="ja-JP" altLang="en-US" dirty="0"/>
              <a:t>の国の学校は公営（学校は、公共財論では、非競合性だが排除性があるクラブ財）</a:t>
            </a:r>
            <a:r>
              <a:rPr lang="ja-JP" altLang="en-US" dirty="0" smtClean="0"/>
              <a:t>。</a:t>
            </a:r>
            <a:endParaRPr lang="ja-JP" altLang="en-US" dirty="0"/>
          </a:p>
          <a:p>
            <a:r>
              <a:rPr lang="ja-JP" altLang="en-US" dirty="0"/>
              <a:t>サッチャーの民営化</a:t>
            </a:r>
          </a:p>
          <a:p>
            <a:pPr marL="742950" lvl="2" indent="-342900"/>
            <a:r>
              <a:rPr lang="ja-JP" altLang="en-US" dirty="0"/>
              <a:t>水道・電気・ガス・航空（競合性・排除性）</a:t>
            </a:r>
          </a:p>
          <a:p>
            <a:pPr marL="742950" lvl="2" indent="-342900"/>
            <a:r>
              <a:rPr lang="ja-JP" altLang="en-US" dirty="0"/>
              <a:t>鉄道（欧米的には競合性、日本では？）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ja-JP" altLang="en-US" dirty="0"/>
              <a:t>日本の民営化</a:t>
            </a:r>
          </a:p>
          <a:p>
            <a:pPr marL="742950" lvl="2" indent="-342900"/>
            <a:r>
              <a:rPr lang="ja-JP" altLang="en-US" dirty="0"/>
              <a:t>ＪＲ・電話・高速道路・郵便（前表では道路は公共財⇒欧米の多くの国では無料）</a:t>
            </a:r>
          </a:p>
          <a:p>
            <a:pPr marL="742950" lvl="2" indent="-342900"/>
            <a:r>
              <a:rPr lang="ja-JP" altLang="en-US" dirty="0"/>
              <a:t>郵便は「民でもできる」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98867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「民」でもできる論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公と民とどちらがふさわしいか</a:t>
            </a:r>
          </a:p>
          <a:p>
            <a:pPr lvl="1"/>
            <a:r>
              <a:rPr kumimoji="1" lang="ja-JP" altLang="en-US" dirty="0" smtClean="0"/>
              <a:t>「</a:t>
            </a:r>
            <a:r>
              <a:rPr kumimoji="1" lang="ja-JP" altLang="en-US" dirty="0" smtClean="0"/>
              <a:t>消防活動」保険論：保険に加入している家の火事のみ消化活動を行う。⇒消防は「民」でもできる。</a:t>
            </a:r>
          </a:p>
          <a:p>
            <a:pPr lvl="1"/>
            <a:r>
              <a:rPr lang="ja-JP" altLang="en-US" dirty="0"/>
              <a:t>「</a:t>
            </a:r>
            <a:r>
              <a:rPr lang="ja-JP" altLang="en-US" dirty="0" smtClean="0"/>
              <a:t>治安</a:t>
            </a:r>
            <a:r>
              <a:rPr lang="ja-JP" altLang="en-US" dirty="0"/>
              <a:t>」</a:t>
            </a:r>
            <a:r>
              <a:rPr lang="ja-JP" altLang="en-US" dirty="0" smtClean="0"/>
              <a:t>は</a:t>
            </a:r>
            <a:r>
              <a:rPr lang="ja-JP" altLang="en-US" dirty="0"/>
              <a:t>どう</a:t>
            </a:r>
            <a:r>
              <a:rPr lang="ja-JP" altLang="en-US" dirty="0" smtClean="0"/>
              <a:t>か：警備会社による管理⇒警察の「民」でできる？</a:t>
            </a:r>
          </a:p>
          <a:p>
            <a:pPr lvl="1"/>
            <a:r>
              <a:rPr kumimoji="1" lang="ja-JP" altLang="en-US" dirty="0"/>
              <a:t>「</a:t>
            </a:r>
            <a:r>
              <a:rPr kumimoji="1" lang="ja-JP" altLang="en-US" dirty="0" smtClean="0"/>
              <a:t>刑務所」：アメリカでは民間運営も多い</a:t>
            </a:r>
            <a:r>
              <a:rPr kumimoji="1" lang="ja-JP" altLang="en-US" dirty="0" smtClean="0"/>
              <a:t>。</a:t>
            </a:r>
          </a:p>
          <a:p>
            <a:pPr lvl="1"/>
            <a:r>
              <a:rPr lang="ja-JP" altLang="en-US" dirty="0"/>
              <a:t>「</a:t>
            </a:r>
            <a:r>
              <a:rPr lang="ja-JP" altLang="en-US" dirty="0" smtClean="0"/>
              <a:t>水道</a:t>
            </a:r>
            <a:r>
              <a:rPr lang="ja-JP" altLang="en-US" dirty="0"/>
              <a:t>」「</a:t>
            </a:r>
            <a:r>
              <a:rPr lang="ja-JP" altLang="en-US" dirty="0" smtClean="0"/>
              <a:t>ガス</a:t>
            </a:r>
            <a:r>
              <a:rPr lang="ja-JP" altLang="en-US" dirty="0"/>
              <a:t>」「</a:t>
            </a:r>
            <a:r>
              <a:rPr lang="ja-JP" altLang="en-US" dirty="0" smtClean="0"/>
              <a:t>電気」：同じ性質か違うか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861352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「官」でやっている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デンマークの地域給湯：ゴミ焼却場の熱を利用して、地域給湯をおこなっている。（風呂、シャワー、暖房、洗濯、食器洗い</a:t>
            </a:r>
            <a:r>
              <a:rPr kumimoji="1" lang="ja-JP" altLang="en-US" dirty="0" smtClean="0"/>
              <a:t>）</a:t>
            </a:r>
          </a:p>
          <a:p>
            <a:r>
              <a:rPr lang="ja-JP" altLang="en-US" dirty="0" smtClean="0"/>
              <a:t>ＮＨＫやＢＢＣは強制的受信料で運営。税金が投入されている国もある。</a:t>
            </a:r>
            <a:endParaRPr kumimoji="1"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81233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小まとめ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「民営化論」は、利益をあげやすい分野を民営化させる議論。</a:t>
            </a:r>
          </a:p>
          <a:p>
            <a:pPr lvl="1"/>
            <a:r>
              <a:rPr kumimoji="1" lang="ja-JP" altLang="en-US" dirty="0" smtClean="0"/>
              <a:t>利益をあげにくい「義務教育」システムは「公立」論。</a:t>
            </a:r>
          </a:p>
          <a:p>
            <a:pPr lvl="1"/>
            <a:r>
              <a:rPr lang="ja-JP" altLang="en-US" dirty="0" smtClean="0"/>
              <a:t>民営化の結果</a:t>
            </a:r>
            <a:r>
              <a:rPr lang="ja-JP" altLang="en-US" dirty="0"/>
              <a:t>、</a:t>
            </a:r>
            <a:r>
              <a:rPr lang="ja-JP" altLang="en-US" dirty="0" smtClean="0"/>
              <a:t>利益のあがらない部分は切り捨てになりやすい。（鉄道や郵便局の廃止）</a:t>
            </a:r>
            <a:endParaRPr kumimoji="1" lang="ja-JP" altLang="en-US" dirty="0" smtClean="0"/>
          </a:p>
          <a:p>
            <a:r>
              <a:rPr lang="ja-JP" altLang="en-US" dirty="0" smtClean="0"/>
              <a:t>事業の性格</a:t>
            </a:r>
            <a:r>
              <a:rPr lang="ja-JP" altLang="en-US" dirty="0"/>
              <a:t>によって</a:t>
            </a:r>
            <a:r>
              <a:rPr lang="ja-JP" altLang="en-US" dirty="0" smtClean="0"/>
              <a:t>、営利か非営利（公営、非営利事業）の適切なバランスを実現することではないか。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37184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アタックの提言</a:t>
            </a:r>
            <a:br>
              <a:rPr kumimoji="1" lang="ja-JP" altLang="en-US" dirty="0" smtClean="0"/>
            </a:br>
            <a:r>
              <a:rPr lang="en-US" altLang="ja-JP" dirty="0" smtClean="0"/>
              <a:t>(</a:t>
            </a:r>
            <a:r>
              <a:rPr lang="ja-JP" altLang="en-US" dirty="0" smtClean="0"/>
              <a:t>金融取引税と市民活動の団体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企業の民主化</a:t>
            </a:r>
            <a:r>
              <a:rPr lang="en-US" altLang="ja-JP" dirty="0" smtClean="0"/>
              <a:t>(</a:t>
            </a:r>
            <a:r>
              <a:rPr lang="ja-JP" altLang="en-US" dirty="0" smtClean="0"/>
              <a:t>労働団体の経営参加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kumimoji="1" lang="ja-JP" altLang="en-US" dirty="0" smtClean="0"/>
              <a:t>最低・最高賃金制</a:t>
            </a:r>
          </a:p>
          <a:p>
            <a:r>
              <a:rPr lang="ja-JP" altLang="en-US" dirty="0"/>
              <a:t>ワーク・</a:t>
            </a:r>
            <a:r>
              <a:rPr lang="ja-JP" altLang="en-US" dirty="0" smtClean="0"/>
              <a:t>シェエリング</a:t>
            </a:r>
          </a:p>
          <a:p>
            <a:r>
              <a:rPr kumimoji="1" lang="ja-JP" altLang="en-US" dirty="0"/>
              <a:t>民主</a:t>
            </a:r>
            <a:r>
              <a:rPr kumimoji="1" lang="ja-JP" altLang="en-US" dirty="0" smtClean="0"/>
              <a:t>主義</a:t>
            </a:r>
            <a:r>
              <a:rPr kumimoji="1" lang="ja-JP" altLang="en-US" dirty="0"/>
              <a:t>に</a:t>
            </a:r>
            <a:r>
              <a:rPr kumimoji="1" lang="ja-JP" altLang="en-US" dirty="0" smtClean="0"/>
              <a:t>とって好ましい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考える時間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r>
              <a:rPr lang="ja-JP" altLang="en-US" dirty="0" smtClean="0"/>
              <a:t>女性</a:t>
            </a:r>
            <a:r>
              <a:rPr lang="ja-JP" altLang="en-US" dirty="0"/>
              <a:t>に</a:t>
            </a:r>
            <a:r>
              <a:rPr lang="ja-JP" altLang="en-US" dirty="0" smtClean="0"/>
              <a:t>とって</a:t>
            </a:r>
            <a:r>
              <a:rPr lang="en-US" altLang="ja-JP" dirty="0" smtClean="0"/>
              <a:t>(</a:t>
            </a:r>
            <a:r>
              <a:rPr lang="ja-JP" altLang="en-US" dirty="0" smtClean="0"/>
              <a:t>「仕事か家庭か」からの解放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lang="ja-JP" altLang="en-US" dirty="0" smtClean="0"/>
              <a:t>国家財政</a:t>
            </a:r>
            <a:r>
              <a:rPr lang="en-US" altLang="ja-JP" dirty="0" smtClean="0"/>
              <a:t>(</a:t>
            </a:r>
            <a:r>
              <a:rPr lang="ja-JP" altLang="en-US" dirty="0" smtClean="0"/>
              <a:t>失業手当の減少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kumimoji="1" lang="ja-JP" altLang="en-US" dirty="0" smtClean="0"/>
              <a:t>エコロジー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自然破壊の減少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r>
              <a:rPr lang="ja-JP" altLang="en-US" dirty="0" smtClean="0"/>
              <a:t>貿易摩擦の解消</a:t>
            </a:r>
            <a:r>
              <a:rPr lang="en-US" altLang="ja-JP" dirty="0" smtClean="0"/>
              <a:t>(</a:t>
            </a:r>
            <a:r>
              <a:rPr lang="ja-JP" altLang="en-US" dirty="0" smtClean="0"/>
              <a:t>低所得層減少で内需拡大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533030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グローバリゼーションへの対案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ピケティ：国際的課税（地方交付税システムの国際版）</a:t>
            </a:r>
          </a:p>
          <a:p>
            <a:pPr lvl="1"/>
            <a:r>
              <a:rPr lang="ja-JP" altLang="en-US" dirty="0" smtClean="0"/>
              <a:t>現実性</a:t>
            </a:r>
            <a:r>
              <a:rPr lang="ja-JP" altLang="en-US" dirty="0"/>
              <a:t>がない</a:t>
            </a:r>
            <a:r>
              <a:rPr lang="ja-JP" altLang="en-US" dirty="0" smtClean="0"/>
              <a:t>という批判多数</a:t>
            </a:r>
          </a:p>
          <a:p>
            <a:pPr lvl="1"/>
            <a:r>
              <a:rPr kumimoji="1" lang="ja-JP" altLang="en-US" dirty="0" smtClean="0"/>
              <a:t>国連</a:t>
            </a:r>
            <a:r>
              <a:rPr kumimoji="1" lang="ja-JP" altLang="en-US" dirty="0"/>
              <a:t>、</a:t>
            </a:r>
            <a:r>
              <a:rPr kumimoji="1" lang="ja-JP" altLang="en-US" dirty="0" smtClean="0"/>
              <a:t>ヨーロッパ連合、国際法なども同じ批判</a:t>
            </a:r>
          </a:p>
          <a:p>
            <a:r>
              <a:rPr lang="ja-JP" altLang="en-US" dirty="0" smtClean="0"/>
              <a:t>アタックの提言</a:t>
            </a:r>
          </a:p>
          <a:p>
            <a:r>
              <a:rPr kumimoji="1" lang="ja-JP" altLang="en-US" dirty="0" smtClean="0"/>
              <a:t>援助の</a:t>
            </a:r>
            <a:r>
              <a:rPr kumimoji="1" lang="ja-JP" altLang="en-US" dirty="0"/>
              <a:t>方式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6486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市場原理主義⇒経済格差が生じる</a:t>
            </a:r>
          </a:p>
          <a:p>
            <a:r>
              <a:rPr lang="ja-JP" altLang="en-US" dirty="0" smtClean="0"/>
              <a:t>小さな国家論⇒国家の市民保護機能</a:t>
            </a:r>
          </a:p>
          <a:p>
            <a:r>
              <a:rPr kumimoji="1" lang="ja-JP" altLang="en-US" dirty="0" smtClean="0"/>
              <a:t>民営化（先進国）⇒サービスの不均等</a:t>
            </a:r>
          </a:p>
          <a:p>
            <a:r>
              <a:rPr lang="ja-JP" altLang="en-US" dirty="0" smtClean="0"/>
              <a:t>民営化</a:t>
            </a:r>
            <a:r>
              <a:rPr lang="ja-JP" altLang="en-US" dirty="0"/>
              <a:t>（途上</a:t>
            </a:r>
            <a:r>
              <a:rPr lang="ja-JP" altLang="en-US" dirty="0" smtClean="0"/>
              <a:t>国）⇒介入的要素</a:t>
            </a:r>
          </a:p>
          <a:p>
            <a:r>
              <a:rPr kumimoji="1" lang="ja-JP" altLang="en-US" dirty="0"/>
              <a:t>貿易</a:t>
            </a:r>
            <a:r>
              <a:rPr kumimoji="1" lang="ja-JP" altLang="en-US" dirty="0" smtClean="0"/>
              <a:t>協定⇒保護すべき産業</a:t>
            </a:r>
          </a:p>
          <a:p>
            <a:r>
              <a:rPr lang="ja-JP" altLang="en-US" dirty="0" smtClean="0"/>
              <a:t>個人所有の正当性⇒正当ではない取得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　　　　　　　　⇩</a:t>
            </a:r>
          </a:p>
          <a:p>
            <a:r>
              <a:rPr kumimoji="1" lang="ja-JP" altLang="en-US" dirty="0" smtClean="0"/>
              <a:t>所得再分配の</a:t>
            </a:r>
            <a:r>
              <a:rPr lang="ja-JP" altLang="en-US" dirty="0"/>
              <a:t>是非</a:t>
            </a:r>
            <a:r>
              <a:rPr kumimoji="1" lang="ja-JP" altLang="en-US" dirty="0" smtClean="0"/>
              <a:t>・公的事業の適正範囲</a:t>
            </a:r>
            <a:r>
              <a:rPr kumimoji="1" lang="ja-JP" altLang="en-US" dirty="0"/>
              <a:t>・</a:t>
            </a:r>
            <a:r>
              <a:rPr kumimoji="1" lang="ja-JP" altLang="en-US" dirty="0" smtClean="0"/>
              <a:t>国家関係の平等性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16693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アタックの提言</a:t>
            </a:r>
            <a:br>
              <a:rPr kumimoji="1" lang="ja-JP" altLang="en-US" dirty="0" smtClean="0"/>
            </a:br>
            <a:r>
              <a:rPr lang="fr-FR" altLang="ja-JP" sz="2800" dirty="0"/>
              <a:t>Association pour la Taxation des Transactions pour l'Aide aux Citoyens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 smtClean="0"/>
          </a:p>
          <a:p>
            <a:r>
              <a:rPr kumimoji="1" lang="ja-JP" altLang="en-US" dirty="0" smtClean="0"/>
              <a:t>ローン</a:t>
            </a:r>
            <a:r>
              <a:rPr kumimoji="1" lang="ja-JP" altLang="en-US" dirty="0" smtClean="0"/>
              <a:t>の証券化禁止</a:t>
            </a:r>
          </a:p>
          <a:p>
            <a:r>
              <a:rPr lang="ja-JP" altLang="en-US" dirty="0" smtClean="0"/>
              <a:t>ヘッジファンド禁止</a:t>
            </a:r>
          </a:p>
          <a:p>
            <a:r>
              <a:rPr kumimoji="1" lang="ja-JP" altLang="en-US" dirty="0" smtClean="0"/>
              <a:t>先物取引の漸進的廃止</a:t>
            </a:r>
          </a:p>
          <a:p>
            <a:r>
              <a:rPr lang="ja-JP" altLang="en-US" dirty="0" smtClean="0"/>
              <a:t>デリバティブの</a:t>
            </a:r>
            <a:r>
              <a:rPr lang="ja-JP" altLang="en-US" dirty="0"/>
              <a:t>規制</a:t>
            </a:r>
            <a:r>
              <a:rPr lang="ja-JP" altLang="en-US" dirty="0" smtClean="0"/>
              <a:t>・廃止</a:t>
            </a:r>
          </a:p>
          <a:p>
            <a:r>
              <a:rPr kumimoji="1" lang="ja-JP" altLang="en-US" dirty="0" smtClean="0"/>
              <a:t>格付け会社の規制</a:t>
            </a:r>
          </a:p>
          <a:p>
            <a:r>
              <a:rPr lang="ja-JP" altLang="en-US" dirty="0" smtClean="0"/>
              <a:t>資本の移動の</a:t>
            </a:r>
            <a:r>
              <a:rPr lang="ja-JP" altLang="en-US" dirty="0"/>
              <a:t>制限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37832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アタックの提言</a:t>
            </a:r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ストックオプションの賃金禁止</a:t>
            </a:r>
          </a:p>
          <a:p>
            <a:r>
              <a:rPr lang="ja-JP" altLang="en-US" dirty="0" smtClean="0"/>
              <a:t>利潤</a:t>
            </a:r>
            <a:r>
              <a:rPr lang="ja-JP" altLang="en-US" dirty="0"/>
              <a:t>のあげて</a:t>
            </a:r>
            <a:r>
              <a:rPr lang="ja-JP" altLang="en-US" dirty="0" smtClean="0"/>
              <a:t>いる企業の海外移転禁止</a:t>
            </a:r>
          </a:p>
          <a:p>
            <a:r>
              <a:rPr kumimoji="1" lang="ja-JP" altLang="en-US" dirty="0" smtClean="0"/>
              <a:t>公共サービスの民営化</a:t>
            </a:r>
            <a:r>
              <a:rPr kumimoji="1" lang="ja-JP" altLang="en-US" dirty="0" smtClean="0"/>
              <a:t>禁止</a:t>
            </a:r>
          </a:p>
          <a:p>
            <a:r>
              <a:rPr kumimoji="1" lang="ja-JP" altLang="en-US" dirty="0" smtClean="0"/>
              <a:t>最も短期的実現の提言として「航空税」（航空運賃に課税して、貧困国に援助）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621409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092950" cy="675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4805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経済格差は拡大したのか１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ピケティ</a:t>
            </a:r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２１世紀の資本論</a:t>
            </a:r>
            <a:r>
              <a:rPr kumimoji="1" lang="en-US" altLang="ja-JP" dirty="0" smtClean="0"/>
              <a:t>』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  <p:pic>
        <p:nvPicPr>
          <p:cNvPr id="4" name="Picture 2" descr="C:\Users\wakei\Desktop\krugman_2-05081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36912"/>
            <a:ext cx="8747202" cy="3600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08711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wakei\Desktop\466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4664"/>
            <a:ext cx="8316416" cy="60534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41885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先進国の格差拡大</a:t>
            </a:r>
            <a:endParaRPr kumimoji="1" lang="ja-JP" alt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4903952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64845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23053"/>
            <a:ext cx="9144000" cy="5211894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1691680" y="623731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ピケティ</a:t>
            </a:r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２１世紀の資本論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より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5661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最貧困層の国別割合の推移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>
                <a:hlinkClick r:id="rId2"/>
              </a:rPr>
              <a:t>http://povertydata.worldbank.org/poverty/home/</a:t>
            </a:r>
            <a:r>
              <a:rPr lang="ja-JP" altLang="en-US" dirty="0" smtClean="0"/>
              <a:t>　（一日１．２５ドル以下の層の割合）ｗｏｒｌｄ　ｂａｎｋ　の統計</a:t>
            </a:r>
            <a:endParaRPr lang="en-US" altLang="ja-JP" dirty="0" smtClean="0"/>
          </a:p>
          <a:p>
            <a:r>
              <a:rPr kumimoji="1" lang="ja-JP" altLang="en-US" dirty="0" smtClean="0"/>
              <a:t>ＷＢ：１９８０－９０年代に国際的格差が拡大したが、２１世紀に入り縮小していると解釈。</a:t>
            </a:r>
            <a:endParaRPr kumimoji="1" lang="en-US" altLang="ja-JP" dirty="0" smtClean="0"/>
          </a:p>
          <a:p>
            <a:pPr lvl="1"/>
            <a:r>
              <a:rPr lang="ja-JP" altLang="en-US" b="1" dirty="0"/>
              <a:t>世界銀行の説明</a:t>
            </a:r>
          </a:p>
          <a:p>
            <a:pPr lvl="2"/>
            <a:r>
              <a:rPr lang="ja-JP" altLang="en-US" b="1" dirty="0"/>
              <a:t>世界の貧困率および貧困層の数</a:t>
            </a:r>
          </a:p>
          <a:p>
            <a:pPr lvl="2"/>
            <a:r>
              <a:rPr lang="ja-JP" altLang="en-US" b="1" dirty="0"/>
              <a:t>貧困率　</a:t>
            </a:r>
            <a:r>
              <a:rPr lang="en-US" altLang="ja-JP" b="1" dirty="0"/>
              <a:t>1990</a:t>
            </a:r>
            <a:r>
              <a:rPr lang="ja-JP" altLang="en-US" b="1" dirty="0"/>
              <a:t>年</a:t>
            </a:r>
            <a:r>
              <a:rPr lang="en-US" altLang="ja-JP" b="1" dirty="0"/>
              <a:t>: 43.1% </a:t>
            </a:r>
            <a:r>
              <a:rPr lang="ja-JP" altLang="en-US" b="1" dirty="0"/>
              <a:t>　</a:t>
            </a:r>
            <a:r>
              <a:rPr lang="en-US" altLang="ja-JP" b="1" dirty="0"/>
              <a:t>2010</a:t>
            </a:r>
            <a:r>
              <a:rPr lang="ja-JP" altLang="en-US" b="1" dirty="0"/>
              <a:t>年</a:t>
            </a:r>
            <a:r>
              <a:rPr lang="en-US" altLang="ja-JP" b="1" dirty="0"/>
              <a:t>: 20.6% </a:t>
            </a:r>
            <a:br>
              <a:rPr lang="en-US" altLang="ja-JP" b="1" dirty="0"/>
            </a:br>
            <a:r>
              <a:rPr lang="ja-JP" altLang="en-US" b="1" dirty="0"/>
              <a:t>貧困層の数　 </a:t>
            </a:r>
            <a:r>
              <a:rPr lang="en-US" altLang="ja-JP" b="1" dirty="0"/>
              <a:t>1990</a:t>
            </a:r>
            <a:r>
              <a:rPr lang="ja-JP" altLang="en-US" b="1" dirty="0"/>
              <a:t>年</a:t>
            </a:r>
            <a:r>
              <a:rPr lang="en-US" altLang="ja-JP" b="1" dirty="0"/>
              <a:t>: 19</a:t>
            </a:r>
            <a:r>
              <a:rPr lang="ja-JP" altLang="en-US" b="1" dirty="0"/>
              <a:t>億人     </a:t>
            </a:r>
            <a:r>
              <a:rPr lang="en-US" altLang="ja-JP" b="1" dirty="0"/>
              <a:t>2010</a:t>
            </a:r>
            <a:r>
              <a:rPr lang="ja-JP" altLang="en-US" b="1" dirty="0"/>
              <a:t>年</a:t>
            </a:r>
            <a:r>
              <a:rPr lang="en-US" altLang="ja-JP" b="1" dirty="0"/>
              <a:t>: 12</a:t>
            </a:r>
            <a:r>
              <a:rPr lang="ja-JP" altLang="en-US" b="1" dirty="0" smtClean="0"/>
              <a:t>億人</a:t>
            </a:r>
            <a:endParaRPr lang="en-US" altLang="ja-JP" b="1" dirty="0" smtClean="0"/>
          </a:p>
          <a:p>
            <a:r>
              <a:rPr kumimoji="1" lang="ja-JP" altLang="en-US" dirty="0" smtClean="0"/>
              <a:t>ナオミ・クライン</a:t>
            </a:r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ショック・ドクトリン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の影響は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3467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経済格差は問題か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問題ではない</a:t>
            </a:r>
          </a:p>
          <a:p>
            <a:pPr lvl="1"/>
            <a:r>
              <a:rPr lang="ja-JP" altLang="en-US" dirty="0" smtClean="0"/>
              <a:t>取得と移動の正当性</a:t>
            </a:r>
          </a:p>
          <a:p>
            <a:r>
              <a:rPr lang="ja-JP" altLang="en-US" dirty="0" smtClean="0"/>
              <a:t>問題だ</a:t>
            </a:r>
          </a:p>
          <a:p>
            <a:pPr lvl="1"/>
            <a:r>
              <a:rPr lang="ja-JP" altLang="en-US" dirty="0" smtClean="0"/>
              <a:t>出自による格差（機会の平等の現実性？）</a:t>
            </a:r>
          </a:p>
          <a:p>
            <a:pPr lvl="1"/>
            <a:r>
              <a:rPr lang="ja-JP" altLang="en-US" dirty="0" smtClean="0"/>
              <a:t>分配</a:t>
            </a:r>
            <a:r>
              <a:rPr lang="ja-JP" altLang="en-US" dirty="0"/>
              <a:t>の</a:t>
            </a:r>
            <a:r>
              <a:rPr lang="ja-JP" altLang="en-US" dirty="0" smtClean="0"/>
              <a:t>不公正</a:t>
            </a:r>
          </a:p>
          <a:p>
            <a:pPr lvl="1"/>
            <a:r>
              <a:rPr lang="ja-JP" altLang="en-US" dirty="0"/>
              <a:t>持続可能性</a:t>
            </a:r>
          </a:p>
          <a:p>
            <a:pPr lvl="1"/>
            <a:r>
              <a:rPr lang="ja-JP" altLang="en-US" dirty="0" smtClean="0"/>
              <a:t>社会不安</a:t>
            </a:r>
            <a:endParaRPr lang="ja-JP" altLang="en-US" dirty="0"/>
          </a:p>
          <a:p>
            <a:pPr lvl="1"/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23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メリトクラシー論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ja-JP" altLang="en-US" dirty="0" smtClean="0"/>
              <a:t>マイケル・ヤング</a:t>
            </a:r>
            <a:r>
              <a:rPr lang="en-US" altLang="ja-JP" dirty="0" smtClean="0"/>
              <a:t>『</a:t>
            </a:r>
            <a:r>
              <a:rPr lang="ja-JP" altLang="en-US" dirty="0" smtClean="0"/>
              <a:t>メリトクラシーの興隆</a:t>
            </a:r>
            <a:r>
              <a:rPr lang="en-US" altLang="ja-JP" dirty="0" smtClean="0"/>
              <a:t>』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能力主義社会では、能力のある者が高い地位を獲得し、互いに結婚するので、子どもも能力が高くなり、能力による地位が次第に固定していく。</a:t>
            </a:r>
          </a:p>
          <a:p>
            <a:r>
              <a:rPr lang="ja-JP" altLang="en-US" dirty="0" smtClean="0"/>
              <a:t>機会</a:t>
            </a:r>
            <a:r>
              <a:rPr lang="ja-JP" altLang="en-US" dirty="0"/>
              <a:t>の平等論は成立しない（出身家庭で差）</a:t>
            </a:r>
          </a:p>
          <a:p>
            <a:pPr lvl="1"/>
            <a:r>
              <a:rPr lang="ja-JP" altLang="en-US" dirty="0"/>
              <a:t>戦後日本の歴代総理大臣・自民党国会議員</a:t>
            </a:r>
          </a:p>
          <a:p>
            <a:pPr lvl="1"/>
            <a:r>
              <a:rPr lang="ja-JP" altLang="en-US" dirty="0"/>
              <a:t>アメリカの黒人の</a:t>
            </a:r>
            <a:r>
              <a:rPr lang="ja-JP" altLang="en-US" dirty="0" smtClean="0"/>
              <a:t>状態</a:t>
            </a:r>
          </a:p>
          <a:p>
            <a:pPr lvl="1"/>
            <a:r>
              <a:rPr lang="ja-JP" altLang="en-US" dirty="0"/>
              <a:t>「</a:t>
            </a:r>
            <a:r>
              <a:rPr lang="ja-JP" altLang="en-US" dirty="0" smtClean="0"/>
              <a:t>全国</a:t>
            </a:r>
            <a:r>
              <a:rPr lang="ja-JP" altLang="en-US" dirty="0"/>
              <a:t>学力</a:t>
            </a:r>
            <a:r>
              <a:rPr lang="ja-JP" altLang="en-US" dirty="0" smtClean="0"/>
              <a:t>テスト</a:t>
            </a:r>
            <a:r>
              <a:rPr lang="ja-JP" altLang="en-US" dirty="0"/>
              <a:t>」</a:t>
            </a:r>
            <a:r>
              <a:rPr lang="ja-JP" altLang="en-US" dirty="0" smtClean="0"/>
              <a:t>の調査⇒家庭環境が成績に強く影響</a:t>
            </a:r>
          </a:p>
          <a:p>
            <a:r>
              <a:rPr lang="ja-JP" altLang="en-US" dirty="0" smtClean="0"/>
              <a:t>機会の平等が成立しない⇒</a:t>
            </a:r>
            <a:r>
              <a:rPr lang="ja-JP" altLang="en-US" dirty="0"/>
              <a:t>正当</a:t>
            </a:r>
            <a:r>
              <a:rPr lang="ja-JP" altLang="en-US" dirty="0" smtClean="0"/>
              <a:t>な取得に</a:t>
            </a:r>
            <a:r>
              <a:rPr lang="ja-JP" altLang="en-US" dirty="0"/>
              <a:t>疑問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03415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927</Words>
  <Application>Microsoft Office PowerPoint</Application>
  <PresentationFormat>画面に合わせる (4:3)</PresentationFormat>
  <Paragraphs>122</Paragraphs>
  <Slides>22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22</vt:i4>
      </vt:variant>
    </vt:vector>
  </HeadingPairs>
  <TitlesOfParts>
    <vt:vector size="28" baseType="lpstr">
      <vt:lpstr>ＭＳ Ｐゴシック</vt:lpstr>
      <vt:lpstr>Arial</vt:lpstr>
      <vt:lpstr>Calibri</vt:lpstr>
      <vt:lpstr>Office ​​テーマ</vt:lpstr>
      <vt:lpstr>標準デザイン</vt:lpstr>
      <vt:lpstr>1_標準デザイン</vt:lpstr>
      <vt:lpstr>グローバリゼーション３</vt:lpstr>
      <vt:lpstr>課題</vt:lpstr>
      <vt:lpstr>経済格差は拡大したのか１</vt:lpstr>
      <vt:lpstr>PowerPoint プレゼンテーション</vt:lpstr>
      <vt:lpstr>先進国の格差拡大</vt:lpstr>
      <vt:lpstr>PowerPoint プレゼンテーション</vt:lpstr>
      <vt:lpstr>最貧困層の国別割合の推移</vt:lpstr>
      <vt:lpstr>経済格差は問題か</vt:lpstr>
      <vt:lpstr>メリトクラシー論</vt:lpstr>
      <vt:lpstr>マルクスの格差拡大論</vt:lpstr>
      <vt:lpstr>マルクス理論の衰退と復興２</vt:lpstr>
      <vt:lpstr>国家の活動は限定されるべきか</vt:lpstr>
      <vt:lpstr>国家活動の制限論</vt:lpstr>
      <vt:lpstr>公共財の理論を考える</vt:lpstr>
      <vt:lpstr>「民」でもできる論</vt:lpstr>
      <vt:lpstr>「官」でやっている</vt:lpstr>
      <vt:lpstr>小まとめ</vt:lpstr>
      <vt:lpstr>アタックの提言 (金融取引税と市民活動の団体)</vt:lpstr>
      <vt:lpstr>グローバリゼーションへの対案</vt:lpstr>
      <vt:lpstr>アタックの提言 Association pour la Taxation des Transactions pour l'Aide aux Citoyens</vt:lpstr>
      <vt:lpstr>アタックの提言2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南北問題２</dc:title>
  <dc:creator>Ohta Kazutosi</dc:creator>
  <cp:lastModifiedBy>wakei</cp:lastModifiedBy>
  <cp:revision>41</cp:revision>
  <dcterms:created xsi:type="dcterms:W3CDTF">2014-06-12T09:54:46Z</dcterms:created>
  <dcterms:modified xsi:type="dcterms:W3CDTF">2016-06-17T08:49:55Z</dcterms:modified>
</cp:coreProperties>
</file>