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9" r:id="rId4"/>
    <p:sldId id="290" r:id="rId5"/>
    <p:sldId id="291" r:id="rId6"/>
    <p:sldId id="292" r:id="rId7"/>
    <p:sldId id="298" r:id="rId8"/>
    <p:sldId id="300" r:id="rId9"/>
    <p:sldId id="301" r:id="rId10"/>
    <p:sldId id="302" r:id="rId11"/>
    <p:sldId id="303" r:id="rId12"/>
    <p:sldId id="305" r:id="rId13"/>
    <p:sldId id="306" r:id="rId14"/>
    <p:sldId id="308" r:id="rId15"/>
    <p:sldId id="307" r:id="rId16"/>
    <p:sldId id="309" r:id="rId17"/>
    <p:sldId id="310" r:id="rId18"/>
    <p:sldId id="304" r:id="rId19"/>
    <p:sldId id="289" r:id="rId20"/>
    <p:sldId id="295" r:id="rId21"/>
    <p:sldId id="259" r:id="rId22"/>
    <p:sldId id="262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5E86-7F30-42FE-9A3D-2992B7B63158}" type="datetimeFigureOut">
              <a:rPr kumimoji="1" lang="ja-JP" altLang="en-US" smtClean="0"/>
              <a:pPr/>
              <a:t>2016/6/10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8CE2E-1DDA-4679-A0FF-CD2AE72932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民営化とグローバリゼーション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国家の役割は何か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サッチャー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国営企業の民営化</a:t>
            </a:r>
          </a:p>
          <a:p>
            <a:pPr lvl="1"/>
            <a:r>
              <a:rPr kumimoji="1" lang="ja-JP" altLang="en-US" dirty="0" smtClean="0"/>
              <a:t>水道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電気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ガス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鉄道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航空</a:t>
            </a:r>
          </a:p>
          <a:p>
            <a:r>
              <a:rPr lang="ja-JP" altLang="en-US" dirty="0" smtClean="0"/>
              <a:t>規制緩和</a:t>
            </a:r>
          </a:p>
          <a:p>
            <a:pPr lvl="1"/>
            <a:r>
              <a:rPr kumimoji="1" lang="ja-JP" altLang="en-US" dirty="0" smtClean="0"/>
              <a:t>金融</a:t>
            </a:r>
          </a:p>
          <a:p>
            <a:r>
              <a:rPr lang="ja-JP" altLang="en-US" dirty="0"/>
              <a:t>所得</a:t>
            </a:r>
            <a:r>
              <a:rPr lang="ja-JP" altLang="en-US" dirty="0" smtClean="0"/>
              <a:t>減税と</a:t>
            </a:r>
            <a:r>
              <a:rPr lang="ja-JP" altLang="en-US" dirty="0"/>
              <a:t>付加</a:t>
            </a:r>
            <a:r>
              <a:rPr lang="ja-JP" altLang="en-US" dirty="0" smtClean="0"/>
              <a:t>価値税の拡大</a:t>
            </a:r>
          </a:p>
          <a:p>
            <a:r>
              <a:rPr kumimoji="1" lang="ja-JP" altLang="en-US" dirty="0" smtClean="0"/>
              <a:t>労働組合</a:t>
            </a:r>
            <a:r>
              <a:rPr kumimoji="1" lang="ja-JP" altLang="en-US" dirty="0"/>
              <a:t>抑圧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2175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中曽根・小泉政策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国鉄　→　ＪＲ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電電公社　→　ＮＴＴ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専売公社　→　日本たばこ</a:t>
            </a:r>
          </a:p>
          <a:p>
            <a:pPr>
              <a:lnSpc>
                <a:spcPct val="90000"/>
              </a:lnSpc>
              <a:buNone/>
            </a:pPr>
            <a:r>
              <a:rPr lang="ja-JP" altLang="en-US" dirty="0"/>
              <a:t>　　現在の</a:t>
            </a:r>
            <a:r>
              <a:rPr lang="ja-JP" altLang="en-US" dirty="0" smtClean="0"/>
              <a:t>懸案（形式的には民営化）</a:t>
            </a:r>
            <a:endParaRPr lang="ja-JP" altLang="en-US" dirty="0"/>
          </a:p>
          <a:p>
            <a:pPr>
              <a:lnSpc>
                <a:spcPct val="90000"/>
              </a:lnSpc>
            </a:pPr>
            <a:r>
              <a:rPr lang="ja-JP" altLang="en-US" dirty="0"/>
              <a:t>道路公団の民営化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郵政民営化</a:t>
            </a:r>
          </a:p>
          <a:p>
            <a:pPr>
              <a:lnSpc>
                <a:spcPct val="90000"/>
              </a:lnSpc>
              <a:buNone/>
            </a:pPr>
            <a:r>
              <a:rPr lang="ja-JP" altLang="en-US" dirty="0"/>
              <a:t>　　新しい現象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刑務所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569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貿易協定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/>
              <a:t>E</a:t>
            </a:r>
            <a:r>
              <a:rPr lang="en-US" altLang="ja-JP" dirty="0" smtClean="0"/>
              <a:t>PA </a:t>
            </a:r>
            <a:r>
              <a:rPr lang="en-US" altLang="ja-JP" dirty="0"/>
              <a:t>= Economic Partnership Agreement</a:t>
            </a:r>
            <a:br>
              <a:rPr lang="en-US" altLang="ja-JP" dirty="0"/>
            </a:br>
            <a:r>
              <a:rPr lang="ja-JP" altLang="en-US" dirty="0"/>
              <a:t>「ＥＰＡ（経済連携協定）」は、</a:t>
            </a:r>
            <a:br>
              <a:rPr lang="ja-JP" altLang="en-US" dirty="0"/>
            </a:br>
            <a:r>
              <a:rPr lang="ja-JP" altLang="en-US" dirty="0"/>
              <a:t>特定の国や地域同士での貿易や投資を促進するため、</a:t>
            </a:r>
            <a:br>
              <a:rPr lang="ja-JP" altLang="en-US" dirty="0"/>
            </a:br>
            <a:r>
              <a:rPr lang="ja-JP" altLang="en-US" dirty="0"/>
              <a:t>以下の内容を約束する条約です。 </a:t>
            </a:r>
          </a:p>
          <a:p>
            <a:r>
              <a:rPr lang="ja-JP" altLang="en-US" dirty="0"/>
              <a:t>ＥＰＡに含まれる約束の例</a:t>
            </a:r>
          </a:p>
          <a:p>
            <a:r>
              <a:rPr lang="ja-JP" altLang="en-US" dirty="0"/>
              <a:t>①</a:t>
            </a:r>
            <a:r>
              <a:rPr lang="ja-JP" altLang="en-US" dirty="0">
                <a:solidFill>
                  <a:srgbClr val="FF0000"/>
                </a:solidFill>
              </a:rPr>
              <a:t>「輸出入にかかる関税」を撤廃・削減する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r>
              <a:rPr lang="en-US" altLang="ja-JP" dirty="0" smtClean="0">
                <a:solidFill>
                  <a:srgbClr val="FF0000"/>
                </a:solidFill>
              </a:rPr>
              <a:t>FTA</a:t>
            </a:r>
            <a:endParaRPr lang="ja-JP" altLang="en-US" dirty="0">
              <a:solidFill>
                <a:srgbClr val="FF0000"/>
              </a:solidFill>
            </a:endParaRPr>
          </a:p>
          <a:p>
            <a:r>
              <a:rPr lang="ja-JP" altLang="en-US" dirty="0"/>
              <a:t>②「サービス業を行う際の規制」を緩和・撤廃する。</a:t>
            </a:r>
          </a:p>
          <a:p>
            <a:r>
              <a:rPr lang="ja-JP" altLang="en-US" dirty="0"/>
              <a:t>③「投資環境の整備」を行う。</a:t>
            </a:r>
          </a:p>
          <a:p>
            <a:r>
              <a:rPr lang="ja-JP" altLang="en-US" dirty="0"/>
              <a:t>④ビジネス環境の整備を協議</a:t>
            </a:r>
            <a:r>
              <a:rPr lang="ja-JP" altLang="en-US" dirty="0" smtClean="0"/>
              <a:t>する </a:t>
            </a:r>
            <a:r>
              <a:rPr lang="en-US" altLang="ja-JP" dirty="0" smtClean="0"/>
              <a:t>(</a:t>
            </a:r>
            <a:r>
              <a:rPr lang="ja-JP" altLang="en-US" dirty="0" smtClean="0"/>
              <a:t>経産省</a:t>
            </a:r>
            <a:r>
              <a:rPr lang="en-US" altLang="ja-JP" dirty="0" smtClean="0"/>
              <a:t>)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0436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TPP</a:t>
            </a:r>
            <a:r>
              <a:rPr kumimoji="1" lang="ja-JP" altLang="en-US" dirty="0" smtClean="0"/>
              <a:t>の日本の歩み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2010.10 </a:t>
            </a:r>
            <a:r>
              <a:rPr kumimoji="1" lang="ja-JP" altLang="en-US" dirty="0" smtClean="0"/>
              <a:t>管内閣が参加を検討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より広範な</a:t>
            </a:r>
            <a:r>
              <a:rPr kumimoji="1" lang="en-US" altLang="ja-JP" dirty="0" smtClean="0"/>
              <a:t>FTAAP</a:t>
            </a:r>
            <a:r>
              <a:rPr kumimoji="1" lang="ja-JP" altLang="en-US" dirty="0" smtClean="0"/>
              <a:t>の中核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中ロを含む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農水省は牽制・朝日社説は推進</a:t>
            </a:r>
            <a:r>
              <a:rPr kumimoji="1" lang="en-US" altLang="ja-JP" dirty="0" smtClean="0"/>
              <a:t>10.5</a:t>
            </a:r>
            <a:r>
              <a:rPr kumimoji="1" lang="ja-JP" altLang="en-US" dirty="0" smtClean="0"/>
              <a:t> 経産省は推進 自民党は慎重</a:t>
            </a:r>
          </a:p>
          <a:p>
            <a:r>
              <a:rPr lang="en-US" altLang="ja-JP" dirty="0"/>
              <a:t>11.9 </a:t>
            </a:r>
            <a:r>
              <a:rPr lang="ja-JP" altLang="en-US" dirty="0"/>
              <a:t>協議</a:t>
            </a:r>
            <a:r>
              <a:rPr lang="ja-JP" altLang="en-US" dirty="0" smtClean="0"/>
              <a:t>開始を決定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467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67857"/>
            <a:ext cx="8238075" cy="627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07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TPP</a:t>
            </a:r>
            <a:r>
              <a:rPr lang="ja-JP" altLang="en-US" dirty="0"/>
              <a:t>交渉参加の判断</a:t>
            </a:r>
            <a:r>
              <a:rPr lang="ja-JP" altLang="en-US" dirty="0" smtClean="0"/>
              <a:t>基準</a:t>
            </a:r>
            <a:r>
              <a:rPr lang="en-US" altLang="ja-JP" dirty="0" smtClean="0"/>
              <a:t>(</a:t>
            </a:r>
            <a:r>
              <a:rPr lang="ja-JP" altLang="en-US" dirty="0" smtClean="0"/>
              <a:t>自民党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政府</a:t>
            </a:r>
            <a:r>
              <a:rPr lang="ja-JP" altLang="en-US" dirty="0"/>
              <a:t>が、「聖域なき関税撤廃」を前提にする限り、交渉参加に反対する。</a:t>
            </a:r>
          </a:p>
          <a:p>
            <a:r>
              <a:rPr lang="ja-JP" altLang="en-US" dirty="0" smtClean="0"/>
              <a:t>自由</a:t>
            </a:r>
            <a:r>
              <a:rPr lang="ja-JP" altLang="en-US" dirty="0"/>
              <a:t>貿易の理念に反する自動車等の工業製品の数値目標は</a:t>
            </a:r>
            <a:r>
              <a:rPr lang="ja-JP" altLang="en-US" dirty="0" smtClean="0"/>
              <a:t>受入れない</a:t>
            </a:r>
            <a:r>
              <a:rPr lang="ja-JP" altLang="en-US" dirty="0"/>
              <a:t>。</a:t>
            </a:r>
          </a:p>
          <a:p>
            <a:r>
              <a:rPr lang="ja-JP" altLang="en-US" dirty="0" smtClean="0"/>
              <a:t>国民</a:t>
            </a:r>
            <a:r>
              <a:rPr lang="ja-JP" altLang="en-US" dirty="0"/>
              <a:t>皆保険制度を守る。</a:t>
            </a:r>
          </a:p>
          <a:p>
            <a:r>
              <a:rPr lang="ja-JP" altLang="en-US" dirty="0" smtClean="0"/>
              <a:t>食</a:t>
            </a:r>
            <a:r>
              <a:rPr lang="ja-JP" altLang="en-US" dirty="0"/>
              <a:t>の安全安心の基準を守る。</a:t>
            </a:r>
          </a:p>
          <a:p>
            <a:r>
              <a:rPr lang="ja-JP" altLang="en-US" dirty="0" smtClean="0"/>
              <a:t>国</a:t>
            </a:r>
            <a:r>
              <a:rPr lang="ja-JP" altLang="en-US" dirty="0"/>
              <a:t>の主権を損なうようなＩＳＤ条項（注）は合意しない。</a:t>
            </a:r>
          </a:p>
          <a:p>
            <a:r>
              <a:rPr lang="ja-JP" altLang="en-US" dirty="0" smtClean="0"/>
              <a:t>政府</a:t>
            </a:r>
            <a:r>
              <a:rPr lang="ja-JP" altLang="en-US" dirty="0"/>
              <a:t>調達・金融サービス等は、わが国の特性を踏まえる。</a:t>
            </a:r>
          </a:p>
          <a:p>
            <a:r>
              <a:rPr lang="ja-JP" altLang="en-US" dirty="0"/>
              <a:t>　（注）</a:t>
            </a:r>
            <a:r>
              <a:rPr lang="en-US" altLang="ja-JP" dirty="0"/>
              <a:t>ISD</a:t>
            </a:r>
            <a:r>
              <a:rPr lang="ja-JP" altLang="en-US" dirty="0"/>
              <a:t>条項</a:t>
            </a:r>
            <a:r>
              <a:rPr lang="en-US" altLang="ja-JP" dirty="0"/>
              <a:t>...</a:t>
            </a:r>
            <a:r>
              <a:rPr lang="ja-JP" altLang="en-US" dirty="0"/>
              <a:t>外国政府の差別的な政策により何らかの不利益が生じた場合、投資家（</a:t>
            </a:r>
            <a:r>
              <a:rPr lang="en-US" altLang="ja-JP" dirty="0"/>
              <a:t>Investor</a:t>
            </a:r>
            <a:r>
              <a:rPr lang="ja-JP" altLang="en-US" dirty="0"/>
              <a:t>）である当該企業が相手国政府（</a:t>
            </a:r>
            <a:r>
              <a:rPr lang="en-US" altLang="ja-JP" dirty="0"/>
              <a:t>State</a:t>
            </a:r>
            <a:r>
              <a:rPr lang="ja-JP" altLang="en-US" dirty="0"/>
              <a:t>）に対し、差別によって受けた損害について賠償を求める（</a:t>
            </a:r>
            <a:r>
              <a:rPr lang="en-US" altLang="ja-JP" dirty="0"/>
              <a:t>Dispute</a:t>
            </a:r>
            <a:r>
              <a:rPr lang="ja-JP" altLang="en-US" dirty="0"/>
              <a:t>）権利を与えるための条項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303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農林水産物 </a:t>
            </a:r>
            <a:r>
              <a:rPr kumimoji="1" lang="en-US" altLang="ja-JP" dirty="0" smtClean="0"/>
              <a:t>82</a:t>
            </a:r>
            <a:r>
              <a:rPr kumimoji="1" lang="ja-JP" altLang="en-US" dirty="0" smtClean="0"/>
              <a:t>％で関税撤廃</a:t>
            </a:r>
          </a:p>
          <a:p>
            <a:r>
              <a:rPr lang="ja-JP" altLang="en-US" dirty="0"/>
              <a:t>コメ </a:t>
            </a:r>
            <a:r>
              <a:rPr lang="en-US" altLang="ja-JP" dirty="0" smtClean="0"/>
              <a:t>20</a:t>
            </a:r>
            <a:r>
              <a:rPr lang="ja-JP" altLang="en-US" dirty="0" smtClean="0"/>
              <a:t>万</a:t>
            </a:r>
            <a:r>
              <a:rPr lang="en-US" altLang="ja-JP" dirty="0" smtClean="0"/>
              <a:t>t</a:t>
            </a:r>
            <a:r>
              <a:rPr lang="ja-JP" altLang="en-US" dirty="0" smtClean="0"/>
              <a:t>→</a:t>
            </a:r>
            <a:r>
              <a:rPr lang="en-US" altLang="ja-JP" dirty="0" smtClean="0"/>
              <a:t>33</a:t>
            </a:r>
            <a:r>
              <a:rPr lang="ja-JP" altLang="en-US" dirty="0" smtClean="0"/>
              <a:t>万</a:t>
            </a:r>
            <a:r>
              <a:rPr lang="en-US" altLang="ja-JP" dirty="0" smtClean="0"/>
              <a:t>t</a:t>
            </a:r>
            <a:r>
              <a:rPr lang="ja-JP" altLang="en-US" dirty="0" smtClean="0"/>
              <a:t>輸入枠拡大</a:t>
            </a:r>
            <a:r>
              <a:rPr lang="en-US" altLang="ja-JP" dirty="0" smtClean="0"/>
              <a:t>(</a:t>
            </a:r>
            <a:r>
              <a:rPr lang="ja-JP" altLang="en-US" dirty="0" smtClean="0"/>
              <a:t>備蓄</a:t>
            </a:r>
            <a:r>
              <a:rPr lang="en-US" altLang="ja-JP" dirty="0" smtClean="0"/>
              <a:t>)</a:t>
            </a:r>
            <a:r>
              <a:rPr lang="ja-JP" altLang="en-US" dirty="0" smtClean="0"/>
              <a:t>米豪</a:t>
            </a:r>
            <a:r>
              <a:rPr lang="en-US" altLang="ja-JP" dirty="0" smtClean="0"/>
              <a:t>7.50</a:t>
            </a:r>
            <a:endParaRPr lang="ja-JP" altLang="en-US" dirty="0" smtClean="0"/>
          </a:p>
          <a:p>
            <a:r>
              <a:rPr kumimoji="1" lang="ja-JP" altLang="en-US" dirty="0" smtClean="0"/>
              <a:t>工業製品</a:t>
            </a:r>
            <a:r>
              <a:rPr kumimoji="1" lang="en-US" altLang="ja-JP" dirty="0" smtClean="0"/>
              <a:t>99</a:t>
            </a:r>
            <a:r>
              <a:rPr kumimoji="1" lang="ja-JP" altLang="en-US" dirty="0" smtClean="0"/>
              <a:t>％撤廃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日→米の自動車</a:t>
            </a:r>
            <a:r>
              <a:rPr kumimoji="1" lang="en-US" altLang="ja-JP" dirty="0" smtClean="0"/>
              <a:t>25</a:t>
            </a:r>
            <a:r>
              <a:rPr kumimoji="1" lang="ja-JP" altLang="en-US" dirty="0" smtClean="0"/>
              <a:t>年後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原産地規則は</a:t>
            </a:r>
            <a:r>
              <a:rPr kumimoji="1" lang="en-US" altLang="ja-JP" dirty="0" smtClean="0"/>
              <a:t>55</a:t>
            </a:r>
            <a:r>
              <a:rPr kumimoji="1" lang="ja-JP" altLang="en-US" dirty="0" smtClean="0"/>
              <a:t>％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日本は</a:t>
            </a:r>
            <a:r>
              <a:rPr kumimoji="1" lang="en-US" altLang="ja-JP" dirty="0" smtClean="0"/>
              <a:t>40</a:t>
            </a:r>
            <a:r>
              <a:rPr kumimoji="1" lang="ja-JP" altLang="en-US" dirty="0" smtClean="0"/>
              <a:t>％主張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著作権</a:t>
            </a:r>
            <a:r>
              <a:rPr lang="en-US" altLang="ja-JP" dirty="0"/>
              <a:t>70</a:t>
            </a:r>
            <a:r>
              <a:rPr lang="ja-JP" altLang="en-US" dirty="0" smtClean="0"/>
              <a:t>年、薬</a:t>
            </a:r>
            <a:r>
              <a:rPr lang="en-US" altLang="ja-JP" dirty="0" smtClean="0"/>
              <a:t>8</a:t>
            </a:r>
            <a:r>
              <a:rPr lang="ja-JP" altLang="en-US" dirty="0" smtClean="0"/>
              <a:t>年</a:t>
            </a:r>
          </a:p>
          <a:p>
            <a:r>
              <a:rPr kumimoji="1" lang="ja-JP" altLang="en-US" dirty="0" smtClean="0"/>
              <a:t>サービス業の制限緩和</a:t>
            </a:r>
          </a:p>
          <a:p>
            <a:r>
              <a:rPr lang="ja-JP" altLang="en-US" dirty="0" smtClean="0"/>
              <a:t>貿易ルール</a:t>
            </a:r>
            <a:r>
              <a:rPr lang="ja-JP" altLang="en-US" dirty="0"/>
              <a:t>緩和 </a:t>
            </a:r>
            <a:r>
              <a:rPr lang="en-US" altLang="ja-JP" dirty="0" smtClean="0"/>
              <a:t>ISDS</a:t>
            </a:r>
            <a:r>
              <a:rPr lang="ja-JP" altLang="en-US" dirty="0" smtClean="0"/>
              <a:t>条項導入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902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ＴＰＰは実現するのか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トランプ アメリカに損→批准しない</a:t>
            </a:r>
            <a:r>
              <a:rPr kumimoji="1" lang="ja-JP" altLang="en-US" dirty="0" smtClean="0"/>
              <a:t>可能性</a:t>
            </a:r>
          </a:p>
          <a:p>
            <a:pPr lvl="1"/>
            <a:r>
              <a:rPr lang="ja-JP" altLang="en-US" dirty="0" smtClean="0"/>
              <a:t>アメリカは経済的に強い国家ではないので、アメリカ経済を保護すべきである</a:t>
            </a:r>
            <a:endParaRPr kumimoji="1" lang="ja-JP" altLang="en-US" dirty="0" smtClean="0"/>
          </a:p>
          <a:p>
            <a:r>
              <a:rPr lang="ja-JP" altLang="en-US" dirty="0" smtClean="0"/>
              <a:t>クリントンも</a:t>
            </a:r>
            <a:r>
              <a:rPr lang="ja-JP" altLang="en-US" dirty="0" smtClean="0"/>
              <a:t>反対</a:t>
            </a:r>
          </a:p>
          <a:p>
            <a:pPr lvl="1"/>
            <a:r>
              <a:rPr lang="ja-JP" altLang="en-US" dirty="0" smtClean="0"/>
              <a:t>共和党</a:t>
            </a:r>
            <a:r>
              <a:rPr lang="ja-JP" altLang="en-US" dirty="0"/>
              <a:t>・</a:t>
            </a:r>
            <a:r>
              <a:rPr lang="ja-JP" altLang="en-US" dirty="0" smtClean="0"/>
              <a:t>保守層</a:t>
            </a:r>
            <a:r>
              <a:rPr lang="ja-JP" altLang="en-US" dirty="0"/>
              <a:t>へ</a:t>
            </a:r>
            <a:r>
              <a:rPr lang="ja-JP" altLang="en-US" dirty="0" smtClean="0"/>
              <a:t>の配慮</a:t>
            </a:r>
            <a:r>
              <a:rPr lang="ja-JP" altLang="en-US" dirty="0"/>
              <a:t>？</a:t>
            </a:r>
            <a:endParaRPr lang="ja-JP" altLang="en-US" dirty="0" smtClean="0"/>
          </a:p>
          <a:p>
            <a:r>
              <a:rPr kumimoji="1" lang="ja-JP" altLang="en-US" dirty="0" smtClean="0"/>
              <a:t>甘利担当大臣がスキャンダルで</a:t>
            </a:r>
            <a:r>
              <a:rPr kumimoji="1" lang="ja-JP" altLang="en-US" dirty="0"/>
              <a:t>辞任</a:t>
            </a:r>
          </a:p>
        </p:txBody>
      </p:sp>
    </p:spTree>
    <p:extLst>
      <p:ext uri="{BB962C8B-B14F-4D97-AF65-F5344CB8AC3E}">
        <p14:creationId xmlns:p14="http://schemas.microsoft.com/office/powerpoint/2010/main" val="2752627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国際的融資による拡大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ＩＭＦ</a:t>
            </a:r>
          </a:p>
          <a:p>
            <a:r>
              <a:rPr lang="ja-JP" altLang="en-US" dirty="0" smtClean="0"/>
              <a:t>ブレトンウッヅ体制を支える通貨管理組織</a:t>
            </a:r>
          </a:p>
          <a:p>
            <a:pPr lvl="1"/>
            <a:r>
              <a:rPr lang="ja-JP" altLang="en-US" dirty="0" smtClean="0"/>
              <a:t>均衡財政を支える組織に（赤字国家への貸し付けの条件）</a:t>
            </a:r>
            <a:endParaRPr kumimoji="1" lang="ja-JP" altLang="en-US" dirty="0" smtClean="0"/>
          </a:p>
          <a:p>
            <a:r>
              <a:rPr kumimoji="1" lang="ja-JP" altLang="en-US" dirty="0" smtClean="0"/>
              <a:t>ＷＢ</a:t>
            </a:r>
          </a:p>
          <a:p>
            <a:pPr lvl="1"/>
            <a:r>
              <a:rPr lang="ja-JP" altLang="en-US" dirty="0" smtClean="0"/>
              <a:t>国家的事業への融資（民営化と欧米多国籍企業の事業参加を条件）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4867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水の民営化について考えてみよう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ja-JP" altLang="en-US" dirty="0" smtClean="0"/>
              <a:t>国家成立以来、水道事業は新自由主義時代の到来まで、例外なく公共事業だった</a:t>
            </a:r>
          </a:p>
          <a:p>
            <a:pPr lvl="1"/>
            <a:r>
              <a:rPr lang="ja-JP" altLang="en-US" dirty="0" smtClean="0"/>
              <a:t>ローマの水道・神田川</a:t>
            </a:r>
          </a:p>
          <a:p>
            <a:pPr lvl="1"/>
            <a:r>
              <a:rPr lang="ja-JP" altLang="en-US" dirty="0" smtClean="0"/>
              <a:t>水道がない場合</a:t>
            </a:r>
            <a:r>
              <a:rPr lang="ja-JP" altLang="en-US" dirty="0"/>
              <a:t>には</a:t>
            </a:r>
            <a:r>
              <a:rPr lang="ja-JP" altLang="en-US" dirty="0" smtClean="0"/>
              <a:t>、川や泉で私的に</a:t>
            </a:r>
            <a:r>
              <a:rPr lang="ja-JP" altLang="en-US" dirty="0"/>
              <a:t>獲得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水を得る為に　アフリカ</a:t>
            </a:r>
          </a:p>
          <a:p>
            <a:r>
              <a:rPr lang="ja-JP" altLang="en-US" dirty="0" smtClean="0"/>
              <a:t>新自由主義政策の下</a:t>
            </a:r>
            <a:r>
              <a:rPr lang="ja-JP" altLang="en-US" dirty="0"/>
              <a:t>に</a:t>
            </a:r>
            <a:r>
              <a:rPr lang="ja-JP" altLang="en-US" dirty="0" smtClean="0"/>
              <a:t>、水道事業を行う大企業が成長</a:t>
            </a:r>
          </a:p>
          <a:p>
            <a:pPr lvl="1"/>
            <a:r>
              <a:rPr lang="ja-JP" altLang="en-US" dirty="0" smtClean="0"/>
              <a:t>水道建設と維持</a:t>
            </a:r>
            <a:r>
              <a:rPr lang="en-US" altLang="ja-JP" dirty="0" smtClean="0"/>
              <a:t>(</a:t>
            </a:r>
            <a:r>
              <a:rPr lang="ja-JP" altLang="en-US" dirty="0" smtClean="0"/>
              <a:t>ビデオ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水を売る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視点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グローバリゼーション推進の理論</a:t>
            </a:r>
          </a:p>
          <a:p>
            <a:pPr lvl="1"/>
            <a:r>
              <a:rPr lang="ja-JP" altLang="en-US" dirty="0" smtClean="0"/>
              <a:t>市場</a:t>
            </a:r>
            <a:r>
              <a:rPr lang="ja-JP" altLang="en-US" dirty="0"/>
              <a:t>原理</a:t>
            </a:r>
            <a:r>
              <a:rPr lang="ja-JP" altLang="en-US" dirty="0" smtClean="0"/>
              <a:t>主義</a:t>
            </a:r>
          </a:p>
          <a:p>
            <a:pPr lvl="1"/>
            <a:r>
              <a:rPr kumimoji="1" lang="ja-JP" altLang="en-US" dirty="0" smtClean="0"/>
              <a:t>小さな国家論（フリードマン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ハイエク、ノージック</a:t>
            </a:r>
            <a:r>
              <a:rPr kumimoji="1" lang="ja-JP" altLang="en-US" dirty="0"/>
              <a:t>）</a:t>
            </a:r>
            <a:endParaRPr kumimoji="1" lang="ja-JP" altLang="en-US" dirty="0" smtClean="0"/>
          </a:p>
          <a:p>
            <a:r>
              <a:rPr kumimoji="1" lang="ja-JP" altLang="en-US" dirty="0" smtClean="0"/>
              <a:t>どの</a:t>
            </a:r>
            <a:r>
              <a:rPr kumimoji="1" lang="ja-JP" altLang="en-US" dirty="0"/>
              <a:t>よう</a:t>
            </a:r>
            <a:r>
              <a:rPr kumimoji="1" lang="ja-JP" altLang="en-US" dirty="0" smtClean="0"/>
              <a:t>にグローバル化</a:t>
            </a:r>
            <a:r>
              <a:rPr kumimoji="1" lang="ja-JP" altLang="en-US" dirty="0"/>
              <a:t>するの</a:t>
            </a:r>
            <a:r>
              <a:rPr kumimoji="1" lang="ja-JP" altLang="en-US" dirty="0" smtClean="0"/>
              <a:t>か</a:t>
            </a:r>
          </a:p>
          <a:p>
            <a:pPr lvl="1"/>
            <a:r>
              <a:rPr lang="ja-JP" altLang="en-US" dirty="0" smtClean="0"/>
              <a:t>民営化</a:t>
            </a:r>
            <a:r>
              <a:rPr lang="ja-JP" altLang="en-US" dirty="0"/>
              <a:t>政策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国際金融</a:t>
            </a:r>
            <a:r>
              <a:rPr lang="ja-JP" altLang="en-US" dirty="0"/>
              <a:t>（</a:t>
            </a:r>
            <a:r>
              <a:rPr lang="ja-JP" altLang="en-US" dirty="0" smtClean="0"/>
              <a:t>水）</a:t>
            </a:r>
          </a:p>
          <a:p>
            <a:pPr lvl="1"/>
            <a:r>
              <a:rPr kumimoji="1" lang="ja-JP" altLang="en-US" dirty="0" smtClean="0"/>
              <a:t>貿易協定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8442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失敗しやすい要因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世界銀行からの融資は、条件が付く</a:t>
            </a:r>
          </a:p>
          <a:p>
            <a:pPr lvl="1"/>
            <a:r>
              <a:rPr kumimoji="1" lang="ja-JP" altLang="en-US" dirty="0" smtClean="0"/>
              <a:t>欧米の多国籍企業が経営参加（高い人件費）</a:t>
            </a:r>
          </a:p>
          <a:p>
            <a:r>
              <a:rPr lang="ja-JP" altLang="en-US" dirty="0" smtClean="0"/>
              <a:t>地元の状況に合わない事業になりがち</a:t>
            </a:r>
          </a:p>
          <a:p>
            <a:r>
              <a:rPr kumimoji="1" lang="ja-JP" altLang="en-US" dirty="0" smtClean="0"/>
              <a:t>外国の資金→通貨危機の影響を受ける</a:t>
            </a:r>
          </a:p>
          <a:p>
            <a:pPr lvl="1"/>
            <a:r>
              <a:rPr lang="ja-JP" altLang="en-US" dirty="0" smtClean="0"/>
              <a:t>負債の額＋外国人の人件費</a:t>
            </a:r>
          </a:p>
          <a:p>
            <a:pPr lvl="1"/>
            <a:endParaRPr kumimoji="1" lang="ja-JP" altLang="en-US" dirty="0"/>
          </a:p>
          <a:p>
            <a:pPr marL="457200" lvl="1" indent="0">
              <a:buNone/>
            </a:pPr>
            <a:r>
              <a:rPr lang="ja-JP" altLang="en-US" dirty="0" smtClean="0"/>
              <a:t>（成功する国もある。世界銀行によるとだいたい半々）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8894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グローバリゼーションと平和</a:t>
            </a:r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平和主義的把握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資本の相互投資　→　戦争の回避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トーマス・フリードマン</a:t>
            </a:r>
            <a:r>
              <a:rPr lang="en-US" altLang="ja-JP" smtClean="0"/>
              <a:t>『</a:t>
            </a:r>
            <a:r>
              <a:rPr lang="ja-JP" altLang="en-US" smtClean="0"/>
              <a:t>レクサスとオリーブの木</a:t>
            </a:r>
            <a:r>
              <a:rPr lang="en-US" altLang="ja-JP" smtClean="0"/>
              <a:t>』</a:t>
            </a:r>
            <a:r>
              <a:rPr lang="ja-JP" altLang="en-US" smtClean="0"/>
              <a:t>（マクドナルドのある国では戦争がない）</a:t>
            </a:r>
          </a:p>
          <a:p>
            <a:pPr eaLnBrk="1" hangingPunct="1"/>
            <a:r>
              <a:rPr lang="ja-JP" altLang="en-US" smtClean="0"/>
              <a:t>平和を乱すという理解（クラインの説）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途上国の経済の混乱　→　紛争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経済格差は問題なのか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問題ではない</a:t>
            </a:r>
          </a:p>
          <a:p>
            <a:pPr lvl="1"/>
            <a:r>
              <a:rPr kumimoji="1" lang="ja-JP" altLang="en-US" dirty="0" smtClean="0"/>
              <a:t>格差は努力の結果だ。</a:t>
            </a:r>
          </a:p>
          <a:p>
            <a:pPr lvl="1"/>
            <a:r>
              <a:rPr lang="ja-JP" altLang="en-US" dirty="0"/>
              <a:t>正当</a:t>
            </a:r>
            <a:r>
              <a:rPr lang="ja-JP" altLang="en-US" dirty="0" smtClean="0"/>
              <a:t>な状態</a:t>
            </a:r>
            <a:r>
              <a:rPr lang="ja-JP" altLang="en-US" dirty="0"/>
              <a:t>だ</a:t>
            </a:r>
            <a:r>
              <a:rPr lang="ja-JP" altLang="en-US" dirty="0" smtClean="0"/>
              <a:t>。</a:t>
            </a:r>
          </a:p>
          <a:p>
            <a:r>
              <a:rPr kumimoji="1" lang="ja-JP" altLang="en-US" dirty="0" smtClean="0"/>
              <a:t>問題だ　理由を考えてみよう。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68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市場経済・市場原理主義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市場経済とは</a:t>
            </a:r>
          </a:p>
          <a:p>
            <a:pPr lvl="1"/>
            <a:r>
              <a:rPr kumimoji="1" lang="ja-JP" altLang="en-US" dirty="0" smtClean="0"/>
              <a:t>国家が経済活動に関与することを最小に</a:t>
            </a:r>
            <a:r>
              <a:rPr lang="ja-JP" altLang="en-US" dirty="0" smtClean="0"/>
              <a:t>（自由放任主義）</a:t>
            </a:r>
          </a:p>
          <a:p>
            <a:pPr lvl="1"/>
            <a:r>
              <a:rPr kumimoji="1" lang="ja-JP" altLang="en-US" dirty="0" smtClean="0"/>
              <a:t>価格や生産の調整を需要と供給の関係に委ねる</a:t>
            </a:r>
          </a:p>
          <a:p>
            <a:pPr lvl="1"/>
            <a:r>
              <a:rPr lang="ja-JP" altLang="en-US" dirty="0" smtClean="0"/>
              <a:t>人間のもつ</a:t>
            </a:r>
            <a:r>
              <a:rPr lang="ja-JP" altLang="en-US" dirty="0"/>
              <a:t>「</a:t>
            </a:r>
            <a:r>
              <a:rPr lang="ja-JP" altLang="en-US" dirty="0" smtClean="0"/>
              <a:t>欲望</a:t>
            </a:r>
            <a:r>
              <a:rPr lang="ja-JP" altLang="en-US" dirty="0"/>
              <a:t>」「</a:t>
            </a:r>
            <a:r>
              <a:rPr lang="ja-JP" altLang="en-US" dirty="0" smtClean="0"/>
              <a:t>欲求</a:t>
            </a:r>
            <a:r>
              <a:rPr lang="ja-JP" altLang="en-US" dirty="0"/>
              <a:t>」</a:t>
            </a:r>
            <a:r>
              <a:rPr lang="ja-JP" altLang="en-US" dirty="0" smtClean="0"/>
              <a:t>が刺激</a:t>
            </a:r>
            <a:r>
              <a:rPr lang="ja-JP" altLang="en-US" dirty="0"/>
              <a:t>されて</a:t>
            </a:r>
            <a:r>
              <a:rPr lang="ja-JP" altLang="en-US" dirty="0" smtClean="0"/>
              <a:t>、経済が活性化される</a:t>
            </a:r>
          </a:p>
          <a:p>
            <a:r>
              <a:rPr kumimoji="1" lang="ja-JP" altLang="en-US" dirty="0"/>
              <a:t>夜警</a:t>
            </a:r>
            <a:r>
              <a:rPr kumimoji="1" lang="ja-JP" altLang="en-US" dirty="0" smtClean="0"/>
              <a:t>国家観</a:t>
            </a:r>
          </a:p>
          <a:p>
            <a:pPr lvl="1"/>
            <a:r>
              <a:rPr lang="ja-JP" altLang="en-US" dirty="0" smtClean="0"/>
              <a:t>軍事</a:t>
            </a:r>
            <a:r>
              <a:rPr lang="ja-JP" altLang="en-US" dirty="0"/>
              <a:t>・警察</a:t>
            </a:r>
            <a:r>
              <a:rPr lang="ja-JP" altLang="en-US" dirty="0" smtClean="0"/>
              <a:t>・司法のみを是認</a:t>
            </a:r>
          </a:p>
          <a:p>
            <a:pPr lvl="1"/>
            <a:r>
              <a:rPr lang="ja-JP" altLang="en-US" dirty="0" smtClean="0"/>
              <a:t>１９世紀以降の公営事業を否定</a:t>
            </a:r>
          </a:p>
          <a:p>
            <a:endParaRPr lang="ja-JP" altLang="en-US" dirty="0"/>
          </a:p>
          <a:p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576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フリードマンの議論１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市場の威力</a:t>
            </a:r>
          </a:p>
          <a:p>
            <a:pPr lvl="1"/>
            <a:r>
              <a:rPr lang="ja-JP" altLang="en-US" dirty="0" smtClean="0"/>
              <a:t>情報伝達</a:t>
            </a:r>
          </a:p>
          <a:p>
            <a:pPr lvl="1"/>
            <a:r>
              <a:rPr kumimoji="1" lang="ja-JP" altLang="en-US" dirty="0" smtClean="0"/>
              <a:t>生産方法に関する刺激要因</a:t>
            </a:r>
          </a:p>
          <a:p>
            <a:pPr lvl="1"/>
            <a:r>
              <a:rPr lang="ja-JP" altLang="en-US" dirty="0" smtClean="0"/>
              <a:t>所得分配</a:t>
            </a:r>
          </a:p>
          <a:p>
            <a:r>
              <a:rPr lang="ja-JP" altLang="en-US" dirty="0"/>
              <a:t>アダム・</a:t>
            </a:r>
            <a:r>
              <a:rPr lang="ja-JP" altLang="en-US" dirty="0" smtClean="0"/>
              <a:t>スミスの政府の役割</a:t>
            </a:r>
          </a:p>
          <a:p>
            <a:pPr lvl="1"/>
            <a:r>
              <a:rPr kumimoji="1" lang="ja-JP" altLang="en-US" dirty="0"/>
              <a:t>侵略</a:t>
            </a:r>
            <a:r>
              <a:rPr kumimoji="1" lang="ja-JP" altLang="en-US" dirty="0" smtClean="0"/>
              <a:t>・暴力から市民を守る</a:t>
            </a:r>
          </a:p>
          <a:p>
            <a:pPr lvl="1"/>
            <a:r>
              <a:rPr lang="ja-JP" altLang="en-US" dirty="0" smtClean="0"/>
              <a:t>厳正な法の執行</a:t>
            </a:r>
          </a:p>
          <a:p>
            <a:pPr lvl="1"/>
            <a:r>
              <a:rPr kumimoji="1" lang="ja-JP" altLang="en-US" dirty="0" smtClean="0"/>
              <a:t>ある種の</a:t>
            </a:r>
            <a:r>
              <a:rPr kumimoji="1" lang="ja-JP" altLang="en-US" dirty="0"/>
              <a:t>公共事業</a:t>
            </a:r>
            <a:r>
              <a:rPr kumimoji="1" lang="ja-JP" altLang="en-US" dirty="0" smtClean="0"/>
              <a:t>や公共施設（民営より高価）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34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フリードマンの議論２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福祉政策</a:t>
            </a:r>
          </a:p>
          <a:p>
            <a:pPr lvl="1"/>
            <a:r>
              <a:rPr lang="ja-JP" altLang="en-US" dirty="0" smtClean="0"/>
              <a:t>社会保障費の増大→逆に福祉の貧困の結果</a:t>
            </a:r>
          </a:p>
          <a:p>
            <a:pPr lvl="1"/>
            <a:r>
              <a:rPr kumimoji="1" lang="ja-JP" altLang="en-US" dirty="0" smtClean="0"/>
              <a:t>健康保健制度→診察待ちの行列</a:t>
            </a:r>
          </a:p>
          <a:p>
            <a:pPr lvl="1"/>
            <a:r>
              <a:rPr lang="ja-JP" altLang="en-US" dirty="0" smtClean="0"/>
              <a:t>住宅政策→スラム化</a:t>
            </a:r>
          </a:p>
          <a:p>
            <a:r>
              <a:rPr kumimoji="1" lang="ja-JP" altLang="en-US" dirty="0" smtClean="0"/>
              <a:t>平等論　</a:t>
            </a:r>
          </a:p>
          <a:p>
            <a:pPr lvl="1"/>
            <a:r>
              <a:rPr kumimoji="1" lang="ja-JP" altLang="en-US" dirty="0" smtClean="0"/>
              <a:t>神の下の平等・機会の平等○</a:t>
            </a:r>
          </a:p>
          <a:p>
            <a:pPr lvl="1"/>
            <a:r>
              <a:rPr lang="ja-JP" altLang="en-US" dirty="0" smtClean="0"/>
              <a:t>結果の平等</a:t>
            </a:r>
            <a:r>
              <a:rPr lang="en-US" altLang="ja-JP" dirty="0"/>
              <a:t>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239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フリードマンの議論３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</a:t>
            </a:r>
          </a:p>
          <a:p>
            <a:pPr lvl="1"/>
            <a:r>
              <a:rPr lang="ja-JP" altLang="en-US" dirty="0" smtClean="0"/>
              <a:t>原則私立学校</a:t>
            </a:r>
          </a:p>
          <a:p>
            <a:pPr lvl="1"/>
            <a:r>
              <a:rPr kumimoji="1" lang="ja-JP" altLang="en-US" dirty="0" smtClean="0"/>
              <a:t>学校選択の自由→バウチャー制の提唱</a:t>
            </a:r>
          </a:p>
          <a:p>
            <a:r>
              <a:rPr lang="ja-JP" altLang="en-US" dirty="0" smtClean="0"/>
              <a:t>消費者を守るもの</a:t>
            </a:r>
          </a:p>
          <a:p>
            <a:pPr lvl="1"/>
            <a:r>
              <a:rPr kumimoji="1" lang="ja-JP" altLang="en-US" dirty="0" smtClean="0"/>
              <a:t>企業の品質競争（消費者運動ではない）</a:t>
            </a:r>
          </a:p>
          <a:p>
            <a:r>
              <a:rPr lang="ja-JP" altLang="en-US" dirty="0" smtClean="0"/>
              <a:t>労働者を守るもの</a:t>
            </a:r>
          </a:p>
          <a:p>
            <a:pPr lvl="1"/>
            <a:r>
              <a:rPr kumimoji="1" lang="ja-JP" altLang="en-US" dirty="0"/>
              <a:t>自由</a:t>
            </a:r>
            <a:r>
              <a:rPr kumimoji="1" lang="ja-JP" altLang="en-US" dirty="0" smtClean="0"/>
              <a:t>競争による富の増大（労働組合ではない）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088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リバタニアリズム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いかなる経済格差があって、個人所有の権利は絶対</a:t>
            </a:r>
          </a:p>
          <a:p>
            <a:pPr lvl="1"/>
            <a:r>
              <a:rPr lang="ja-JP" altLang="en-US" dirty="0" smtClean="0"/>
              <a:t>取得の正義</a:t>
            </a:r>
            <a:r>
              <a:rPr lang="ja-JP" altLang="en-US" dirty="0"/>
              <a:t>（</a:t>
            </a:r>
            <a:r>
              <a:rPr lang="ja-JP" altLang="en-US" dirty="0" smtClean="0"/>
              <a:t>最初の保有）</a:t>
            </a:r>
          </a:p>
          <a:p>
            <a:pPr lvl="1"/>
            <a:r>
              <a:rPr kumimoji="1" lang="ja-JP" altLang="en-US" dirty="0" smtClean="0"/>
              <a:t>移転の正義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自由市場）</a:t>
            </a:r>
          </a:p>
          <a:p>
            <a:r>
              <a:rPr lang="ja-JP" altLang="en-US" dirty="0" smtClean="0"/>
              <a:t>国家が個人に干渉する方法</a:t>
            </a:r>
            <a:r>
              <a:rPr lang="ja-JP" altLang="en-US" dirty="0"/>
              <a:t>（</a:t>
            </a:r>
            <a:r>
              <a:rPr lang="ja-JP" altLang="en-US" dirty="0" smtClean="0"/>
              <a:t>不正義）</a:t>
            </a:r>
          </a:p>
          <a:p>
            <a:pPr lvl="1"/>
            <a:r>
              <a:rPr kumimoji="1" lang="ja-JP" altLang="en-US" dirty="0" smtClean="0"/>
              <a:t>干渉主義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個人を守る</a:t>
            </a:r>
            <a:r>
              <a:rPr kumimoji="1" lang="ja-JP" altLang="en-US" dirty="0"/>
              <a:t>こと</a:t>
            </a:r>
            <a:r>
              <a:rPr kumimoji="1" lang="ja-JP" altLang="en-US" dirty="0" smtClean="0"/>
              <a:t>の強制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シートベルト）</a:t>
            </a:r>
          </a:p>
          <a:p>
            <a:pPr lvl="1"/>
            <a:r>
              <a:rPr lang="ja-JP" altLang="en-US" dirty="0" smtClean="0"/>
              <a:t>道徳的な立法</a:t>
            </a:r>
            <a:r>
              <a:rPr lang="ja-JP" altLang="en-US" dirty="0"/>
              <a:t>（</a:t>
            </a:r>
            <a:r>
              <a:rPr lang="ja-JP" altLang="en-US" dirty="0" smtClean="0"/>
              <a:t>他人を侵害</a:t>
            </a:r>
            <a:r>
              <a:rPr lang="ja-JP" altLang="en-US" dirty="0"/>
              <a:t>しない</a:t>
            </a:r>
            <a:r>
              <a:rPr lang="ja-JP" altLang="en-US" dirty="0" smtClean="0"/>
              <a:t>のに。同性愛）</a:t>
            </a:r>
          </a:p>
          <a:p>
            <a:pPr lvl="1"/>
            <a:r>
              <a:rPr kumimoji="1" lang="ja-JP" altLang="en-US" dirty="0" smtClean="0"/>
              <a:t>所得再分配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成功した人</a:t>
            </a:r>
            <a:r>
              <a:rPr kumimoji="1" lang="ja-JP" altLang="en-US" dirty="0"/>
              <a:t>から</a:t>
            </a:r>
            <a:r>
              <a:rPr kumimoji="1" lang="ja-JP" altLang="en-US" dirty="0" smtClean="0"/>
              <a:t>の盗み</a:t>
            </a:r>
            <a:r>
              <a:rPr kumimoji="1" lang="ja-JP" altLang="en-US" dirty="0"/>
              <a:t>である）</a:t>
            </a:r>
          </a:p>
        </p:txBody>
      </p:sp>
    </p:spTree>
    <p:extLst>
      <p:ext uri="{BB962C8B-B14F-4D97-AF65-F5344CB8AC3E}">
        <p14:creationId xmlns:p14="http://schemas.microsoft.com/office/powerpoint/2010/main" val="426110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新自由主義政策の実現方法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先進国では「政治公約」を掲げ選挙で勝つ</a:t>
            </a:r>
          </a:p>
          <a:p>
            <a:pPr lvl="1"/>
            <a:r>
              <a:rPr lang="ja-JP" altLang="en-US" dirty="0" smtClean="0"/>
              <a:t>レーガン・サッチャー</a:t>
            </a:r>
            <a:r>
              <a:rPr lang="ja-JP" altLang="en-US" dirty="0"/>
              <a:t>・</a:t>
            </a:r>
            <a:r>
              <a:rPr lang="ja-JP" altLang="en-US" dirty="0" smtClean="0"/>
              <a:t>中曽根</a:t>
            </a:r>
          </a:p>
          <a:p>
            <a:pPr lvl="1"/>
            <a:r>
              <a:rPr kumimoji="1" lang="ja-JP" altLang="en-US" dirty="0" smtClean="0"/>
              <a:t>公約で</a:t>
            </a:r>
            <a:r>
              <a:rPr kumimoji="1" lang="ja-JP" altLang="en-US" dirty="0"/>
              <a:t>「</a:t>
            </a:r>
            <a:r>
              <a:rPr kumimoji="1" lang="ja-JP" altLang="en-US" dirty="0" smtClean="0"/>
              <a:t>民営化</a:t>
            </a:r>
            <a:r>
              <a:rPr kumimoji="1" lang="ja-JP" altLang="en-US" dirty="0"/>
              <a:t>」「</a:t>
            </a:r>
            <a:r>
              <a:rPr kumimoji="1" lang="ja-JP" altLang="en-US" dirty="0" smtClean="0"/>
              <a:t>福祉削減」</a:t>
            </a:r>
            <a:r>
              <a:rPr lang="ja-JP" altLang="en-US" dirty="0" smtClean="0"/>
              <a:t>が共通</a:t>
            </a:r>
          </a:p>
          <a:p>
            <a:r>
              <a:rPr kumimoji="1" lang="ja-JP" altLang="en-US" dirty="0"/>
              <a:t>途上</a:t>
            </a:r>
            <a:r>
              <a:rPr kumimoji="1" lang="ja-JP" altLang="en-US" dirty="0" smtClean="0"/>
              <a:t>国</a:t>
            </a:r>
            <a:r>
              <a:rPr kumimoji="1" lang="ja-JP" altLang="en-US" dirty="0"/>
              <a:t>には</a:t>
            </a:r>
            <a:r>
              <a:rPr kumimoji="1" lang="ja-JP" altLang="en-US" dirty="0" smtClean="0"/>
              <a:t>、ＩＭＦ・ＷＢを通じた融資で条件</a:t>
            </a:r>
          </a:p>
          <a:p>
            <a:pPr lvl="1"/>
            <a:r>
              <a:rPr lang="ja-JP" altLang="en-US" dirty="0" smtClean="0"/>
              <a:t>通貨基金の破綻救済</a:t>
            </a:r>
            <a:r>
              <a:rPr lang="ja-JP" altLang="en-US" dirty="0"/>
              <a:t>（</a:t>
            </a:r>
            <a:r>
              <a:rPr lang="ja-JP" altLang="en-US" dirty="0" smtClean="0"/>
              <a:t>ＩＭＦ）</a:t>
            </a:r>
          </a:p>
          <a:p>
            <a:pPr lvl="1"/>
            <a:r>
              <a:rPr kumimoji="1" lang="ja-JP" altLang="en-US" dirty="0" smtClean="0"/>
              <a:t>国家的事業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の融資条件に多国籍企業参入</a:t>
            </a:r>
          </a:p>
          <a:p>
            <a:r>
              <a:rPr lang="ja-JP" altLang="en-US" dirty="0" smtClean="0"/>
              <a:t>自由貿易協定（ＦＴＡ）・経済連携協定（ＥＰＡ）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7360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レーガノミクス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財政</a:t>
            </a:r>
            <a:r>
              <a:rPr lang="ja-JP" altLang="en-US" dirty="0"/>
              <a:t>支出の大幅</a:t>
            </a:r>
            <a:r>
              <a:rPr lang="ja-JP" altLang="en-US" dirty="0" smtClean="0"/>
              <a:t>削減</a:t>
            </a:r>
          </a:p>
          <a:p>
            <a:pPr lvl="1"/>
            <a:r>
              <a:rPr lang="ja-JP" altLang="en-US" dirty="0" smtClean="0"/>
              <a:t>国防費の優遇・社会保障人件費の削減→双子の赤字</a:t>
            </a:r>
            <a:endParaRPr lang="ja-JP" altLang="en-US" dirty="0"/>
          </a:p>
          <a:p>
            <a:r>
              <a:rPr lang="ja-JP" altLang="en-US" dirty="0" smtClean="0"/>
              <a:t>減</a:t>
            </a:r>
            <a:r>
              <a:rPr lang="ja-JP" altLang="en-US" dirty="0"/>
              <a:t>　</a:t>
            </a:r>
            <a:r>
              <a:rPr lang="ja-JP" altLang="en-US" dirty="0" smtClean="0"/>
              <a:t>税</a:t>
            </a:r>
          </a:p>
          <a:p>
            <a:pPr lvl="1"/>
            <a:r>
              <a:rPr lang="ja-JP" altLang="en-US" dirty="0"/>
              <a:t>所得</a:t>
            </a:r>
            <a:r>
              <a:rPr lang="ja-JP" altLang="en-US" dirty="0" smtClean="0"/>
              <a:t>税率低減（ラッファー理論税収は減らない）</a:t>
            </a:r>
            <a:endParaRPr lang="ja-JP" altLang="en-US" dirty="0"/>
          </a:p>
          <a:p>
            <a:r>
              <a:rPr lang="ja-JP" altLang="en-US" dirty="0" smtClean="0"/>
              <a:t>規制緩和</a:t>
            </a:r>
          </a:p>
          <a:p>
            <a:pPr lvl="1"/>
            <a:r>
              <a:rPr lang="ja-JP" altLang="en-US" dirty="0"/>
              <a:t>保健、安全、環境、エネルギ一</a:t>
            </a:r>
            <a:r>
              <a:rPr lang="ja-JP" altLang="en-US" dirty="0" smtClean="0"/>
              <a:t>等の規制緩和</a:t>
            </a:r>
            <a:endParaRPr lang="ja-JP" altLang="en-US" dirty="0"/>
          </a:p>
          <a:p>
            <a:r>
              <a:rPr lang="ja-JP" altLang="en-US" dirty="0" smtClean="0"/>
              <a:t>マネーサプライ</a:t>
            </a:r>
            <a:r>
              <a:rPr lang="ja-JP" altLang="en-US" dirty="0"/>
              <a:t>の</a:t>
            </a:r>
            <a:r>
              <a:rPr lang="ja-JP" altLang="en-US" dirty="0" smtClean="0"/>
              <a:t>コントロール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752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902</Words>
  <Application>Microsoft Office PowerPoint</Application>
  <PresentationFormat>画面に合わせる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6" baseType="lpstr">
      <vt:lpstr>ＭＳ Ｐゴシック</vt:lpstr>
      <vt:lpstr>Arial</vt:lpstr>
      <vt:lpstr>Calibri</vt:lpstr>
      <vt:lpstr>Office テーマ</vt:lpstr>
      <vt:lpstr>民営化とグローバリゼーション</vt:lpstr>
      <vt:lpstr>視点</vt:lpstr>
      <vt:lpstr>市場経済・市場原理主義</vt:lpstr>
      <vt:lpstr>フリードマンの議論１</vt:lpstr>
      <vt:lpstr>フリードマンの議論２</vt:lpstr>
      <vt:lpstr>フリードマンの議論３</vt:lpstr>
      <vt:lpstr>リバタニアリズム</vt:lpstr>
      <vt:lpstr>新自由主義政策の実現方法</vt:lpstr>
      <vt:lpstr>レーガノミクス</vt:lpstr>
      <vt:lpstr>サッチャー</vt:lpstr>
      <vt:lpstr>中曽根・小泉政策</vt:lpstr>
      <vt:lpstr>貿易協定</vt:lpstr>
      <vt:lpstr>TPPの日本の歩み</vt:lpstr>
      <vt:lpstr>PowerPoint プレゼンテーション</vt:lpstr>
      <vt:lpstr>TPP交渉参加の判断基準(自民党)</vt:lpstr>
      <vt:lpstr>PowerPoint プレゼンテーション</vt:lpstr>
      <vt:lpstr>ＴＰＰは実現するのか</vt:lpstr>
      <vt:lpstr>国際的融資による拡大</vt:lpstr>
      <vt:lpstr>水の民営化について考えてみよう</vt:lpstr>
      <vt:lpstr>失敗しやすい要因</vt:lpstr>
      <vt:lpstr>グローバリゼーションと平和</vt:lpstr>
      <vt:lpstr>経済格差は問題なのか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民営化とグローバリゼーション</dc:title>
  <dc:creator>wakei</dc:creator>
  <cp:lastModifiedBy>wakei</cp:lastModifiedBy>
  <cp:revision>36</cp:revision>
  <dcterms:created xsi:type="dcterms:W3CDTF">2014-05-30T03:05:15Z</dcterms:created>
  <dcterms:modified xsi:type="dcterms:W3CDTF">2016-06-10T05:02:38Z</dcterms:modified>
</cp:coreProperties>
</file>