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6" r:id="rId3"/>
    <p:sldId id="337" r:id="rId4"/>
    <p:sldId id="338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15" r:id="rId25"/>
    <p:sldId id="316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2" autoAdjust="0"/>
    <p:restoredTop sz="94215" autoAdjust="0"/>
  </p:normalViewPr>
  <p:slideViewPr>
    <p:cSldViewPr>
      <p:cViewPr varScale="1">
        <p:scale>
          <a:sx n="78" d="100"/>
          <a:sy n="78" d="100"/>
        </p:scale>
        <p:origin x="3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B3B9F-8E91-4DB7-BD18-C06F2AAB5D31}" type="datetimeFigureOut">
              <a:rPr kumimoji="1" lang="ja-JP" altLang="en-US" smtClean="0"/>
              <a:t>2016/6/3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C2350-507E-41FD-B5A6-3E1587714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58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C2350-507E-41FD-B5A6-3E1587714EF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7169-D5A2-473E-9F84-D69EB35061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93B52-246D-43E8-A1CA-3E758A06E6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E45E-2FFE-439A-A6AE-17D2C9E0FB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4B0F-7B7F-4953-8BCE-008C9E8935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E97-555A-40C9-9F45-D37C50138C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2F4E-FC4C-458C-9A1D-5F9BB21AD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312B-935B-49EB-96B3-8CE80345F7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C876-58E4-4718-BEEE-E6AB33727E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D61F-DE75-40AF-9DAC-61045639AF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08B6-8364-432D-BC45-8ED369DA58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5ADA-1EB8-4237-B0AA-33818BED3E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D7FAF2-891D-45B0-9954-42CE2C8567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グローバリゼーション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グローバリゼーションは</a:t>
            </a:r>
          </a:p>
          <a:p>
            <a:pPr eaLnBrk="1" hangingPunct="1"/>
            <a:r>
              <a:rPr lang="ja-JP" altLang="en-US" smtClean="0"/>
              <a:t>国際的画一化なのか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936797" cy="37444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02044"/>
            <a:ext cx="476045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2" y="0"/>
            <a:ext cx="776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サッチャー・レーガンの攻勢８０‘</a:t>
            </a:r>
            <a:r>
              <a:rPr kumimoji="1" lang="ja-JP" altLang="en-US" dirty="0" smtClean="0"/>
              <a:t>ｓ</a:t>
            </a:r>
            <a:br>
              <a:rPr kumimoji="1" lang="ja-JP" altLang="en-US" dirty="0" smtClean="0"/>
            </a:br>
            <a:r>
              <a:rPr kumimoji="1" lang="ja-JP" altLang="en-US" dirty="0" smtClean="0"/>
              <a:t>平等化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所得再分配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攻撃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戦後福祉政策への攻勢</a:t>
            </a:r>
          </a:p>
          <a:p>
            <a:pPr lvl="1"/>
            <a:r>
              <a:rPr lang="ja-JP" altLang="en-US" dirty="0" smtClean="0"/>
              <a:t>失業者の増大（政策的）</a:t>
            </a:r>
          </a:p>
          <a:p>
            <a:pPr lvl="1"/>
            <a:r>
              <a:rPr kumimoji="1" lang="ja-JP" altLang="en-US" dirty="0" smtClean="0"/>
              <a:t>社会保障費はむしろ</a:t>
            </a:r>
            <a:r>
              <a:rPr kumimoji="1" lang="ja-JP" altLang="en-US" dirty="0"/>
              <a:t>増大</a:t>
            </a:r>
            <a:endParaRPr kumimoji="1" lang="ja-JP" altLang="en-US" dirty="0" smtClean="0"/>
          </a:p>
          <a:p>
            <a:r>
              <a:rPr lang="ja-JP" altLang="en-US" dirty="0" smtClean="0"/>
              <a:t>ビッグビジネス</a:t>
            </a:r>
            <a:r>
              <a:rPr lang="ja-JP" altLang="en-US" dirty="0"/>
              <a:t>のため</a:t>
            </a:r>
            <a:r>
              <a:rPr lang="ja-JP" altLang="en-US" dirty="0" smtClean="0"/>
              <a:t>の規制緩和</a:t>
            </a:r>
          </a:p>
          <a:p>
            <a:pPr lvl="1"/>
            <a:r>
              <a:rPr lang="ja-JP" altLang="en-US" dirty="0"/>
              <a:t>累進</a:t>
            </a:r>
            <a:r>
              <a:rPr lang="ja-JP" altLang="en-US" dirty="0" smtClean="0"/>
              <a:t>税の緩和・消費税アップ</a:t>
            </a:r>
          </a:p>
          <a:p>
            <a:r>
              <a:rPr kumimoji="1" lang="ja-JP" altLang="en-US" dirty="0" smtClean="0"/>
              <a:t>市場原理主義</a:t>
            </a:r>
          </a:p>
          <a:p>
            <a:pPr lvl="1"/>
            <a:r>
              <a:rPr lang="ja-JP" altLang="en-US" dirty="0" smtClean="0"/>
              <a:t>公営の</a:t>
            </a:r>
            <a:r>
              <a:rPr lang="ja-JP" altLang="en-US" dirty="0"/>
              <a:t>民営化</a:t>
            </a:r>
            <a:endParaRPr kumimoji="1" lang="ja-JP" altLang="en-US" dirty="0" smtClean="0"/>
          </a:p>
          <a:p>
            <a:r>
              <a:rPr lang="ja-JP" altLang="en-US" dirty="0" smtClean="0"/>
              <a:t>機軸通貨特権</a:t>
            </a:r>
            <a:r>
              <a:rPr lang="ja-JP" altLang="en-US" dirty="0"/>
              <a:t>に</a:t>
            </a:r>
            <a:r>
              <a:rPr lang="ja-JP" altLang="en-US" dirty="0" smtClean="0"/>
              <a:t>よる金融</a:t>
            </a:r>
            <a:r>
              <a:rPr lang="ja-JP" altLang="en-US" dirty="0"/>
              <a:t>改革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44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614802" cy="45185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3816424" cy="45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冷戦の</a:t>
            </a:r>
            <a:r>
              <a:rPr lang="ja-JP" altLang="en-US" dirty="0" smtClean="0"/>
              <a:t>終焉</a:t>
            </a:r>
            <a:br>
              <a:rPr lang="ja-JP" altLang="en-US" dirty="0" smtClean="0"/>
            </a:br>
            <a:r>
              <a:rPr lang="en-US" altLang="ja-JP" dirty="0"/>
              <a:t>(</a:t>
            </a:r>
            <a:r>
              <a:rPr lang="ja-JP" altLang="en-US" dirty="0" smtClean="0"/>
              <a:t>最も平等主義の国家の崩壊</a:t>
            </a:r>
            <a:r>
              <a:rPr lang="en-US" altLang="ja-JP" dirty="0"/>
              <a:t>)</a:t>
            </a:r>
            <a:endParaRPr lang="ja-JP" altLang="en-US" dirty="0" smtClean="0"/>
          </a:p>
        </p:txBody>
      </p:sp>
      <p:sp>
        <p:nvSpPr>
          <p:cNvPr id="409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ソ連や東ドイツ・東欧の社会主義の崩壊</a:t>
            </a:r>
          </a:p>
          <a:p>
            <a:r>
              <a:rPr lang="ja-JP" altLang="en-US" dirty="0" smtClean="0"/>
              <a:t>「</a:t>
            </a:r>
            <a:r>
              <a:rPr lang="ja-JP" altLang="en-US" dirty="0" smtClean="0"/>
              <a:t>市場主義」の増大</a:t>
            </a:r>
          </a:p>
          <a:p>
            <a:pPr lvl="1"/>
            <a:r>
              <a:rPr lang="ja-JP" altLang="en-US" dirty="0"/>
              <a:t>中国</a:t>
            </a:r>
            <a:r>
              <a:rPr lang="ja-JP" altLang="en-US" dirty="0" smtClean="0"/>
              <a:t>・ベトナムなど社会主義国も市場経済導入</a:t>
            </a:r>
          </a:p>
          <a:p>
            <a:pPr lvl="1"/>
            <a:r>
              <a:rPr lang="ja-JP" altLang="en-US" dirty="0" smtClean="0"/>
              <a:t>ＷＢ，ＩＭＦ，ＷＴＯが金融・経済面での促進</a:t>
            </a:r>
          </a:p>
          <a:p>
            <a:r>
              <a:rPr lang="ja-JP" altLang="en-US" dirty="0" smtClean="0"/>
              <a:t>放送・メディアのグローバル化</a:t>
            </a:r>
          </a:p>
          <a:p>
            <a:pPr lvl="1"/>
            <a:r>
              <a:rPr lang="ja-JP" altLang="en-US" dirty="0" smtClean="0"/>
              <a:t>ＣＮＮ，ＢＢＣ</a:t>
            </a:r>
          </a:p>
          <a:p>
            <a:pPr lvl="1"/>
            <a:r>
              <a:rPr lang="ja-JP" altLang="en-US" dirty="0" smtClean="0"/>
              <a:t>インターネット</a:t>
            </a:r>
          </a:p>
          <a:p>
            <a:r>
              <a:rPr lang="en-US" altLang="ja-JP" dirty="0" smtClean="0"/>
              <a:t>FTA</a:t>
            </a:r>
            <a:r>
              <a:rPr lang="en-US" altLang="ja-JP" dirty="0"/>
              <a:t>(</a:t>
            </a:r>
            <a:r>
              <a:rPr lang="ja-JP" altLang="en-US" dirty="0" smtClean="0"/>
              <a:t>自由貿易協定</a:t>
            </a:r>
            <a:r>
              <a:rPr lang="en-US" altLang="ja-JP" dirty="0" smtClean="0"/>
              <a:t>),EPA(</a:t>
            </a:r>
            <a:r>
              <a:rPr lang="ja-JP" altLang="en-US" dirty="0" smtClean="0"/>
              <a:t>経済連携協定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の増加 </a:t>
            </a:r>
            <a:r>
              <a:rPr lang="en-US" altLang="ja-JP" dirty="0" err="1" smtClean="0"/>
              <a:t>cf</a:t>
            </a:r>
            <a:r>
              <a:rPr lang="en-US" altLang="ja-JP" dirty="0" smtClean="0"/>
              <a:t> TPP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52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新自由主義の</a:t>
            </a:r>
            <a:r>
              <a:rPr lang="ja-JP" altLang="en-US" dirty="0"/>
              <a:t>二局面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ショックドクトリン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（ナオミ・クライン）</a:t>
            </a:r>
          </a:p>
          <a:p>
            <a:pPr lvl="1"/>
            <a:r>
              <a:rPr lang="ja-JP" altLang="en-US" dirty="0"/>
              <a:t>フリードマンの新自由主義は、社会的混乱を媒介に市場主義を押しつける</a:t>
            </a:r>
            <a:r>
              <a:rPr lang="ja-JP" altLang="en-US" dirty="0" smtClean="0"/>
              <a:t>。惨事を人為的に作り出すこともある（惨事便乗型資本主義）</a:t>
            </a:r>
          </a:p>
          <a:p>
            <a:pPr lvl="1"/>
            <a:r>
              <a:rPr lang="ja-JP" altLang="en-US" dirty="0" smtClean="0"/>
              <a:t>チリ</a:t>
            </a:r>
            <a:r>
              <a:rPr lang="ja-JP" altLang="en-US" dirty="0"/>
              <a:t>（アジェンデからピノチェト）・ロシア（エリツィン）・スマトラ地震・</a:t>
            </a:r>
            <a:r>
              <a:rPr lang="ja-JP" altLang="en-US" dirty="0" smtClean="0"/>
              <a:t>ハリケーンカトリーヌ・イラク</a:t>
            </a:r>
          </a:p>
          <a:p>
            <a:r>
              <a:rPr kumimoji="1" lang="ja-JP" altLang="en-US" dirty="0" smtClean="0"/>
              <a:t>ビイビット・ハーヴェイ</a:t>
            </a:r>
          </a:p>
          <a:p>
            <a:pPr lvl="1"/>
            <a:r>
              <a:rPr lang="ja-JP" altLang="en-US" dirty="0"/>
              <a:t>民主</a:t>
            </a:r>
            <a:r>
              <a:rPr lang="ja-JP" altLang="en-US" dirty="0" smtClean="0"/>
              <a:t>主義の成熟した国家</a:t>
            </a:r>
            <a:r>
              <a:rPr lang="ja-JP" altLang="en-US" dirty="0"/>
              <a:t>で</a:t>
            </a:r>
            <a:r>
              <a:rPr lang="ja-JP" altLang="en-US" dirty="0" smtClean="0"/>
              <a:t>は国民の合意</a:t>
            </a:r>
          </a:p>
          <a:p>
            <a:pPr lvl="1"/>
            <a:r>
              <a:rPr kumimoji="1" lang="ja-JP" altLang="en-US" dirty="0" smtClean="0"/>
              <a:t>メディアを</a:t>
            </a:r>
            <a:r>
              <a:rPr kumimoji="1" lang="ja-JP" altLang="en-US" dirty="0"/>
              <a:t>動員</a:t>
            </a:r>
          </a:p>
        </p:txBody>
      </p:sp>
    </p:spTree>
    <p:extLst>
      <p:ext uri="{BB962C8B-B14F-4D97-AF65-F5344CB8AC3E}">
        <p14:creationId xmlns:p14="http://schemas.microsoft.com/office/powerpoint/2010/main" val="297541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ワールドカップの試合時間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コートジボワール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</a:t>
            </a:r>
            <a:r>
              <a:rPr lang="ja-JP" altLang="en-US" dirty="0" smtClean="0"/>
              <a:t>日本（レシフェ　現地時間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14</a:t>
            </a:r>
            <a:r>
              <a:rPr lang="ja-JP" altLang="en-US" dirty="0" smtClean="0"/>
              <a:t>日</a:t>
            </a:r>
            <a:r>
              <a:rPr lang="en-US" altLang="ja-JP" dirty="0" smtClean="0"/>
              <a:t>22</a:t>
            </a:r>
            <a:r>
              <a:rPr lang="ja-JP" altLang="en-US" dirty="0" smtClean="0"/>
              <a:t>時）</a:t>
            </a:r>
          </a:p>
          <a:p>
            <a:r>
              <a:rPr lang="en-US" altLang="ja-JP" dirty="0" smtClean="0"/>
              <a:t>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日は、日曜日</a:t>
            </a:r>
            <a:br>
              <a:rPr lang="ja-JP" altLang="en-US" dirty="0" smtClean="0"/>
            </a:br>
            <a:r>
              <a:rPr lang="ja-JP" altLang="en-US" dirty="0" smtClean="0"/>
              <a:t>ブラジル現地時間（</a:t>
            </a:r>
            <a:r>
              <a:rPr lang="en-US" altLang="ja-JP" dirty="0" smtClean="0"/>
              <a:t>19</a:t>
            </a:r>
            <a:r>
              <a:rPr lang="ja-JP" altLang="en-US" dirty="0" smtClean="0"/>
              <a:t>時から</a:t>
            </a:r>
            <a:r>
              <a:rPr lang="en-US" altLang="ja-JP" dirty="0" smtClean="0"/>
              <a:t>22</a:t>
            </a:r>
            <a:r>
              <a:rPr lang="ja-JP" altLang="en-US" dirty="0" smtClean="0"/>
              <a:t>時に変更）　→　日本時間</a:t>
            </a:r>
            <a:r>
              <a:rPr lang="en-US" altLang="ja-JP" dirty="0" smtClean="0"/>
              <a:t>10</a:t>
            </a:r>
            <a:r>
              <a:rPr lang="ja-JP" altLang="en-US" dirty="0" smtClean="0"/>
              <a:t>時（</a:t>
            </a:r>
            <a:r>
              <a:rPr lang="en-US" altLang="ja-JP" dirty="0" smtClean="0"/>
              <a:t>7</a:t>
            </a:r>
            <a:r>
              <a:rPr lang="ja-JP" altLang="en-US" dirty="0" smtClean="0"/>
              <a:t>時から</a:t>
            </a:r>
            <a:r>
              <a:rPr lang="en-US" altLang="ja-JP" dirty="0" smtClean="0"/>
              <a:t>10</a:t>
            </a:r>
            <a:r>
              <a:rPr lang="ja-JP" altLang="en-US" dirty="0" smtClean="0"/>
              <a:t>時に変更）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ウィーン・ニューイヤコンサート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日に行なわれ、国際的に同時中継される演奏会</a:t>
            </a:r>
          </a:p>
          <a:p>
            <a:r>
              <a:rPr lang="en-US" altLang="ja-JP" dirty="0" smtClean="0"/>
              <a:t>1943</a:t>
            </a:r>
            <a:r>
              <a:rPr lang="ja-JP" altLang="en-US" dirty="0" smtClean="0"/>
              <a:t>年から毎年開催、</a:t>
            </a:r>
            <a:r>
              <a:rPr lang="en-US" altLang="ja-JP" dirty="0" smtClean="0"/>
              <a:t>1959</a:t>
            </a:r>
            <a:r>
              <a:rPr lang="ja-JP" altLang="en-US" dirty="0" smtClean="0"/>
              <a:t>年に最初のテレビ中継</a:t>
            </a:r>
            <a:r>
              <a:rPr lang="en-US" altLang="ja-JP" dirty="0" smtClean="0"/>
              <a:t>(</a:t>
            </a:r>
            <a:r>
              <a:rPr lang="ja-JP" altLang="en-US" dirty="0" smtClean="0"/>
              <a:t>オーストリア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ja-JP" altLang="en-US" dirty="0" smtClean="0"/>
              <a:t>ウィキペディアでは、</a:t>
            </a:r>
            <a:r>
              <a:rPr kumimoji="1" lang="en-US" altLang="ja-JP" dirty="0" smtClean="0"/>
              <a:t>1973</a:t>
            </a:r>
            <a:r>
              <a:rPr kumimoji="1" lang="ja-JP" altLang="en-US" dirty="0" smtClean="0"/>
              <a:t>年から録画による放映が日本ではじまり、</a:t>
            </a:r>
            <a:r>
              <a:rPr kumimoji="1" lang="en-US" altLang="ja-JP" dirty="0" smtClean="0"/>
              <a:t>1980</a:t>
            </a:r>
            <a:r>
              <a:rPr kumimoji="1" lang="ja-JP" altLang="en-US" dirty="0" smtClean="0"/>
              <a:t>年からライブ放送となっている</a:t>
            </a:r>
            <a:r>
              <a:rPr lang="ja-JP" altLang="en-US" dirty="0" smtClean="0"/>
              <a:t>。</a:t>
            </a:r>
          </a:p>
          <a:p>
            <a:r>
              <a:rPr kumimoji="1" lang="ja-JP" altLang="en-US" dirty="0" smtClean="0"/>
              <a:t>実際はもっと早かった。</a:t>
            </a:r>
            <a:endParaRPr lang="ja-JP" altLang="en-US" dirty="0" smtClean="0"/>
          </a:p>
          <a:p>
            <a:r>
              <a:rPr kumimoji="1" lang="ja-JP" altLang="en-US" dirty="0" smtClean="0"/>
              <a:t>日本の最初の国際テレビ放送</a:t>
            </a:r>
            <a:r>
              <a:rPr kumimoji="1" lang="en-US" altLang="ja-JP" dirty="0" smtClean="0"/>
              <a:t>1963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韓国のマクドナルド</a:t>
            </a:r>
          </a:p>
        </p:txBody>
      </p:sp>
      <p:pic>
        <p:nvPicPr>
          <p:cNvPr id="13315" name="Picture 7" descr="ブルコギバーガーセッ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2519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キムチバーガ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00213"/>
            <a:ext cx="25923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シュリンプバーガーセッ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221163"/>
            <a:ext cx="25193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フランスのマクドナルド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14340" name="Picture 7" descr="f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4168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グローバリゼーションとは何か</a:t>
            </a: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包括的な定義 「人・物</a:t>
            </a:r>
            <a:r>
              <a:rPr lang="en-US" altLang="ja-JP" dirty="0" smtClean="0"/>
              <a:t>(</a:t>
            </a:r>
            <a:r>
              <a:rPr lang="ja-JP" altLang="en-US" dirty="0" smtClean="0"/>
              <a:t>汚染物質も含む</a:t>
            </a:r>
            <a:r>
              <a:rPr lang="en-US" altLang="ja-JP" dirty="0" smtClean="0"/>
              <a:t>)</a:t>
            </a:r>
            <a:r>
              <a:rPr lang="ja-JP" altLang="en-US" dirty="0" smtClean="0"/>
              <a:t>・通貨・情報が全地球的規模で流動化している現象」</a:t>
            </a:r>
          </a:p>
          <a:p>
            <a:pPr lvl="1" eaLnBrk="1" hangingPunct="1"/>
            <a:r>
              <a:rPr lang="ja-JP" altLang="en-US" dirty="0" smtClean="0"/>
              <a:t>経済的概念　自由主義経済（市場経済）の採用と公的経営の否定・縮小</a:t>
            </a:r>
          </a:p>
          <a:p>
            <a:pPr lvl="1" eaLnBrk="1" hangingPunct="1"/>
            <a:r>
              <a:rPr lang="ja-JP" altLang="en-US" dirty="0" smtClean="0"/>
              <a:t>政治的概念　世界の警察としてのアメリカの政治的影響力</a:t>
            </a:r>
          </a:p>
          <a:p>
            <a:pPr lvl="1" eaLnBrk="1" hangingPunct="1"/>
            <a:r>
              <a:rPr lang="ja-JP" altLang="en-US" dirty="0" smtClean="0"/>
              <a:t>文化的概念　欧米の文化の拡大現象ハリウッド映画、コカコーラ、マクドナルド、インターネット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オランダのマクドナルド</a:t>
            </a:r>
          </a:p>
        </p:txBody>
      </p:sp>
      <p:pic>
        <p:nvPicPr>
          <p:cNvPr id="15363" name="Picture 7" descr="n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00213"/>
            <a:ext cx="48244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チェコのマクドナルド</a:t>
            </a:r>
          </a:p>
        </p:txBody>
      </p:sp>
      <p:pic>
        <p:nvPicPr>
          <p:cNvPr id="16387" name="Picture 7" descr="cze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76475"/>
            <a:ext cx="5832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スウェーデンのマクドナルド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17412" name="Picture 7" descr="sw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73238"/>
            <a:ext cx="68405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メキシコのマクドナルド</a:t>
            </a:r>
          </a:p>
        </p:txBody>
      </p:sp>
      <p:pic>
        <p:nvPicPr>
          <p:cNvPr id="18435" name="Picture 7" descr="マックブリト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25193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マック・ア・ラ・メキシカー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700213"/>
            <a:ext cx="2376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マックパストール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60800"/>
            <a:ext cx="26654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メキシカーナ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933825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8" y="4284"/>
            <a:ext cx="5363323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3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" y="140095"/>
            <a:ext cx="4643011" cy="671882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32" y="180965"/>
            <a:ext cx="4315456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グローバリゼーションという言葉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平凡社世界大百科事典　項目なし　国際経済学・国際政治という項目の中にも言葉なし</a:t>
            </a:r>
          </a:p>
          <a:p>
            <a:r>
              <a:rPr kumimoji="1" lang="ja-JP" altLang="en-US" dirty="0" smtClean="0"/>
              <a:t>朝日新聞に現れた時期</a:t>
            </a:r>
          </a:p>
          <a:p>
            <a:pPr lvl="1"/>
            <a:r>
              <a:rPr lang="en-US" altLang="ja-JP" dirty="0" smtClean="0"/>
              <a:t>1987.10.9</a:t>
            </a:r>
            <a:r>
              <a:rPr lang="ja-JP" altLang="en-US" dirty="0" smtClean="0"/>
              <a:t> 証券取引の</a:t>
            </a:r>
            <a:r>
              <a:rPr lang="en-US" altLang="ja-JP" dirty="0" smtClean="0"/>
              <a:t>G(</a:t>
            </a:r>
            <a:r>
              <a:rPr lang="ja-JP" altLang="en-US" dirty="0" smtClean="0"/>
              <a:t>国際化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の中で、不正防止が必要に</a:t>
            </a:r>
            <a:r>
              <a:rPr lang="en-US" altLang="ja-JP" dirty="0" smtClean="0"/>
              <a:t>(</a:t>
            </a:r>
            <a:r>
              <a:rPr lang="ja-JP" altLang="en-US" dirty="0" smtClean="0"/>
              <a:t>大蔵省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1988.2.2</a:t>
            </a:r>
            <a:r>
              <a:rPr lang="ja-JP" altLang="en-US" dirty="0" smtClean="0"/>
              <a:t> 経済同友会提言「日本の企業再構築は、本業の活性化と多角化、国際的統合</a:t>
            </a:r>
            <a:r>
              <a:rPr lang="en-US" altLang="ja-JP" dirty="0" smtClean="0"/>
              <a:t>(G)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1988.6.22</a:t>
            </a:r>
            <a:r>
              <a:rPr lang="ja-JP" altLang="en-US" dirty="0" smtClean="0"/>
              <a:t> トロントサミット「情報技術革命と市場の</a:t>
            </a:r>
            <a:r>
              <a:rPr lang="en-US" altLang="ja-JP" dirty="0" smtClean="0"/>
              <a:t>G</a:t>
            </a:r>
            <a:r>
              <a:rPr lang="ja-JP" altLang="en-US" dirty="0" smtClean="0"/>
              <a:t>は経済的相互依存を高め」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0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グローバリゼーションという言葉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ブリタニカ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テキスト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 版では、各領域の説明となっている。</a:t>
            </a:r>
          </a:p>
          <a:p>
            <a:r>
              <a:rPr lang="ja-JP" altLang="en-US" dirty="0" smtClean="0"/>
              <a:t>ウィキペディア </a:t>
            </a:r>
            <a:r>
              <a:rPr lang="en-US" altLang="ja-JP" dirty="0" smtClean="0"/>
              <a:t>1970</a:t>
            </a:r>
            <a:r>
              <a:rPr lang="ja-JP" altLang="en-US" dirty="0" smtClean="0"/>
              <a:t>年代から使用、本格的には、</a:t>
            </a:r>
            <a:r>
              <a:rPr lang="en-US" altLang="ja-JP" dirty="0" smtClean="0"/>
              <a:t>1990</a:t>
            </a:r>
            <a:r>
              <a:rPr lang="ja-JP" altLang="en-US" dirty="0" smtClean="0"/>
              <a:t>年代ソ連崩壊後としている</a:t>
            </a:r>
          </a:p>
          <a:p>
            <a:r>
              <a:rPr lang="ja-JP" altLang="en-US" dirty="0" smtClean="0"/>
              <a:t>ナオミ・クラインの「ショック・ドクトリン」のショック  戦後史の新自由主義的グローバリズムの蛮行を暴き出し、グローバリゼーションのイメージを変化させた</a:t>
            </a:r>
          </a:p>
        </p:txBody>
      </p:sp>
    </p:spTree>
    <p:extLst>
      <p:ext uri="{BB962C8B-B14F-4D97-AF65-F5344CB8AC3E}">
        <p14:creationId xmlns:p14="http://schemas.microsoft.com/office/powerpoint/2010/main" val="3006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歴史的概観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古代</a:t>
            </a:r>
            <a:r>
              <a:rPr lang="ja-JP" altLang="en-US" dirty="0"/>
              <a:t>・</a:t>
            </a:r>
            <a:r>
              <a:rPr lang="ja-JP" altLang="en-US" dirty="0" smtClean="0"/>
              <a:t>中世</a:t>
            </a:r>
            <a:r>
              <a:rPr lang="ja-JP" altLang="en-US" dirty="0"/>
              <a:t>まで</a:t>
            </a:r>
            <a:r>
              <a:rPr lang="ja-JP" altLang="en-US" dirty="0" smtClean="0"/>
              <a:t>の結びつき</a:t>
            </a:r>
            <a:r>
              <a:rPr lang="ja-JP" altLang="en-US" dirty="0"/>
              <a:t>（</a:t>
            </a:r>
            <a:r>
              <a:rPr lang="ja-JP" altLang="en-US" dirty="0" smtClean="0"/>
              <a:t>帝国・貿易）</a:t>
            </a:r>
          </a:p>
          <a:p>
            <a:pPr lvl="1"/>
            <a:r>
              <a:rPr lang="ja-JP" altLang="en-US" dirty="0" smtClean="0"/>
              <a:t>中華帝国・</a:t>
            </a:r>
            <a:r>
              <a:rPr lang="ja-JP" altLang="en-US" dirty="0"/>
              <a:t>ローマ帝国・イスラム</a:t>
            </a:r>
            <a:r>
              <a:rPr lang="ja-JP" altLang="en-US" dirty="0" smtClean="0"/>
              <a:t>帝国・モンゴル帝国</a:t>
            </a:r>
          </a:p>
          <a:p>
            <a:pPr lvl="1"/>
            <a:r>
              <a:rPr lang="ja-JP" altLang="en-US" dirty="0" smtClean="0"/>
              <a:t>貿易は</a:t>
            </a:r>
            <a:r>
              <a:rPr lang="ja-JP" altLang="en-US" dirty="0"/>
              <a:t>主</a:t>
            </a:r>
            <a:r>
              <a:rPr lang="ja-JP" altLang="en-US" dirty="0" smtClean="0"/>
              <a:t>に奢侈品</a:t>
            </a:r>
          </a:p>
          <a:p>
            <a:r>
              <a:rPr lang="ja-JP" altLang="en-US" dirty="0"/>
              <a:t>大航海</a:t>
            </a:r>
            <a:r>
              <a:rPr lang="ja-JP" altLang="en-US" dirty="0" smtClean="0"/>
              <a:t>時代（政治支配が拡大）</a:t>
            </a:r>
          </a:p>
          <a:p>
            <a:pPr lvl="1"/>
            <a:r>
              <a:rPr lang="ja-JP" altLang="en-US" dirty="0" smtClean="0"/>
              <a:t>スペインの成立</a:t>
            </a:r>
            <a:r>
              <a:rPr lang="ja-JP" altLang="en-US" dirty="0"/>
              <a:t>（</a:t>
            </a:r>
            <a:r>
              <a:rPr lang="ja-JP" altLang="en-US" dirty="0" smtClean="0"/>
              <a:t>イスラム支配</a:t>
            </a:r>
            <a:r>
              <a:rPr lang="ja-JP" altLang="en-US" dirty="0"/>
              <a:t>から</a:t>
            </a:r>
            <a:r>
              <a:rPr lang="ja-JP" altLang="en-US" dirty="0" smtClean="0"/>
              <a:t>の脱却</a:t>
            </a:r>
            <a:r>
              <a:rPr lang="ja-JP" altLang="en-US" dirty="0"/>
              <a:t>）</a:t>
            </a:r>
            <a:r>
              <a:rPr lang="ja-JP" altLang="en-US" dirty="0" smtClean="0"/>
              <a:t>→膨張エネルギー→アメリカ大陸の発見→植民地獲得→銀の大量流入→経済の発展→人口増加→植民地への植民（キリスト教が世界に拡大）</a:t>
            </a:r>
          </a:p>
          <a:p>
            <a:pPr lvl="1"/>
            <a:r>
              <a:rPr lang="ja-JP" altLang="en-US" dirty="0" smtClean="0"/>
              <a:t>（</a:t>
            </a:r>
            <a:r>
              <a:rPr lang="ja-JP" altLang="en-US" dirty="0"/>
              <a:t>ウォーレンシュタイン　</a:t>
            </a:r>
            <a:r>
              <a:rPr lang="ja-JP" altLang="en-US" dirty="0" smtClean="0"/>
              <a:t>世界システムの成立）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91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歴史的概観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市民革命と産業革命（世界帝国の交代）</a:t>
            </a:r>
          </a:p>
          <a:p>
            <a:pPr lvl="1"/>
            <a:r>
              <a:rPr lang="ja-JP" altLang="en-US" dirty="0" smtClean="0"/>
              <a:t>原料供給地（植民地）と生産地（先進国）との分離→安価な日常必需品の普及（衣料）（植民地のモノカルチャー化）</a:t>
            </a:r>
          </a:p>
          <a:p>
            <a:pPr lvl="1"/>
            <a:r>
              <a:rPr kumimoji="1" lang="ja-JP" altLang="en-US" dirty="0" smtClean="0"/>
              <a:t>運輸手段の発達</a:t>
            </a:r>
            <a:r>
              <a:rPr kumimoji="1" lang="ja-JP" altLang="en-US" dirty="0"/>
              <a:t>（</a:t>
            </a:r>
            <a:r>
              <a:rPr kumimoji="1" lang="ja-JP" altLang="en-US" dirty="0" smtClean="0"/>
              <a:t>船舶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鉄道→車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飛行機）→植民地への移民の増大→先進国生活様式の拡大</a:t>
            </a:r>
          </a:p>
          <a:p>
            <a:r>
              <a:rPr lang="ja-JP" altLang="en-US" dirty="0"/>
              <a:t>市民</a:t>
            </a:r>
            <a:r>
              <a:rPr lang="ja-JP" altLang="en-US" dirty="0" smtClean="0"/>
              <a:t>革命の拡大（アメリカ→南米→中欧）</a:t>
            </a:r>
          </a:p>
          <a:p>
            <a:r>
              <a:rPr kumimoji="1" lang="ja-JP" altLang="en-US" dirty="0" smtClean="0"/>
              <a:t>先進国の植民地争奪戦→</a:t>
            </a:r>
            <a:r>
              <a:rPr kumimoji="1" lang="ja-JP" altLang="en-US" dirty="0"/>
              <a:t>帝国</a:t>
            </a:r>
            <a:r>
              <a:rPr kumimoji="1" lang="ja-JP" altLang="en-US" dirty="0" smtClean="0"/>
              <a:t>主義戦争</a:t>
            </a:r>
          </a:p>
          <a:p>
            <a:r>
              <a:rPr lang="ja-JP" altLang="en-US" dirty="0" smtClean="0"/>
              <a:t>先進国</a:t>
            </a:r>
            <a:r>
              <a:rPr lang="ja-JP" altLang="en-US" dirty="0"/>
              <a:t>に</a:t>
            </a:r>
            <a:r>
              <a:rPr lang="ja-JP" altLang="en-US" dirty="0" smtClean="0"/>
              <a:t>よる国力比較→相互の影響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833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歴史的概観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２０世紀の世界体制</a:t>
            </a:r>
          </a:p>
          <a:p>
            <a:pPr lvl="1"/>
            <a:r>
              <a:rPr lang="ja-JP" altLang="en-US" dirty="0"/>
              <a:t>３０年</a:t>
            </a:r>
            <a:r>
              <a:rPr lang="ja-JP" altLang="en-US" dirty="0" smtClean="0"/>
              <a:t>戦争</a:t>
            </a:r>
            <a:r>
              <a:rPr lang="ja-JP" altLang="en-US" dirty="0"/>
              <a:t>として</a:t>
            </a:r>
            <a:r>
              <a:rPr lang="ja-JP" altLang="en-US" dirty="0" smtClean="0"/>
              <a:t>の世界大戦→米英の覇権</a:t>
            </a:r>
          </a:p>
          <a:p>
            <a:pPr lvl="1"/>
            <a:r>
              <a:rPr kumimoji="1" lang="ja-JP" altLang="en-US" dirty="0"/>
              <a:t>米</a:t>
            </a:r>
            <a:r>
              <a:rPr kumimoji="1" lang="ja-JP" altLang="en-US" dirty="0" smtClean="0"/>
              <a:t>ソ冷戦</a:t>
            </a:r>
          </a:p>
          <a:p>
            <a:pPr lvl="2"/>
            <a:r>
              <a:rPr lang="ja-JP" altLang="en-US" dirty="0" smtClean="0"/>
              <a:t>国際連合</a:t>
            </a:r>
            <a:r>
              <a:rPr lang="ja-JP" altLang="en-US" dirty="0"/>
              <a:t>に</a:t>
            </a:r>
            <a:r>
              <a:rPr lang="ja-JP" altLang="en-US" dirty="0" smtClean="0"/>
              <a:t>よる世界調整</a:t>
            </a:r>
          </a:p>
          <a:p>
            <a:pPr lvl="2"/>
            <a:r>
              <a:rPr kumimoji="1" lang="ja-JP" altLang="en-US" dirty="0" smtClean="0"/>
              <a:t>ブレトンウッズ体制によるアメリカの世界経済主導（ＩＭＦ，ＷＢ，ＧＡＴＴ→ＷＴＯ）</a:t>
            </a:r>
            <a:r>
              <a:rPr lang="ja-JP" altLang="en-US" dirty="0"/>
              <a:t>ケインズ主義が主流</a:t>
            </a:r>
          </a:p>
          <a:p>
            <a:r>
              <a:rPr lang="ja-JP" altLang="en-US" dirty="0" smtClean="0"/>
              <a:t>２１世紀</a:t>
            </a:r>
            <a:r>
              <a:rPr lang="ja-JP" altLang="en-US" dirty="0"/>
              <a:t>へ</a:t>
            </a:r>
            <a:r>
              <a:rPr lang="ja-JP" altLang="en-US" dirty="0" smtClean="0"/>
              <a:t>の変化</a:t>
            </a:r>
          </a:p>
          <a:p>
            <a:pPr lvl="1"/>
            <a:r>
              <a:rPr lang="ja-JP" altLang="en-US" dirty="0" smtClean="0"/>
              <a:t>冷戦の集結→新宗教戦争？民族紛争</a:t>
            </a:r>
          </a:p>
          <a:p>
            <a:pPr lvl="1"/>
            <a:r>
              <a:rPr kumimoji="1" lang="ja-JP" altLang="en-US" dirty="0" smtClean="0"/>
              <a:t>インターネット</a:t>
            </a:r>
            <a:r>
              <a:rPr kumimoji="1" lang="ja-JP" altLang="en-US" dirty="0"/>
              <a:t>（</a:t>
            </a:r>
            <a:r>
              <a:rPr kumimoji="1" lang="ja-JP" altLang="en-US" dirty="0" smtClean="0"/>
              <a:t>メディア融合と瞬時の情報）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41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グローバリゼーションと新自由主義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共通点はあるが同じではない。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自由主義経済・市場経済を基礎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　　アダム・スミス（古典的自由主義）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　　　　　　　↓　（リカード、マルクスへの系譜は無視）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　　ケインズ（自由主義の修正・介入主義）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　　　　　　　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　　ハイエク・フリードマン（新自由主義）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・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08470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栄光の３０年（～７０‘ｓ）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固定</a:t>
            </a:r>
            <a:r>
              <a:rPr lang="ja-JP" altLang="en-US" dirty="0" smtClean="0"/>
              <a:t>相場制</a:t>
            </a:r>
          </a:p>
          <a:p>
            <a:pPr lvl="1"/>
            <a:r>
              <a:rPr lang="ja-JP" altLang="en-US" dirty="0" smtClean="0"/>
              <a:t>ブレトンウッヅ体制によるドルの機軸通貨</a:t>
            </a:r>
          </a:p>
          <a:p>
            <a:r>
              <a:rPr kumimoji="1" lang="ja-JP" altLang="en-US" dirty="0" smtClean="0"/>
              <a:t>ケインズ主義</a:t>
            </a:r>
          </a:p>
          <a:p>
            <a:pPr lvl="1"/>
            <a:r>
              <a:rPr kumimoji="1" lang="ja-JP" altLang="en-US" dirty="0" smtClean="0"/>
              <a:t>ベバリッジ報告による福祉政策（ゆりかごから墓場まで）</a:t>
            </a:r>
          </a:p>
          <a:p>
            <a:pPr lvl="1"/>
            <a:r>
              <a:rPr kumimoji="1" lang="ja-JP" altLang="en-US" dirty="0" smtClean="0"/>
              <a:t>様々な分野での公的経営（鉄道・学校・郵便）</a:t>
            </a:r>
          </a:p>
          <a:p>
            <a:r>
              <a:rPr lang="ja-JP" altLang="en-US" dirty="0" smtClean="0"/>
              <a:t>フォーディズム</a:t>
            </a:r>
          </a:p>
          <a:p>
            <a:pPr lvl="1"/>
            <a:r>
              <a:rPr kumimoji="1" lang="ja-JP" altLang="en-US" dirty="0" smtClean="0"/>
              <a:t>大量生産と大量消費</a:t>
            </a:r>
          </a:p>
          <a:p>
            <a:pPr lvl="1"/>
            <a:r>
              <a:rPr lang="ja-JP" altLang="en-US" dirty="0" smtClean="0"/>
              <a:t>アメリカ的生活スタイルの国際的</a:t>
            </a:r>
            <a:r>
              <a:rPr lang="ja-JP" altLang="en-US" dirty="0"/>
              <a:t>浸透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906483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744</Words>
  <Application>Microsoft Office PowerPoint</Application>
  <PresentationFormat>画面に合わせる (4:3)</PresentationFormat>
  <Paragraphs>104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標準デザイン</vt:lpstr>
      <vt:lpstr>グローバリゼーション</vt:lpstr>
      <vt:lpstr>グローバリゼーションとは何か</vt:lpstr>
      <vt:lpstr>グローバリゼーションという言葉1</vt:lpstr>
      <vt:lpstr>グローバリゼーションという言葉2</vt:lpstr>
      <vt:lpstr>歴史的概観１</vt:lpstr>
      <vt:lpstr>歴史的概観２</vt:lpstr>
      <vt:lpstr>歴史的概観３</vt:lpstr>
      <vt:lpstr>グローバリゼーションと新自由主義</vt:lpstr>
      <vt:lpstr>栄光の３０年（～７０‘ｓ）</vt:lpstr>
      <vt:lpstr>PowerPoint プレゼンテーション</vt:lpstr>
      <vt:lpstr>PowerPoint プレゼンテーション</vt:lpstr>
      <vt:lpstr>サッチャー・レーガンの攻勢８０‘ｓ 平等化(所得再分配)への攻撃</vt:lpstr>
      <vt:lpstr>PowerPoint プレゼンテーション</vt:lpstr>
      <vt:lpstr>冷戦の終焉 (最も平等主義の国家の崩壊)</vt:lpstr>
      <vt:lpstr>新自由主義の二局面</vt:lpstr>
      <vt:lpstr>ワールドカップの試合時間</vt:lpstr>
      <vt:lpstr>ウィーン・ニューイヤコンサート</vt:lpstr>
      <vt:lpstr>韓国のマクドナルド</vt:lpstr>
      <vt:lpstr>フランスのマクドナルド</vt:lpstr>
      <vt:lpstr>オランダのマクドナルド</vt:lpstr>
      <vt:lpstr>チェコのマクドナルド</vt:lpstr>
      <vt:lpstr>スウェーデンのマクドナルド</vt:lpstr>
      <vt:lpstr>メキシコのマクドナルド</vt:lpstr>
      <vt:lpstr>PowerPoint プレゼンテーション</vt:lpstr>
      <vt:lpstr>PowerPoint プレゼンテーション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グローバリゼーション</dc:title>
  <dc:creator>wakei</dc:creator>
  <cp:lastModifiedBy>wakei</cp:lastModifiedBy>
  <cp:revision>71</cp:revision>
  <dcterms:created xsi:type="dcterms:W3CDTF">2004-10-24T12:06:33Z</dcterms:created>
  <dcterms:modified xsi:type="dcterms:W3CDTF">2016-06-03T09:32:07Z</dcterms:modified>
</cp:coreProperties>
</file>