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1" r:id="rId3"/>
    <p:sldId id="312" r:id="rId4"/>
    <p:sldId id="317" r:id="rId5"/>
    <p:sldId id="334" r:id="rId6"/>
    <p:sldId id="336" r:id="rId7"/>
    <p:sldId id="335" r:id="rId8"/>
    <p:sldId id="339" r:id="rId9"/>
    <p:sldId id="332" r:id="rId10"/>
    <p:sldId id="259" r:id="rId11"/>
    <p:sldId id="333" r:id="rId12"/>
    <p:sldId id="337" r:id="rId13"/>
    <p:sldId id="326" r:id="rId14"/>
    <p:sldId id="318" r:id="rId15"/>
    <p:sldId id="325" r:id="rId16"/>
    <p:sldId id="338" r:id="rId17"/>
    <p:sldId id="321" r:id="rId18"/>
    <p:sldId id="322" r:id="rId19"/>
    <p:sldId id="319" r:id="rId20"/>
    <p:sldId id="316" r:id="rId21"/>
    <p:sldId id="328" r:id="rId22"/>
    <p:sldId id="330" r:id="rId23"/>
    <p:sldId id="329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 autoAdjust="0"/>
    <p:restoredTop sz="94660"/>
  </p:normalViewPr>
  <p:slideViewPr>
    <p:cSldViewPr>
      <p:cViewPr varScale="1">
        <p:scale>
          <a:sx n="77" d="100"/>
          <a:sy n="77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F9D252-910C-4FA4-93FF-4CED5EB98CD6}" type="datetimeFigureOut">
              <a:rPr lang="ja-JP" altLang="en-US"/>
              <a:pPr>
                <a:defRPr/>
              </a:pPr>
              <a:t>2016/5/13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7B12014-FB83-49CF-846E-0AE5FCCC07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48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963B-D734-4979-B05C-12CAD1AE03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DAAB-5D9D-473F-9EEC-B3D73DBEF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36AC-1365-4FAE-88C1-857B79D52B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3887-DB73-4AC2-A6A7-18F4CD3399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8501E-1D31-44F4-B35F-A8E481722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A12C-3269-4777-9671-2B84BFB859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8F39-8EB8-4978-95E2-41A39160F0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FDC0-18CA-42E7-8053-602FD6C8EB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D7BE-1C97-48CC-9E1F-637A563E4B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5478-318E-40BF-B1A3-2ECE40D863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4D62-71C9-4C09-981C-605835D30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104D-40D1-4A27-9594-F1ABDEFF25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7B5B96-2D40-4111-AB07-48A63D6899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環境問題１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豊かさの帰結？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アジア地域の大気汚染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00113" y="1331913"/>
            <a:ext cx="74168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2606"/>
            <a:ext cx="4190578" cy="423893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9944" y="52375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大気浄化材料である高活性炭素繊維（ＡＣＦ）を用い、道路沿道でＮＯｘ</a:t>
            </a:r>
            <a:r>
              <a:rPr lang="ja-JP" altLang="en-US" dirty="0" smtClean="0"/>
              <a:t>を除去。</a:t>
            </a:r>
            <a:endParaRPr lang="ja-JP" altLang="en-US" dirty="0"/>
          </a:p>
          <a:p>
            <a:r>
              <a:rPr lang="ja-JP" altLang="en-US" dirty="0"/>
              <a:t>ＡＣＦは、通風性を有すフェンス構造を取り、自然風や車両の走行風のみを利用し 大気を</a:t>
            </a:r>
            <a:r>
              <a:rPr lang="ja-JP" altLang="en-US" dirty="0" smtClean="0"/>
              <a:t>浄化。ファン</a:t>
            </a:r>
            <a:r>
              <a:rPr lang="ja-JP" altLang="en-US" dirty="0"/>
              <a:t>等の電気動力が</a:t>
            </a:r>
            <a:r>
              <a:rPr lang="ja-JP" altLang="en-US" dirty="0" smtClean="0"/>
              <a:t>不要。（大阪ガスの製品）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50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復元力を超えた消費・開発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森林は</a:t>
            </a:r>
            <a:r>
              <a:rPr lang="en-US" altLang="ja-JP" dirty="0"/>
              <a:t>200</a:t>
            </a:r>
            <a:r>
              <a:rPr lang="ja-JP" altLang="en-US" dirty="0" smtClean="0"/>
              <a:t>年前</a:t>
            </a:r>
            <a:r>
              <a:rPr lang="ja-JP" altLang="en-US" dirty="0"/>
              <a:t>まで</a:t>
            </a:r>
            <a:r>
              <a:rPr lang="ja-JP" altLang="en-US" dirty="0" smtClean="0"/>
              <a:t>は主要なエネルギー源</a:t>
            </a:r>
          </a:p>
          <a:p>
            <a:pPr lvl="1"/>
            <a:r>
              <a:rPr kumimoji="1" lang="ja-JP" altLang="en-US" dirty="0" smtClean="0"/>
              <a:t>過度な伐採で砂漠化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現在でも木材・紙・焼き畑で森林の消失</a:t>
            </a:r>
          </a:p>
          <a:p>
            <a:r>
              <a:rPr lang="ja-JP" altLang="en-US" dirty="0" smtClean="0"/>
              <a:t>食物連鎖</a:t>
            </a:r>
            <a:r>
              <a:rPr lang="ja-JP" altLang="en-US" dirty="0"/>
              <a:t>に</a:t>
            </a:r>
            <a:r>
              <a:rPr lang="ja-JP" altLang="en-US" dirty="0" smtClean="0"/>
              <a:t>よる有機体の循環</a:t>
            </a:r>
          </a:p>
          <a:p>
            <a:pPr lvl="1"/>
            <a:r>
              <a:rPr kumimoji="1" lang="ja-JP" altLang="en-US" dirty="0" smtClean="0"/>
              <a:t>復元されない化学物質</a:t>
            </a:r>
          </a:p>
          <a:p>
            <a:pPr lvl="1"/>
            <a:r>
              <a:rPr lang="ja-JP" altLang="en-US" dirty="0" smtClean="0"/>
              <a:t>過度のゴミ・廃棄物</a:t>
            </a:r>
          </a:p>
          <a:p>
            <a:r>
              <a:rPr lang="ja-JP" altLang="en-US" dirty="0" smtClean="0"/>
              <a:t>地下水の汲み上げ（アメリカ</a:t>
            </a:r>
            <a:r>
              <a:rPr lang="ja-JP" altLang="en-US" dirty="0"/>
              <a:t>の</a:t>
            </a:r>
            <a:r>
              <a:rPr lang="ja-JP" altLang="en-US" dirty="0" smtClean="0"/>
              <a:t>農業）</a:t>
            </a:r>
            <a:endParaRPr lang="ja-JP" altLang="en-US" dirty="0"/>
          </a:p>
          <a:p>
            <a:pPr lvl="1"/>
            <a:r>
              <a:rPr lang="ja-JP" altLang="en-US" dirty="0"/>
              <a:t>乾燥地域で大規模農業（日光の量が多い）</a:t>
            </a:r>
          </a:p>
          <a:p>
            <a:pPr lvl="1"/>
            <a:r>
              <a:rPr lang="ja-JP" altLang="en-US" dirty="0"/>
              <a:t>必要な水は地下水（元々限りがある）</a:t>
            </a:r>
          </a:p>
          <a:p>
            <a:pPr lvl="1">
              <a:buNone/>
            </a:pPr>
            <a:endParaRPr lang="ja-JP" altLang="en-US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06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世界の砂漠化地域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416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復元力悪化の人為的要因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技術的</a:t>
            </a:r>
            <a:r>
              <a:rPr lang="ja-JP" altLang="en-US" dirty="0" smtClean="0"/>
              <a:t>・経済的不十分さによる</a:t>
            </a:r>
          </a:p>
          <a:p>
            <a:pPr lvl="1"/>
            <a:r>
              <a:rPr kumimoji="1" lang="ja-JP" altLang="en-US" dirty="0" smtClean="0"/>
              <a:t>途上国都市の</a:t>
            </a:r>
            <a:r>
              <a:rPr kumimoji="1" lang="ja-JP" altLang="en-US" dirty="0"/>
              <a:t>大気汚染</a:t>
            </a:r>
            <a:r>
              <a:rPr kumimoji="1" lang="ja-JP" altLang="en-US" dirty="0" smtClean="0"/>
              <a:t>・水質汚染</a:t>
            </a:r>
          </a:p>
          <a:p>
            <a:pPr lvl="1"/>
            <a:r>
              <a:rPr lang="ja-JP" altLang="en-US" dirty="0" smtClean="0"/>
              <a:t>焼き畑</a:t>
            </a:r>
            <a:r>
              <a:rPr lang="ja-JP" altLang="en-US" dirty="0"/>
              <a:t>農業</a:t>
            </a:r>
            <a:endParaRPr kumimoji="1" lang="ja-JP" altLang="en-US" dirty="0" smtClean="0"/>
          </a:p>
          <a:p>
            <a:r>
              <a:rPr lang="ja-JP" altLang="en-US" dirty="0"/>
              <a:t>不法</a:t>
            </a:r>
            <a:r>
              <a:rPr lang="ja-JP" altLang="en-US" dirty="0" smtClean="0"/>
              <a:t>投棄（民主主義の弱さ）</a:t>
            </a:r>
          </a:p>
          <a:p>
            <a:pPr lvl="1"/>
            <a:r>
              <a:rPr kumimoji="1" lang="ja-JP" altLang="en-US" dirty="0" smtClean="0"/>
              <a:t>先進国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よる途上国生産</a:t>
            </a:r>
          </a:p>
          <a:p>
            <a:pPr lvl="1"/>
            <a:r>
              <a:rPr lang="ja-JP" altLang="en-US" dirty="0" smtClean="0"/>
              <a:t>騒音等の公害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338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焼き畑による森林破壊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2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" y="0"/>
            <a:ext cx="4852358" cy="3429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91" y="3501008"/>
            <a:ext cx="4954257" cy="35010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284984"/>
            <a:ext cx="2500888" cy="3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有害物質工場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337300" cy="3484563"/>
          </a:xfrm>
        </p:spPr>
      </p:pic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1400" smtClean="0"/>
              <a:t>写真の奥にあるのがユニオン・カーバイド・インド社の殺虫剤製造工場。</a:t>
            </a:r>
            <a:r>
              <a:rPr lang="en-US" altLang="ja-JP" sz="1400" smtClean="0"/>
              <a:t>1984</a:t>
            </a:r>
            <a:r>
              <a:rPr lang="ja-JP" altLang="en-US" sz="1400" smtClean="0"/>
              <a:t>年</a:t>
            </a:r>
            <a:r>
              <a:rPr lang="en-US" altLang="ja-JP" sz="1400" smtClean="0"/>
              <a:t>12</a:t>
            </a:r>
            <a:r>
              <a:rPr lang="ja-JP" altLang="en-US" sz="1400" smtClean="0"/>
              <a:t>月、インド中部のボパール市にあるこの工場から、致死性の有毒ガスがもれる事故が発生し、約</a:t>
            </a:r>
            <a:r>
              <a:rPr lang="en-US" altLang="ja-JP" sz="1400" smtClean="0"/>
              <a:t>3300</a:t>
            </a:r>
            <a:r>
              <a:rPr lang="ja-JP" altLang="en-US" sz="1400" smtClean="0"/>
              <a:t>人が死亡、</a:t>
            </a:r>
            <a:r>
              <a:rPr lang="en-US" altLang="ja-JP" sz="1400" smtClean="0"/>
              <a:t>10</a:t>
            </a:r>
            <a:r>
              <a:rPr lang="ja-JP" altLang="en-US" sz="1400" smtClean="0"/>
              <a:t>万人以上が負傷した。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400" smtClean="0"/>
              <a:t>(C) 1993-2003 Microsoft Corporation. All rights reserved.</a:t>
            </a:r>
          </a:p>
          <a:p>
            <a:pPr eaLnBrk="1" hangingPunct="1">
              <a:lnSpc>
                <a:spcPct val="80000"/>
              </a:lnSpc>
            </a:pPr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2437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大気汚染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661025"/>
            <a:ext cx="8229600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1600" smtClean="0"/>
              <a:t>工場の煙突から排出される二酸化炭素、二酸化硫黄、その他の汚染物質は世界じゅうの大気を汚染している。二酸化炭素は地球の温暖化をまねき、二酸化硫黄の排出は酸性雨のおもな原因になっている。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600" smtClean="0"/>
              <a:t>(C) 1993-2003 Microsoft Corporation. All rights reserved.</a:t>
            </a:r>
          </a:p>
          <a:p>
            <a:pPr eaLnBrk="1" hangingPunct="1">
              <a:lnSpc>
                <a:spcPct val="80000"/>
              </a:lnSpc>
            </a:pPr>
            <a:endParaRPr lang="en-US" altLang="ja-JP" sz="1600" smtClean="0"/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557338"/>
            <a:ext cx="5834063" cy="3959225"/>
          </a:xfrm>
        </p:spPr>
      </p:pic>
    </p:spTree>
    <p:extLst>
      <p:ext uri="{BB962C8B-B14F-4D97-AF65-F5344CB8AC3E}">
        <p14:creationId xmlns:p14="http://schemas.microsoft.com/office/powerpoint/2010/main" val="12654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未知の領域（踏込んでよいのか）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核（次回）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リニア</a:t>
            </a:r>
            <a:r>
              <a:rPr lang="ja-JP" altLang="en-US" dirty="0" smtClean="0">
                <a:solidFill>
                  <a:srgbClr val="000000"/>
                </a:solidFill>
              </a:rPr>
              <a:t>新幹線（「地球村」による情報）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地下水（水深４０メートル以下の部分）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電磁波（強い電磁力で進む）</a:t>
            </a:r>
          </a:p>
        </p:txBody>
      </p:sp>
    </p:spTree>
    <p:extLst>
      <p:ext uri="{BB962C8B-B14F-4D97-AF65-F5344CB8AC3E}">
        <p14:creationId xmlns:p14="http://schemas.microsoft.com/office/powerpoint/2010/main" val="189077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まず考えてみよう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水と空気は誰のものか</a:t>
            </a:r>
          </a:p>
          <a:p>
            <a:pPr lvl="1"/>
            <a:r>
              <a:rPr lang="ja-JP" altLang="en-US" dirty="0" smtClean="0"/>
              <a:t>川や地下水は自由に使えるのか</a:t>
            </a:r>
          </a:p>
          <a:p>
            <a:pPr lvl="1"/>
            <a:r>
              <a:rPr lang="ja-JP" altLang="en-US" dirty="0" smtClean="0"/>
              <a:t>国際河川の対立（ｅｘ 死海）</a:t>
            </a:r>
            <a:endParaRPr kumimoji="1" lang="ja-JP" altLang="en-US" dirty="0" smtClean="0"/>
          </a:p>
          <a:p>
            <a:r>
              <a:rPr kumimoji="1" lang="ja-JP" altLang="en-US" dirty="0" smtClean="0"/>
              <a:t>私生活の快適さ環境のコントロール（持続可能性）はどちらが大切</a:t>
            </a:r>
          </a:p>
          <a:p>
            <a:r>
              <a:rPr lang="ja-JP" altLang="en-US" dirty="0"/>
              <a:t>ふたつ</a:t>
            </a:r>
            <a:r>
              <a:rPr lang="ja-JP" altLang="en-US" dirty="0" smtClean="0"/>
              <a:t>のエコ（エコロジーとエコノミー）はどちらが大切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95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困難さ１（原因論）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水俣病</a:t>
            </a:r>
          </a:p>
          <a:p>
            <a:pPr lvl="1"/>
            <a:r>
              <a:rPr lang="ja-JP" altLang="en-US" dirty="0" smtClean="0"/>
              <a:t>初めての疾患群で</a:t>
            </a:r>
            <a:r>
              <a:rPr lang="ja-JP" altLang="en-US" dirty="0"/>
              <a:t>研究</a:t>
            </a:r>
            <a:r>
              <a:rPr lang="ja-JP" altLang="en-US" dirty="0" smtClean="0"/>
              <a:t>・調査によって究明に時間がかかった。（断定まで１０年）</a:t>
            </a:r>
          </a:p>
          <a:p>
            <a:pPr lvl="1"/>
            <a:r>
              <a:rPr kumimoji="1" lang="ja-JP" altLang="en-US" dirty="0"/>
              <a:t>政策的</a:t>
            </a:r>
            <a:r>
              <a:rPr kumimoji="1" lang="ja-JP" altLang="en-US" dirty="0" smtClean="0"/>
              <a:t>・経営的に原因を認めない圧力</a:t>
            </a:r>
          </a:p>
          <a:p>
            <a:r>
              <a:rPr lang="ja-JP" altLang="en-US" dirty="0" smtClean="0"/>
              <a:t>温暖化</a:t>
            </a:r>
          </a:p>
          <a:p>
            <a:pPr lvl="1"/>
            <a:r>
              <a:rPr kumimoji="1" lang="ja-JP" altLang="en-US" dirty="0" smtClean="0"/>
              <a:t>現象そのものを否定する議論</a:t>
            </a:r>
          </a:p>
          <a:p>
            <a:pPr lvl="1"/>
            <a:r>
              <a:rPr lang="ja-JP" altLang="en-US" dirty="0" smtClean="0"/>
              <a:t>「原子力推進派</a:t>
            </a:r>
            <a:r>
              <a:rPr lang="ja-JP" altLang="en-US" dirty="0"/>
              <a:t>に</a:t>
            </a:r>
            <a:r>
              <a:rPr lang="ja-JP" altLang="en-US" dirty="0" smtClean="0"/>
              <a:t>よる</a:t>
            </a:r>
            <a:r>
              <a:rPr lang="ja-JP" altLang="en-US" dirty="0"/>
              <a:t>陰謀</a:t>
            </a:r>
            <a:r>
              <a:rPr lang="ja-JP" altLang="en-US" dirty="0" smtClean="0"/>
              <a:t>」説</a:t>
            </a:r>
            <a:endParaRPr kumimoji="1" lang="ja-JP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74"/>
            <a:ext cx="9144000" cy="60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5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困難さ２（欲望が作り出した現実）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</a:rPr>
              <a:t>先進国は更に便利な生活で大量</a:t>
            </a:r>
            <a:r>
              <a:rPr lang="ja-JP" altLang="en-US" dirty="0" smtClean="0">
                <a:solidFill>
                  <a:srgbClr val="000000"/>
                </a:solidFill>
              </a:rPr>
              <a:t>消費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アメリカの水問題（ビデオ）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経営的に解決回避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福島原発</a:t>
            </a:r>
            <a:r>
              <a:rPr lang="ja-JP" altLang="en-US" dirty="0">
                <a:solidFill>
                  <a:srgbClr val="000000"/>
                </a:solidFill>
              </a:rPr>
              <a:t>問題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途上国も追いつくための努力→人口が多いので影響が甚大</a:t>
            </a:r>
          </a:p>
        </p:txBody>
      </p:sp>
    </p:spTree>
    <p:extLst>
      <p:ext uri="{BB962C8B-B14F-4D97-AF65-F5344CB8AC3E}">
        <p14:creationId xmlns:p14="http://schemas.microsoft.com/office/powerpoint/2010/main" val="222220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困難さ３（先進国と途上国の対立）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先進国と途上国の圧倒的消費</a:t>
            </a:r>
            <a:r>
              <a:rPr lang="ja-JP" altLang="en-US" dirty="0" smtClean="0">
                <a:solidFill>
                  <a:srgbClr val="000000"/>
                </a:solidFill>
              </a:rPr>
              <a:t>格差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環境解決能力も格差</a:t>
            </a:r>
            <a:endParaRPr lang="ja-JP" altLang="en-US" dirty="0">
              <a:solidFill>
                <a:srgbClr val="000000"/>
              </a:solidFill>
            </a:endParaRPr>
          </a:p>
          <a:p>
            <a:pPr lvl="0"/>
            <a:r>
              <a:rPr lang="ja-JP" altLang="en-US" dirty="0" smtClean="0">
                <a:solidFill>
                  <a:srgbClr val="000000"/>
                </a:solidFill>
              </a:rPr>
              <a:t>解決</a:t>
            </a:r>
            <a:r>
              <a:rPr lang="ja-JP" altLang="en-US" dirty="0">
                <a:solidFill>
                  <a:srgbClr val="000000"/>
                </a:solidFill>
              </a:rPr>
              <a:t>原則で先進国と途上国が対立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先進国は、それぞれの立場で責任を分担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途上国は、現在の責任は先進国にあるから、先進国の負担で解決すべき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1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環境問題とは何か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地球の資源は有限だが、使用しても回復力</a:t>
            </a:r>
          </a:p>
          <a:p>
            <a:pPr lvl="1"/>
            <a:r>
              <a:rPr lang="ja-JP" altLang="en-US" dirty="0" smtClean="0"/>
              <a:t>回復力は自然と人為的がある</a:t>
            </a:r>
            <a:endParaRPr kumimoji="1" lang="ja-JP" altLang="en-US" dirty="0" smtClean="0"/>
          </a:p>
          <a:p>
            <a:r>
              <a:rPr lang="ja-JP" altLang="en-US" dirty="0" smtClean="0"/>
              <a:t>自然の復元力とは</a:t>
            </a:r>
          </a:p>
          <a:p>
            <a:pPr lvl="1"/>
            <a:r>
              <a:rPr kumimoji="1" lang="ja-JP" altLang="en-US" dirty="0" smtClean="0"/>
              <a:t>エネルギー消費（燃焼）→森林の光合成</a:t>
            </a:r>
          </a:p>
          <a:p>
            <a:pPr lvl="1"/>
            <a:r>
              <a:rPr lang="ja-JP" altLang="en-US" dirty="0" smtClean="0"/>
              <a:t>衣食住（自然素材）→燃焼・他の生物の餌・微生物が分解、リサイクル可能（江戸時代）</a:t>
            </a:r>
          </a:p>
          <a:p>
            <a:r>
              <a:rPr lang="ja-JP" altLang="en-US" dirty="0" smtClean="0"/>
              <a:t>人為的復元力</a:t>
            </a:r>
            <a:r>
              <a:rPr lang="ja-JP" altLang="en-US" dirty="0"/>
              <a:t>と</a:t>
            </a:r>
            <a:r>
              <a:rPr lang="ja-JP" altLang="en-US" dirty="0" smtClean="0"/>
              <a:t>は</a:t>
            </a:r>
          </a:p>
          <a:p>
            <a:pPr lvl="1"/>
            <a:r>
              <a:rPr lang="ja-JP" altLang="en-US" dirty="0" smtClean="0"/>
              <a:t>使用された物を再度資源</a:t>
            </a:r>
            <a:r>
              <a:rPr lang="ja-JP" altLang="en-US" dirty="0"/>
              <a:t>と</a:t>
            </a:r>
            <a:r>
              <a:rPr lang="ja-JP" altLang="en-US" dirty="0" smtClean="0"/>
              <a:t>して利用</a:t>
            </a:r>
            <a:r>
              <a:rPr lang="ja-JP" altLang="en-US" dirty="0"/>
              <a:t>可能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自然的復元力を超えてきた歴史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環境問題＝自然の復元力＜人間の消費量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解決＝自然の復元力＞人間の消費量の</a:t>
            </a:r>
            <a:r>
              <a:rPr lang="ja-JP" altLang="en-US" dirty="0" smtClean="0">
                <a:solidFill>
                  <a:srgbClr val="000000"/>
                </a:solidFill>
              </a:rPr>
              <a:t>実現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文明の発生→自然の復元力を超えた消費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金属器発明→燃料→森林の伐採→</a:t>
            </a:r>
            <a:r>
              <a:rPr lang="ja-JP" altLang="en-US" dirty="0">
                <a:solidFill>
                  <a:srgbClr val="000000"/>
                </a:solidFill>
              </a:rPr>
              <a:t>砂漠化</a:t>
            </a:r>
          </a:p>
          <a:p>
            <a:r>
              <a:rPr kumimoji="1" lang="ja-JP" altLang="en-US" dirty="0" smtClean="0"/>
              <a:t>産業革命</a:t>
            </a:r>
          </a:p>
          <a:p>
            <a:pPr lvl="1"/>
            <a:r>
              <a:rPr kumimoji="1" lang="ja-JP" altLang="en-US" dirty="0" smtClean="0"/>
              <a:t>製造の機械化→エネルギー使用の激増</a:t>
            </a:r>
          </a:p>
          <a:p>
            <a:pPr lvl="1"/>
            <a:r>
              <a:rPr lang="ja-JP" altLang="en-US" dirty="0" smtClean="0"/>
              <a:t>都市化</a:t>
            </a:r>
            <a:r>
              <a:rPr lang="ja-JP" altLang="en-US" dirty="0"/>
              <a:t>に</a:t>
            </a:r>
            <a:r>
              <a:rPr lang="ja-JP" altLang="en-US" dirty="0" smtClean="0"/>
              <a:t>よる森林伐採→復元力の低下</a:t>
            </a:r>
          </a:p>
          <a:p>
            <a:r>
              <a:rPr kumimoji="1" lang="ja-JP" altLang="en-US" dirty="0" smtClean="0"/>
              <a:t>科学技術革命</a:t>
            </a:r>
          </a:p>
          <a:p>
            <a:pPr lvl="1"/>
            <a:r>
              <a:rPr lang="ja-JP" altLang="en-US" dirty="0" smtClean="0"/>
              <a:t>復元できない製品の登場と大量</a:t>
            </a:r>
            <a:r>
              <a:rPr lang="ja-JP" altLang="en-US" dirty="0"/>
              <a:t>使用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28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６０</a:t>
            </a:r>
            <a:r>
              <a:rPr kumimoji="1" lang="en-US" altLang="ja-JP" dirty="0" smtClean="0"/>
              <a:t>-70</a:t>
            </a:r>
            <a:r>
              <a:rPr kumimoji="1" lang="ja-JP" altLang="en-US" dirty="0" smtClean="0"/>
              <a:t>年代日本の環境は最悪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公害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水俣病・イタイイタイ病・四日市喘息等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東京の江東区</a:t>
            </a:r>
            <a:r>
              <a:rPr lang="ja-JP" altLang="en-US" dirty="0"/>
              <a:t>・</a:t>
            </a:r>
            <a:r>
              <a:rPr lang="ja-JP" altLang="en-US" dirty="0" smtClean="0"/>
              <a:t>墨田区の地盤沈下</a:t>
            </a:r>
          </a:p>
          <a:p>
            <a:r>
              <a:rPr kumimoji="1" lang="ja-JP" altLang="en-US" dirty="0"/>
              <a:t>隅</a:t>
            </a:r>
            <a:r>
              <a:rPr kumimoji="1" lang="ja-JP" altLang="en-US" dirty="0" smtClean="0"/>
              <a:t>田川等の水質汚濁</a:t>
            </a:r>
          </a:p>
          <a:p>
            <a:r>
              <a:rPr lang="ja-JP" altLang="en-US" dirty="0" smtClean="0"/>
              <a:t>東京など大都市の</a:t>
            </a:r>
            <a:r>
              <a:rPr lang="ja-JP" altLang="en-US" dirty="0"/>
              <a:t>大気</a:t>
            </a:r>
            <a:r>
              <a:rPr lang="ja-JP" altLang="en-US" dirty="0" smtClean="0"/>
              <a:t>汚染</a:t>
            </a:r>
          </a:p>
          <a:p>
            <a:r>
              <a:rPr kumimoji="1" lang="ja-JP" altLang="en-US" dirty="0" smtClean="0"/>
              <a:t>新幹線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飛行機の騒音被害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                 ⇩</a:t>
            </a:r>
            <a:endParaRPr kumimoji="1" lang="ja-JP" altLang="en-US" dirty="0" smtClean="0"/>
          </a:p>
          <a:p>
            <a:r>
              <a:rPr lang="ja-JP" altLang="en-US" dirty="0" smtClean="0"/>
              <a:t>高度成長の歪みと認識</a:t>
            </a:r>
            <a:r>
              <a:rPr lang="ja-JP" altLang="en-US" dirty="0"/>
              <a:t>され</a:t>
            </a:r>
            <a:r>
              <a:rPr lang="ja-JP" altLang="en-US" dirty="0" smtClean="0"/>
              <a:t>、改善の</a:t>
            </a:r>
            <a:r>
              <a:rPr lang="ja-JP" altLang="en-US" dirty="0"/>
              <a:t>努力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40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6"/>
            <a:ext cx="4658869" cy="34941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24" y="3429000"/>
            <a:ext cx="4463819" cy="33478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6056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地盤沈下観測所の案内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7890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地盤沈下の影響で浮き沈みのある道路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70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7584" y="764704"/>
            <a:ext cx="504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昭和</a:t>
            </a:r>
            <a:r>
              <a:rPr lang="en-US" altLang="ja-JP" b="1" dirty="0" smtClean="0"/>
              <a:t>30</a:t>
            </a:r>
            <a:r>
              <a:rPr lang="ja-JP" altLang="en-US" b="1" dirty="0" smtClean="0"/>
              <a:t>年代の隅田川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7760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" y="620688"/>
            <a:ext cx="89120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経済力と技術が必要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二酸化窒素（呼吸で吸い込むと体内で有害物質に変化して、深刻な疾患に）</a:t>
            </a:r>
          </a:p>
          <a:p>
            <a:r>
              <a:rPr lang="ja-JP" altLang="en-US" dirty="0" smtClean="0"/>
              <a:t>発生源</a:t>
            </a:r>
            <a:r>
              <a:rPr lang="ja-JP" altLang="en-US" dirty="0"/>
              <a:t>（</a:t>
            </a:r>
            <a:r>
              <a:rPr lang="ja-JP" altLang="en-US" dirty="0" smtClean="0"/>
              <a:t>ボイラー</a:t>
            </a:r>
            <a:r>
              <a:rPr lang="ja-JP" altLang="en-US" dirty="0"/>
              <a:t>・</a:t>
            </a:r>
            <a:r>
              <a:rPr lang="ja-JP" altLang="en-US" dirty="0" smtClean="0"/>
              <a:t>自動車）で削減する技術</a:t>
            </a:r>
          </a:p>
          <a:p>
            <a:r>
              <a:rPr kumimoji="1" lang="ja-JP" altLang="en-US" dirty="0" smtClean="0"/>
              <a:t>発生したＮＯ２を浄化（ＡＦＣユニットを道路沿いに設置する）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74142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866</Words>
  <Application>Microsoft Office PowerPoint</Application>
  <PresentationFormat>画面に合わせる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標準デザイン</vt:lpstr>
      <vt:lpstr>環境問題１</vt:lpstr>
      <vt:lpstr>まず考えてみよう</vt:lpstr>
      <vt:lpstr>環境問題とは何か</vt:lpstr>
      <vt:lpstr>自然的復元力を超えてきた歴史</vt:lpstr>
      <vt:lpstr>６０-70年代日本の環境は最悪</vt:lpstr>
      <vt:lpstr>PowerPoint プレゼンテーション</vt:lpstr>
      <vt:lpstr>PowerPoint プレゼンテーション</vt:lpstr>
      <vt:lpstr>PowerPoint プレゼンテーション</vt:lpstr>
      <vt:lpstr>経済力と技術が必要</vt:lpstr>
      <vt:lpstr>アジア地域の大気汚染</vt:lpstr>
      <vt:lpstr>PowerPoint プレゼンテーション</vt:lpstr>
      <vt:lpstr>復元力を超えた消費・開発</vt:lpstr>
      <vt:lpstr>世界の砂漠化地域</vt:lpstr>
      <vt:lpstr>復元力悪化の人為的要因</vt:lpstr>
      <vt:lpstr>焼き畑による森林破壊</vt:lpstr>
      <vt:lpstr>PowerPoint プレゼンテーション</vt:lpstr>
      <vt:lpstr>有害物質工場</vt:lpstr>
      <vt:lpstr>大気汚染</vt:lpstr>
      <vt:lpstr>未知の領域（踏込んでよいのか）</vt:lpstr>
      <vt:lpstr>困難さ１（原因論）</vt:lpstr>
      <vt:lpstr>PowerPoint プレゼンテーション</vt:lpstr>
      <vt:lpstr>困難さ２（欲望が作り出した現実）</vt:lpstr>
      <vt:lpstr>困難さ３（先進国と途上国の対立）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</dc:title>
  <dc:creator>wakei</dc:creator>
  <cp:lastModifiedBy>wakei</cp:lastModifiedBy>
  <cp:revision>83</cp:revision>
  <dcterms:created xsi:type="dcterms:W3CDTF">2004-10-09T09:42:53Z</dcterms:created>
  <dcterms:modified xsi:type="dcterms:W3CDTF">2016-05-13T11:51:01Z</dcterms:modified>
</cp:coreProperties>
</file>