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0" r:id="rId4"/>
    <p:sldId id="277" r:id="rId5"/>
    <p:sldId id="282" r:id="rId6"/>
    <p:sldId id="289" r:id="rId7"/>
    <p:sldId id="284" r:id="rId8"/>
    <p:sldId id="267" r:id="rId9"/>
    <p:sldId id="279" r:id="rId10"/>
    <p:sldId id="283" r:id="rId11"/>
    <p:sldId id="280" r:id="rId12"/>
    <p:sldId id="268" r:id="rId13"/>
    <p:sldId id="281" r:id="rId14"/>
    <p:sldId id="286" r:id="rId15"/>
    <p:sldId id="287" r:id="rId16"/>
    <p:sldId id="278" r:id="rId17"/>
    <p:sldId id="288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7" autoAdjust="0"/>
  </p:normalViewPr>
  <p:slideViewPr>
    <p:cSldViewPr>
      <p:cViewPr varScale="1">
        <p:scale>
          <a:sx n="84" d="100"/>
          <a:sy n="84" d="100"/>
        </p:scale>
        <p:origin x="2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472E-6F21-49DA-B83F-468728123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D3D6-D3A6-4506-8293-686B48AB77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365B5-2CE6-48EF-844F-87F3200AE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BF93-C4BE-463C-8105-1B1BE1C1DD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54DD-9091-446C-A820-0931CD9A90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70BA-6C1A-4F92-B2DA-9979CD034E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B11E-082A-4070-9895-DFB511B154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E83E-BA71-48C9-8D57-07109DD785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7FC3-40CA-46F6-8A2F-EDB8CAC7CE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FB2C-C64C-4EDC-BAE0-97CE5D86F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E003-F786-42BA-8E0C-749064B781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15251B-52ED-45E2-88B6-FC099A72FE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二度のアフガン戦争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ソ連からアメリカへ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ソ連の介入の失敗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副大統領アミンの台頭</a:t>
            </a:r>
            <a:r>
              <a:rPr lang="ja-JP" altLang="en-US" dirty="0" smtClean="0"/>
              <a:t>（２）</a:t>
            </a:r>
            <a:endParaRPr lang="ja-JP" altLang="en-US" dirty="0"/>
          </a:p>
          <a:p>
            <a:pPr lvl="1"/>
            <a:r>
              <a:rPr lang="ja-JP" altLang="en-US" dirty="0"/>
              <a:t>アミンはアメリカ留学経験で合理主義者</a:t>
            </a:r>
          </a:p>
          <a:p>
            <a:pPr lvl="1"/>
            <a:r>
              <a:rPr lang="ja-JP" altLang="en-US" dirty="0"/>
              <a:t>権力者となることを熱望（全方位外交主義）</a:t>
            </a:r>
          </a:p>
          <a:p>
            <a:r>
              <a:rPr lang="ja-JP" altLang="en-US" dirty="0" smtClean="0"/>
              <a:t>タラキ</a:t>
            </a:r>
            <a:r>
              <a:rPr lang="ja-JP" altLang="en-US" dirty="0" smtClean="0"/>
              <a:t>のソ連軍要請　当初ソ連は拒否　</a:t>
            </a:r>
          </a:p>
          <a:p>
            <a:pPr lvl="1"/>
            <a:r>
              <a:rPr lang="ja-JP" altLang="en-US" dirty="0" smtClean="0"/>
              <a:t>アメリカと軍縮交渉中で１９７９年６月ＳＡＬＴ締結</a:t>
            </a:r>
          </a:p>
          <a:p>
            <a:pPr lvl="1"/>
            <a:r>
              <a:rPr lang="ja-JP" altLang="en-US" dirty="0" smtClean="0"/>
              <a:t>内戦介入による泥沼化を恐れる</a:t>
            </a:r>
            <a:endParaRPr lang="en-US" altLang="ja-JP" dirty="0" smtClean="0"/>
          </a:p>
          <a:p>
            <a:r>
              <a:rPr lang="ja-JP" altLang="en-US" dirty="0" smtClean="0"/>
              <a:t>アミン、１９７９．９タラキ</a:t>
            </a:r>
            <a:r>
              <a:rPr lang="ja-JP" altLang="en-US" dirty="0" smtClean="0"/>
              <a:t>殺害　アメリカと接触</a:t>
            </a:r>
          </a:p>
          <a:p>
            <a:r>
              <a:rPr lang="ja-JP" altLang="en-US" dirty="0" smtClean="0"/>
              <a:t>ソ連は自国陣営からの離脱を</a:t>
            </a:r>
            <a:r>
              <a:rPr lang="ja-JP" altLang="en-US" dirty="0"/>
              <a:t>認めない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ソ連によるアフガン戦争へ</a:t>
            </a:r>
            <a:br>
              <a:rPr kumimoji="1" lang="ja-JP" altLang="en-US" dirty="0" smtClean="0"/>
            </a:br>
            <a:r>
              <a:rPr lang="ja-JP" altLang="en-US" dirty="0" smtClean="0"/>
              <a:t>（ソ連対米代理者の戦争）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>
                <a:solidFill>
                  <a:srgbClr val="000000"/>
                </a:solidFill>
              </a:rPr>
              <a:t>アメリカ　反政府勢力の支援</a:t>
            </a:r>
          </a:p>
          <a:p>
            <a:pPr lvl="0"/>
            <a:r>
              <a:rPr lang="en-US" altLang="ja-JP" dirty="0">
                <a:solidFill>
                  <a:srgbClr val="000000"/>
                </a:solidFill>
              </a:rPr>
              <a:t>1979.2</a:t>
            </a:r>
            <a:r>
              <a:rPr lang="ja-JP" altLang="en-US" dirty="0">
                <a:solidFill>
                  <a:srgbClr val="000000"/>
                </a:solidFill>
              </a:rPr>
              <a:t> イラン</a:t>
            </a:r>
            <a:r>
              <a:rPr lang="ja-JP" altLang="en-US" dirty="0" smtClean="0">
                <a:solidFill>
                  <a:srgbClr val="000000"/>
                </a:solidFill>
              </a:rPr>
              <a:t>革命（４）</a:t>
            </a:r>
            <a:endParaRPr lang="ja-JP" altLang="en-US" dirty="0">
              <a:solidFill>
                <a:srgbClr val="000000"/>
              </a:solidFill>
            </a:endParaRPr>
          </a:p>
          <a:p>
            <a:pPr lvl="0"/>
            <a:r>
              <a:rPr lang="en-US" altLang="ja-JP" dirty="0">
                <a:solidFill>
                  <a:srgbClr val="000000"/>
                </a:solidFill>
              </a:rPr>
              <a:t>1979.12</a:t>
            </a:r>
            <a:r>
              <a:rPr lang="ja-JP" altLang="en-US" dirty="0">
                <a:solidFill>
                  <a:srgbClr val="000000"/>
                </a:solidFill>
              </a:rPr>
              <a:t> ソ連軍の介入→アミン</a:t>
            </a:r>
            <a:r>
              <a:rPr lang="ja-JP" altLang="en-US" dirty="0" smtClean="0">
                <a:solidFill>
                  <a:srgbClr val="000000"/>
                </a:solidFill>
              </a:rPr>
              <a:t>暗殺</a:t>
            </a:r>
            <a:r>
              <a:rPr lang="ja-JP" altLang="en-US" dirty="0" smtClean="0">
                <a:solidFill>
                  <a:srgbClr val="000000"/>
                </a:solidFill>
              </a:rPr>
              <a:t>（５．６）</a:t>
            </a:r>
            <a:endParaRPr lang="ja-JP" altLang="en-US" dirty="0">
              <a:solidFill>
                <a:srgbClr val="000000"/>
              </a:solidFill>
            </a:endParaRPr>
          </a:p>
          <a:p>
            <a:r>
              <a:rPr kumimoji="1" lang="ja-JP" altLang="en-US" dirty="0" smtClean="0"/>
              <a:t>ソ連によるカルマル政権の成立</a:t>
            </a:r>
          </a:p>
          <a:p>
            <a:r>
              <a:rPr lang="ja-JP" altLang="en-US" dirty="0" smtClean="0"/>
              <a:t>アメリカのソ連批判→モクスワオリンピック派遣中止、ＳＡＬＴ凍結、ゲリラ支援</a:t>
            </a:r>
          </a:p>
          <a:p>
            <a:r>
              <a:rPr kumimoji="1" lang="ja-JP" altLang="en-US" dirty="0" smtClean="0"/>
              <a:t>難民からムジャヒディン→</a:t>
            </a:r>
            <a:r>
              <a:rPr kumimoji="1" lang="ja-JP" altLang="en-US" dirty="0" smtClean="0"/>
              <a:t>ジハード（７）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アフガン戦争の泥沼化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アメリカ、ムジャヒディン等のゲリラを支援</a:t>
            </a:r>
          </a:p>
          <a:p>
            <a:pPr eaLnBrk="1" hangingPunct="1"/>
            <a:r>
              <a:rPr lang="ja-JP" altLang="en-US" dirty="0" smtClean="0"/>
              <a:t>　ソ連とマスードの部分的停戦</a:t>
            </a:r>
          </a:p>
          <a:p>
            <a:pPr eaLnBrk="1" hangingPunct="1"/>
            <a:r>
              <a:rPr lang="ja-JP" altLang="en-US" dirty="0" smtClean="0"/>
              <a:t>１９８１年レーガン</a:t>
            </a:r>
            <a:r>
              <a:rPr lang="ja-JP" altLang="en-US" dirty="0" smtClean="0"/>
              <a:t>政権　ソ連＝悪の</a:t>
            </a:r>
            <a:r>
              <a:rPr lang="ja-JP" altLang="en-US" dirty="0" smtClean="0"/>
              <a:t>帝国（８）</a:t>
            </a:r>
            <a:endParaRPr lang="ja-JP" altLang="en-US" dirty="0" smtClean="0"/>
          </a:p>
          <a:p>
            <a:pPr eaLnBrk="1" hangingPunct="1"/>
            <a:r>
              <a:rPr lang="ja-JP" altLang="en-US" dirty="0" smtClean="0"/>
              <a:t>１９８５年　ゴルバチョフ　ペレストロイカ</a:t>
            </a:r>
          </a:p>
          <a:p>
            <a:pPr eaLnBrk="1" hangingPunct="1"/>
            <a:r>
              <a:rPr lang="ja-JP" altLang="en-US" dirty="0" smtClean="0"/>
              <a:t>１９８６年カルマル</a:t>
            </a:r>
            <a:r>
              <a:rPr lang="ja-JP" altLang="en-US" dirty="0" smtClean="0"/>
              <a:t>更迭　</a:t>
            </a:r>
            <a:r>
              <a:rPr lang="ja-JP" altLang="en-US" dirty="0" smtClean="0"/>
              <a:t>ナジブラ国民和解</a:t>
            </a:r>
            <a:endParaRPr lang="ja-JP" altLang="en-US" dirty="0" smtClean="0"/>
          </a:p>
          <a:p>
            <a:pPr eaLnBrk="1" hangingPunct="1"/>
            <a:r>
              <a:rPr lang="ja-JP" altLang="en-US" dirty="0" smtClean="0"/>
              <a:t>ジュネーブ</a:t>
            </a:r>
            <a:r>
              <a:rPr lang="ja-JP" altLang="en-US" dirty="0" smtClean="0"/>
              <a:t>での国際会議</a:t>
            </a:r>
          </a:p>
          <a:p>
            <a:pPr eaLnBrk="1" hangingPunct="1"/>
            <a:r>
              <a:rPr lang="ja-JP" altLang="en-US" dirty="0" smtClean="0"/>
              <a:t>１９８９年ソ連撤退、その後も混乱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ソ連の撤退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１９８８年和平協定　→５月ソ連第一次撤退</a:t>
            </a:r>
          </a:p>
          <a:p>
            <a:r>
              <a:rPr lang="ja-JP" altLang="en-US" dirty="0" smtClean="0"/>
              <a:t>ソ連６０万投入　１５０００人死者</a:t>
            </a:r>
          </a:p>
          <a:p>
            <a:r>
              <a:rPr kumimoji="1" lang="ja-JP" altLang="en-US" dirty="0" smtClean="0"/>
              <a:t>全体として１００万の犠牲</a:t>
            </a:r>
          </a:p>
          <a:p>
            <a:r>
              <a:rPr lang="ja-JP" altLang="en-US" dirty="0" smtClean="0"/>
              <a:t>内戦へ</a:t>
            </a:r>
          </a:p>
          <a:p>
            <a:r>
              <a:rPr kumimoji="1" lang="ja-JP" altLang="en-US" dirty="0" smtClean="0"/>
              <a:t>１９９１年ソ連の崩壊</a:t>
            </a:r>
          </a:p>
          <a:p>
            <a:pPr eaLnBrk="1" hangingPunct="1"/>
            <a:r>
              <a:rPr lang="ja-JP" altLang="en-US" dirty="0" smtClean="0"/>
              <a:t>１９９５年タリバンが占領→タリバン政府</a:t>
            </a:r>
          </a:p>
          <a:p>
            <a:pPr eaLnBrk="1" hangingPunct="1"/>
            <a:r>
              <a:rPr lang="ja-JP" altLang="en-US" dirty="0" smtClean="0"/>
              <a:t>停戦合意のない状態で、９１１テロ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（アメリカのゲリラ支援ビデオ）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アフガン紛争（米対イスラム戦）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2001.911</a:t>
            </a:r>
            <a:r>
              <a:rPr kumimoji="1" lang="ja-JP" altLang="en-US" dirty="0" smtClean="0"/>
              <a:t> アメリカで同時多発テロ</a:t>
            </a:r>
          </a:p>
          <a:p>
            <a:r>
              <a:rPr lang="ja-JP" altLang="en-US" dirty="0" smtClean="0"/>
              <a:t>アメリカは直ちにウサマ・ビン・ラディンを首謀者と認定→タリバンに引き渡し要求→拒否</a:t>
            </a:r>
          </a:p>
          <a:p>
            <a:r>
              <a:rPr kumimoji="1" lang="en-US" altLang="ja-JP" dirty="0" smtClean="0"/>
              <a:t>9.12</a:t>
            </a:r>
            <a:r>
              <a:rPr kumimoji="1" lang="ja-JP" altLang="en-US" dirty="0" smtClean="0"/>
              <a:t> 国連安保理 テロに対する闘いを宣言</a:t>
            </a:r>
          </a:p>
          <a:p>
            <a:r>
              <a:rPr lang="en-US" altLang="ja-JP" dirty="0" smtClean="0"/>
              <a:t>10.7</a:t>
            </a:r>
            <a:r>
              <a:rPr lang="ja-JP" altLang="en-US" dirty="0" smtClean="0"/>
              <a:t> 有志連合空爆開始</a:t>
            </a:r>
            <a:r>
              <a:rPr lang="en-US" altLang="ja-JP" dirty="0" smtClean="0"/>
              <a:t>(</a:t>
            </a:r>
            <a:r>
              <a:rPr lang="ja-JP" altLang="en-US" dirty="0" smtClean="0"/>
              <a:t>アメリカ・イギリスが中心</a:t>
            </a:r>
            <a:r>
              <a:rPr lang="en-US" altLang="ja-JP" dirty="0" smtClean="0"/>
              <a:t>)</a:t>
            </a:r>
            <a:r>
              <a:rPr lang="ja-JP" altLang="en-US" dirty="0" smtClean="0"/>
              <a:t>→</a:t>
            </a:r>
            <a:r>
              <a:rPr kumimoji="1" lang="en-US" altLang="ja-JP" dirty="0" smtClean="0"/>
              <a:t>11.13</a:t>
            </a:r>
            <a:r>
              <a:rPr kumimoji="1" lang="ja-JP" altLang="en-US" dirty="0" smtClean="0"/>
              <a:t> 首都カーブル制圧</a:t>
            </a:r>
          </a:p>
          <a:p>
            <a:r>
              <a:rPr lang="en-US" altLang="ja-JP" dirty="0" smtClean="0"/>
              <a:t>2002.6</a:t>
            </a:r>
            <a:r>
              <a:rPr lang="ja-JP" altLang="en-US" dirty="0" smtClean="0"/>
              <a:t> カルザイを大統領とするアフガニスタン・イスラム移行政府の成立→</a:t>
            </a:r>
            <a:r>
              <a:rPr lang="en-US" altLang="ja-JP" dirty="0" smtClean="0"/>
              <a:t>2004.10</a:t>
            </a:r>
            <a:r>
              <a:rPr lang="ja-JP" altLang="en-US" dirty="0" smtClean="0"/>
              <a:t>正式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泥沼化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2005</a:t>
            </a:r>
            <a:r>
              <a:rPr kumimoji="1" lang="ja-JP" altLang="en-US" dirty="0" smtClean="0"/>
              <a:t> タリバンの活動が活発化→戦争状態</a:t>
            </a:r>
          </a:p>
          <a:p>
            <a:r>
              <a:rPr lang="en-US" altLang="ja-JP" dirty="0" smtClean="0"/>
              <a:t>2007</a:t>
            </a:r>
            <a:r>
              <a:rPr lang="ja-JP" altLang="en-US" dirty="0" smtClean="0"/>
              <a:t>  アメリカ増派  タリバンの実効支配拡大</a:t>
            </a:r>
          </a:p>
          <a:p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  オバマ大統領就任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イラク撤退、アフガン重視の方針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→増派</a:t>
            </a:r>
          </a:p>
          <a:p>
            <a:r>
              <a:rPr lang="ja-JP" altLang="en-US" dirty="0" smtClean="0"/>
              <a:t>民間人の死亡がめだつようになる</a:t>
            </a:r>
          </a:p>
          <a:p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  ドイツ撤退表明</a:t>
            </a:r>
          </a:p>
          <a:p>
            <a:r>
              <a:rPr lang="en-US" altLang="ja-JP" dirty="0" smtClean="0"/>
              <a:t>2011</a:t>
            </a:r>
            <a:r>
              <a:rPr lang="ja-JP" altLang="en-US" dirty="0" smtClean="0"/>
              <a:t>  アメリカ、ビン・ラーディン殺害</a:t>
            </a:r>
          </a:p>
          <a:p>
            <a:r>
              <a:rPr kumimoji="1" lang="ja-JP" altLang="en-US" dirty="0"/>
              <a:t>いまだ</a:t>
            </a:r>
            <a:r>
              <a:rPr kumimoji="1" lang="ja-JP" altLang="en-US" dirty="0" smtClean="0"/>
              <a:t>に終結していない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アフガン戦争と日本の関わり</a:t>
            </a:r>
          </a:p>
        </p:txBody>
      </p:sp>
      <p:sp>
        <p:nvSpPr>
          <p:cNvPr id="2048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ソ連のアフガン戦争 めだった動きなし</a:t>
            </a:r>
          </a:p>
          <a:p>
            <a:r>
              <a:rPr lang="ja-JP" altLang="en-US" dirty="0" smtClean="0"/>
              <a:t>アメリカのアフガン戦争</a:t>
            </a:r>
          </a:p>
          <a:p>
            <a:pPr lvl="1"/>
            <a:r>
              <a:rPr lang="ja-JP" altLang="en-US" dirty="0" smtClean="0"/>
              <a:t>小泉内閣によるインド洋での燃料補給提供</a:t>
            </a:r>
          </a:p>
          <a:p>
            <a:pPr lvl="1"/>
            <a:r>
              <a:rPr lang="ja-JP" altLang="en-US" dirty="0" smtClean="0"/>
              <a:t>鳩山内閣がそれを停止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戦争と平和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まとめ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現代国際社会は、戦争が起きている現実</a:t>
            </a:r>
          </a:p>
          <a:p>
            <a:r>
              <a:rPr lang="ja-JP" altLang="en-US" dirty="0" smtClean="0"/>
              <a:t>日本も決して不可避とはいえない。中越衝突</a:t>
            </a:r>
          </a:p>
          <a:p>
            <a:r>
              <a:rPr kumimoji="1" lang="ja-JP" altLang="en-US" dirty="0" smtClean="0"/>
              <a:t>戦争は欲する者たちがいる。</a:t>
            </a:r>
          </a:p>
          <a:p>
            <a:r>
              <a:rPr lang="ja-JP" altLang="en-US" dirty="0" smtClean="0"/>
              <a:t>戦争を欲する者が、もっとも情報発信力をもっている</a:t>
            </a:r>
          </a:p>
          <a:p>
            <a:r>
              <a:rPr kumimoji="1" lang="ja-JP" altLang="en-US" dirty="0" smtClean="0"/>
              <a:t>情報の真実を見分ける意識が必要、そこから見分ける力がつく</a:t>
            </a:r>
          </a:p>
          <a:p>
            <a:r>
              <a:rPr lang="ja-JP" altLang="en-US" dirty="0" smtClean="0"/>
              <a:t>戦争に決して関わらない政治が必要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繰り返される戦争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二度のアメリカ－イラク戦争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湾岸戦争とイラク戦争</a:t>
            </a:r>
          </a:p>
          <a:p>
            <a:pPr eaLnBrk="1" hangingPunct="1"/>
            <a:r>
              <a:rPr lang="ja-JP" altLang="en-US" smtClean="0"/>
              <a:t>二度のアフガン戦争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ソ連とアメリカのアフガン戦争</a:t>
            </a:r>
          </a:p>
          <a:p>
            <a:pPr eaLnBrk="1" hangingPunct="1"/>
            <a:r>
              <a:rPr lang="ja-JP" altLang="en-US" smtClean="0"/>
              <a:t>四度の中東戦争</a:t>
            </a:r>
          </a:p>
          <a:p>
            <a:pPr eaLnBrk="1" hangingPunct="1"/>
            <a:r>
              <a:rPr lang="ja-JP" altLang="en-US" smtClean="0"/>
              <a:t>資源とその開発・配分をめぐる争い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ベトナム戦争とアフガン戦争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共通点</a:t>
            </a:r>
          </a:p>
          <a:p>
            <a:pPr lvl="1"/>
            <a:r>
              <a:rPr lang="ja-JP" altLang="en-US" dirty="0" smtClean="0"/>
              <a:t>超大国</a:t>
            </a:r>
            <a:r>
              <a:rPr lang="ja-JP" altLang="en-US" dirty="0"/>
              <a:t>に</a:t>
            </a:r>
            <a:r>
              <a:rPr lang="ja-JP" altLang="en-US" dirty="0" smtClean="0"/>
              <a:t>よる内政干渉・介入</a:t>
            </a:r>
          </a:p>
          <a:p>
            <a:pPr lvl="1"/>
            <a:r>
              <a:rPr kumimoji="1" lang="ja-JP" altLang="en-US" dirty="0" smtClean="0"/>
              <a:t>超大国の権威</a:t>
            </a:r>
            <a:r>
              <a:rPr kumimoji="1" lang="ja-JP" altLang="en-US" dirty="0"/>
              <a:t>失墜</a:t>
            </a:r>
            <a:endParaRPr kumimoji="1" lang="ja-JP" altLang="en-US" dirty="0" smtClean="0"/>
          </a:p>
          <a:p>
            <a:r>
              <a:rPr lang="ja-JP" altLang="en-US" dirty="0" smtClean="0"/>
              <a:t>相違点</a:t>
            </a:r>
          </a:p>
          <a:p>
            <a:pPr lvl="1"/>
            <a:r>
              <a:rPr kumimoji="1" lang="ja-JP" altLang="en-US" dirty="0" smtClean="0"/>
              <a:t>ベトナムはホーチミンを指導者</a:t>
            </a:r>
            <a:r>
              <a:rPr kumimoji="1" lang="ja-JP" altLang="en-US" dirty="0"/>
              <a:t>と</a:t>
            </a:r>
            <a:r>
              <a:rPr kumimoji="1" lang="ja-JP" altLang="en-US" dirty="0" smtClean="0"/>
              <a:t>する強固な統一意思が継続した</a:t>
            </a:r>
          </a:p>
          <a:p>
            <a:pPr lvl="1"/>
            <a:r>
              <a:rPr lang="ja-JP" altLang="en-US" dirty="0" smtClean="0"/>
              <a:t>アフガニスタン</a:t>
            </a:r>
            <a:r>
              <a:rPr lang="ja-JP" altLang="en-US" dirty="0"/>
              <a:t>は</a:t>
            </a:r>
            <a:r>
              <a:rPr lang="ja-JP" altLang="en-US" dirty="0" smtClean="0"/>
              <a:t>、ソ連派とバランス派の国内対立→反米と親米の対立</a:t>
            </a:r>
          </a:p>
          <a:p>
            <a:pPr lvl="1"/>
            <a:r>
              <a:rPr kumimoji="1" lang="ja-JP" altLang="en-US" dirty="0" smtClean="0"/>
              <a:t>ベトナムは独立</a:t>
            </a:r>
            <a:r>
              <a:rPr kumimoji="1" lang="ja-JP" altLang="en-US" dirty="0"/>
              <a:t>したが</a:t>
            </a:r>
            <a:r>
              <a:rPr kumimoji="1" lang="ja-JP" altLang="en-US" dirty="0" smtClean="0"/>
              <a:t>、アフガンは混乱</a:t>
            </a:r>
            <a:r>
              <a:rPr kumimoji="1" lang="ja-JP" altLang="en-US" dirty="0"/>
              <a:t>継続</a:t>
            </a:r>
          </a:p>
        </p:txBody>
      </p:sp>
    </p:spTree>
    <p:extLst>
      <p:ext uri="{BB962C8B-B14F-4D97-AF65-F5344CB8AC3E}">
        <p14:creationId xmlns:p14="http://schemas.microsoft.com/office/powerpoint/2010/main" val="91933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481013"/>
            <a:ext cx="8839200" cy="78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kei\Desktop\アフガニスタン１９８０年地図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254"/>
            <a:ext cx="9143999" cy="7129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24"/>
            <a:ext cx="9144000" cy="59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アフガニスタンという国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海がなく、乾燥気候（寒暖差大）</a:t>
            </a:r>
          </a:p>
          <a:p>
            <a:r>
              <a:rPr lang="ja-JP" altLang="en-US" dirty="0" smtClean="0"/>
              <a:t>半数がパシュトゥーン、他タジク、ウズベク、トルクメク族など（多民族国家）</a:t>
            </a:r>
          </a:p>
          <a:p>
            <a:r>
              <a:rPr kumimoji="1" lang="ja-JP" altLang="en-US" dirty="0" smtClean="0"/>
              <a:t>古来東西交流の要衝で、ペルシャ文化→イスラムの影響下　１０世紀にアフガンという名称</a:t>
            </a:r>
          </a:p>
          <a:p>
            <a:r>
              <a:rPr lang="ja-JP" altLang="en-US" dirty="0" smtClean="0"/>
              <a:t>（部族国家）→１８２６年バーラクザイ王朝</a:t>
            </a:r>
          </a:p>
          <a:p>
            <a:r>
              <a:rPr kumimoji="1" lang="ja-JP" altLang="en-US" dirty="0" smtClean="0"/>
              <a:t>二度のイギリス・アフガン戦争（</a:t>
            </a:r>
            <a:r>
              <a:rPr kumimoji="1" lang="en-US" altLang="ja-JP" dirty="0" smtClean="0"/>
              <a:t>1832-42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78-80)</a:t>
            </a:r>
            <a:r>
              <a:rPr kumimoji="1" lang="ja-JP" altLang="en-US" dirty="0" smtClean="0"/>
              <a:t>ロシアに対抗 英の敗北→援助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アフガン戦争への過程（１）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１９世紀イギリスとアフガンの戦争で植民地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１９１９年、インド政策上アフガンを独立させる。（アマーヌッラー・ハーンが王）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１９２６年アフガニスタン王国→近代化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第二次大戦後、パキスタンと対立（パシュトゥン人の地域の領有問題）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１９７３年、ムハンマド・ダーウド</a:t>
            </a:r>
            <a:r>
              <a:rPr lang="en-US" altLang="ja-JP" dirty="0" smtClean="0"/>
              <a:t>(</a:t>
            </a:r>
            <a:r>
              <a:rPr lang="ja-JP" altLang="en-US" dirty="0" smtClean="0"/>
              <a:t>旧王族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が王を追放して、共和制（大統領に）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その後内乱状態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社会主義政権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１９７８年アフガニスタン人民民主党の軍事クーデターでアフガニスタン民主共和国に（ダーウードは処刑）</a:t>
            </a:r>
          </a:p>
          <a:p>
            <a:r>
              <a:rPr kumimoji="1" lang="ja-JP" altLang="en-US" dirty="0" smtClean="0"/>
              <a:t>タラキが大統領で社会主義政策を（ソ連の庇護下</a:t>
            </a:r>
            <a:r>
              <a:rPr kumimoji="1" lang="ja-JP" altLang="en-US" dirty="0" smtClean="0"/>
              <a:t>）</a:t>
            </a:r>
            <a:r>
              <a:rPr lang="ja-JP" altLang="en-US" dirty="0" smtClean="0"/>
              <a:t>農地</a:t>
            </a:r>
            <a:r>
              <a:rPr lang="ja-JP" altLang="en-US" dirty="0" smtClean="0"/>
              <a:t>改革　土地を農民に配分</a:t>
            </a:r>
          </a:p>
          <a:p>
            <a:pPr lvl="1"/>
            <a:r>
              <a:rPr kumimoji="1" lang="ja-JP" altLang="en-US" dirty="0" smtClean="0"/>
              <a:t>宗教弾圧（ソ連以来社会主義政権共通の失敗）　</a:t>
            </a:r>
          </a:p>
          <a:p>
            <a:r>
              <a:rPr lang="ja-JP" altLang="en-US" dirty="0" smtClean="0"/>
              <a:t>反政府暴動が頻発　ムジャヒディーン（イスラム聖戦兵士）各派が結成される</a:t>
            </a:r>
            <a:r>
              <a:rPr lang="ja-JP" altLang="en-US" dirty="0" smtClean="0"/>
              <a:t>（１．３）</a:t>
            </a:r>
            <a:endParaRPr lang="ja-JP" altLang="en-US" dirty="0" smtClean="0"/>
          </a:p>
          <a:p>
            <a:pPr>
              <a:buNone/>
            </a:pPr>
            <a:endParaRPr lang="ja-JP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518</Words>
  <Application>Microsoft Office PowerPoint</Application>
  <PresentationFormat>画面に合わせる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0" baseType="lpstr">
      <vt:lpstr>ＭＳ Ｐゴシック</vt:lpstr>
      <vt:lpstr>Arial</vt:lpstr>
      <vt:lpstr>標準デザイン</vt:lpstr>
      <vt:lpstr>二度のアフガン戦争</vt:lpstr>
      <vt:lpstr>繰り返される戦争</vt:lpstr>
      <vt:lpstr>ベトナム戦争とアフガン戦争</vt:lpstr>
      <vt:lpstr>PowerPoint プレゼンテーション</vt:lpstr>
      <vt:lpstr>PowerPoint プレゼンテーション</vt:lpstr>
      <vt:lpstr>PowerPoint プレゼンテーション</vt:lpstr>
      <vt:lpstr>アフガニスタンという国</vt:lpstr>
      <vt:lpstr>アフガン戦争への過程（１）</vt:lpstr>
      <vt:lpstr>社会主義政権</vt:lpstr>
      <vt:lpstr>ソ連の介入の失敗</vt:lpstr>
      <vt:lpstr>ソ連によるアフガン戦争へ （ソ連対米代理者の戦争）</vt:lpstr>
      <vt:lpstr>アフガン戦争の泥沼化</vt:lpstr>
      <vt:lpstr>ソ連の撤退</vt:lpstr>
      <vt:lpstr>アフガン紛争（米対イスラム戦）</vt:lpstr>
      <vt:lpstr>泥沼化</vt:lpstr>
      <vt:lpstr>アフガン戦争と日本の関わり</vt:lpstr>
      <vt:lpstr>戦争と平和(まとめ)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イラク戦争</dc:title>
  <dc:creator>wakei</dc:creator>
  <cp:lastModifiedBy>wakei</cp:lastModifiedBy>
  <cp:revision>59</cp:revision>
  <dcterms:created xsi:type="dcterms:W3CDTF">2004-10-04T05:02:41Z</dcterms:created>
  <dcterms:modified xsi:type="dcterms:W3CDTF">2016-05-06T12:42:06Z</dcterms:modified>
</cp:coreProperties>
</file>