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7" r:id="rId4"/>
    <p:sldId id="278" r:id="rId5"/>
    <p:sldId id="275" r:id="rId6"/>
    <p:sldId id="279" r:id="rId7"/>
    <p:sldId id="280" r:id="rId8"/>
    <p:sldId id="276" r:id="rId9"/>
    <p:sldId id="263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2176B-D1C6-425A-A280-DF2273EF4FD8}" type="datetimeFigureOut">
              <a:rPr kumimoji="1" lang="ja-JP" altLang="en-US" smtClean="0"/>
              <a:t>2016/4/23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4AE08-7313-4946-AFDB-63D9AFA0F1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0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AE08-7313-4946-AFDB-63D9AFA0F1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16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6A58-E920-4ABD-A2C7-B3A8BCFEDC87}" type="datetimeFigureOut">
              <a:rPr kumimoji="1" lang="ja-JP" altLang="en-US" smtClean="0"/>
              <a:pPr/>
              <a:t>2016/4/23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E8A3-2031-4E8F-8431-2A859AA1D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6A58-E920-4ABD-A2C7-B3A8BCFEDC87}" type="datetimeFigureOut">
              <a:rPr kumimoji="1" lang="ja-JP" altLang="en-US" smtClean="0"/>
              <a:pPr/>
              <a:t>2016/4/23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E8A3-2031-4E8F-8431-2A859AA1D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6A58-E920-4ABD-A2C7-B3A8BCFEDC87}" type="datetimeFigureOut">
              <a:rPr kumimoji="1" lang="ja-JP" altLang="en-US" smtClean="0"/>
              <a:pPr/>
              <a:t>2016/4/23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E8A3-2031-4E8F-8431-2A859AA1D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6A58-E920-4ABD-A2C7-B3A8BCFEDC87}" type="datetimeFigureOut">
              <a:rPr kumimoji="1" lang="ja-JP" altLang="en-US" smtClean="0"/>
              <a:pPr/>
              <a:t>2016/4/23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E8A3-2031-4E8F-8431-2A859AA1D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6A58-E920-4ABD-A2C7-B3A8BCFEDC87}" type="datetimeFigureOut">
              <a:rPr kumimoji="1" lang="ja-JP" altLang="en-US" smtClean="0"/>
              <a:pPr/>
              <a:t>2016/4/23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E8A3-2031-4E8F-8431-2A859AA1D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6A58-E920-4ABD-A2C7-B3A8BCFEDC87}" type="datetimeFigureOut">
              <a:rPr kumimoji="1" lang="ja-JP" altLang="en-US" smtClean="0"/>
              <a:pPr/>
              <a:t>2016/4/23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E8A3-2031-4E8F-8431-2A859AA1D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6A58-E920-4ABD-A2C7-B3A8BCFEDC87}" type="datetimeFigureOut">
              <a:rPr kumimoji="1" lang="ja-JP" altLang="en-US" smtClean="0"/>
              <a:pPr/>
              <a:t>2016/4/23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E8A3-2031-4E8F-8431-2A859AA1D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6A58-E920-4ABD-A2C7-B3A8BCFEDC87}" type="datetimeFigureOut">
              <a:rPr kumimoji="1" lang="ja-JP" altLang="en-US" smtClean="0"/>
              <a:pPr/>
              <a:t>2016/4/23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E8A3-2031-4E8F-8431-2A859AA1D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6A58-E920-4ABD-A2C7-B3A8BCFEDC87}" type="datetimeFigureOut">
              <a:rPr kumimoji="1" lang="ja-JP" altLang="en-US" smtClean="0"/>
              <a:pPr/>
              <a:t>2016/4/23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E8A3-2031-4E8F-8431-2A859AA1D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6A58-E920-4ABD-A2C7-B3A8BCFEDC87}" type="datetimeFigureOut">
              <a:rPr kumimoji="1" lang="ja-JP" altLang="en-US" smtClean="0"/>
              <a:pPr/>
              <a:t>2016/4/23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E8A3-2031-4E8F-8431-2A859AA1D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6A58-E920-4ABD-A2C7-B3A8BCFEDC87}" type="datetimeFigureOut">
              <a:rPr kumimoji="1" lang="ja-JP" altLang="en-US" smtClean="0"/>
              <a:pPr/>
              <a:t>2016/4/23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E8A3-2031-4E8F-8431-2A859AA1D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C6A58-E920-4ABD-A2C7-B3A8BCFEDC87}" type="datetimeFigureOut">
              <a:rPr kumimoji="1" lang="ja-JP" altLang="en-US" smtClean="0"/>
              <a:pPr/>
              <a:t>2016/4/23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6E8A3-2031-4E8F-8431-2A859AA1D4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6/67/Julian_Assange_(Norway,_March_2010)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戦争と平和１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何故戦争が起きるのか</a:t>
            </a:r>
          </a:p>
          <a:p>
            <a:r>
              <a:rPr lang="ja-JP" altLang="en-US" dirty="0" smtClean="0"/>
              <a:t>戦争と</a:t>
            </a:r>
            <a:r>
              <a:rPr lang="ja-JP" altLang="en-US" dirty="0"/>
              <a:t>正統性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領土の拡張（政治目的１）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植民地拡大（帝国主義）</a:t>
            </a:r>
          </a:p>
          <a:p>
            <a:pPr lvl="1"/>
            <a:r>
              <a:rPr lang="ja-JP" altLang="en-US" dirty="0"/>
              <a:t>イギリスのインド（プラッシーの</a:t>
            </a:r>
            <a:r>
              <a:rPr lang="ja-JP" altLang="en-US" dirty="0" smtClean="0"/>
              <a:t>戦</a:t>
            </a:r>
            <a:r>
              <a:rPr lang="en-US" altLang="ja-JP" dirty="0" smtClean="0"/>
              <a:t>1757</a:t>
            </a:r>
            <a:r>
              <a:rPr lang="ja-JP" altLang="en-US" dirty="0" smtClean="0"/>
              <a:t>→セポイの乱</a:t>
            </a:r>
            <a:r>
              <a:rPr lang="en-US" altLang="ja-JP" dirty="0" smtClean="0"/>
              <a:t>1857-59)</a:t>
            </a:r>
            <a:r>
              <a:rPr lang="ja-JP" altLang="en-US" dirty="0" smtClean="0"/>
              <a:t> 東インド会社の支配からイギリス帝国の支配へ</a:t>
            </a:r>
            <a:r>
              <a:rPr lang="en-US" altLang="ja-JP" dirty="0" smtClean="0"/>
              <a:t>(</a:t>
            </a:r>
            <a:r>
              <a:rPr lang="ja-JP" altLang="en-US" dirty="0"/>
              <a:t>「神は世界地図が、より多くイギリス領に塗られる事を望んでおられる。できることなら私は、夜空に浮かぶ星さえも併合したい</a:t>
            </a:r>
            <a:r>
              <a:rPr lang="ja-JP" altLang="en-US" dirty="0" smtClean="0"/>
              <a:t>」セシル・ローズ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392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経済利益の確保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政治目的</a:t>
            </a:r>
            <a:r>
              <a:rPr kumimoji="1" lang="en-US" altLang="ja-JP" dirty="0" smtClean="0"/>
              <a:t>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イラン石油国有化→王政復活</a:t>
            </a:r>
          </a:p>
          <a:p>
            <a:pPr lvl="1"/>
            <a:r>
              <a:rPr lang="ja-JP" altLang="en-US" dirty="0"/>
              <a:t>アングロ・</a:t>
            </a:r>
            <a:r>
              <a:rPr lang="ja-JP" altLang="en-US" dirty="0" smtClean="0"/>
              <a:t>イラニアン石油会社の独占</a:t>
            </a:r>
          </a:p>
          <a:p>
            <a:pPr lvl="1"/>
            <a:r>
              <a:rPr kumimoji="1" lang="ja-JP" altLang="en-US" dirty="0" smtClean="0"/>
              <a:t>イラン首相モラデク</a:t>
            </a:r>
            <a:r>
              <a:rPr kumimoji="1" lang="ja-JP" altLang="en-US" dirty="0"/>
              <a:t>に</a:t>
            </a:r>
            <a:r>
              <a:rPr kumimoji="1" lang="ja-JP" altLang="en-US" dirty="0" smtClean="0"/>
              <a:t>よる国有化</a:t>
            </a:r>
            <a:r>
              <a:rPr kumimoji="1" lang="en-US" altLang="ja-JP" dirty="0" smtClean="0"/>
              <a:t>1951</a:t>
            </a:r>
            <a:endParaRPr kumimoji="1" lang="ja-JP" altLang="en-US" dirty="0" smtClean="0"/>
          </a:p>
          <a:p>
            <a:pPr lvl="1"/>
            <a:r>
              <a:rPr lang="ja-JP" altLang="en-US" dirty="0" smtClean="0"/>
              <a:t>国際石油資本がイラン石油締め出し</a:t>
            </a:r>
          </a:p>
          <a:p>
            <a:pPr lvl="1"/>
            <a:r>
              <a:rPr kumimoji="1" lang="en-US" altLang="ja-JP" dirty="0" smtClean="0"/>
              <a:t>CIA</a:t>
            </a:r>
            <a:r>
              <a:rPr kumimoji="1" lang="ja-JP" altLang="en-US" dirty="0" smtClean="0"/>
              <a:t>の援助</a:t>
            </a:r>
            <a:r>
              <a:rPr kumimoji="1" lang="ja-JP" altLang="en-US" dirty="0"/>
              <a:t>に</a:t>
            </a:r>
            <a:r>
              <a:rPr kumimoji="1" lang="ja-JP" altLang="en-US" dirty="0" smtClean="0"/>
              <a:t>よる皇帝派クーデター</a:t>
            </a:r>
            <a:r>
              <a:rPr kumimoji="1" lang="en-US" altLang="ja-JP" dirty="0" smtClean="0"/>
              <a:t>1953</a:t>
            </a:r>
            <a:endParaRPr kumimoji="1" lang="ja-JP" altLang="en-US" dirty="0" smtClean="0"/>
          </a:p>
          <a:p>
            <a:r>
              <a:rPr lang="ja-JP" altLang="en-US" dirty="0" smtClean="0"/>
              <a:t>チリ</a:t>
            </a:r>
            <a:r>
              <a:rPr lang="ja-JP" altLang="en-US" dirty="0"/>
              <a:t>、</a:t>
            </a:r>
            <a:r>
              <a:rPr lang="ja-JP" altLang="en-US" dirty="0" smtClean="0"/>
              <a:t>アジェンデ政権の転覆</a:t>
            </a:r>
            <a:r>
              <a:rPr lang="en-US" altLang="ja-JP" dirty="0" smtClean="0"/>
              <a:t>1973</a:t>
            </a:r>
            <a:endParaRPr lang="ja-JP" altLang="en-US" dirty="0" smtClean="0"/>
          </a:p>
          <a:p>
            <a:r>
              <a:rPr kumimoji="1" lang="ja-JP" altLang="en-US" dirty="0" smtClean="0"/>
              <a:t>ブッシュ</a:t>
            </a:r>
            <a:r>
              <a:rPr kumimoji="1" lang="ja-JP" altLang="en-US" dirty="0"/>
              <a:t>に</a:t>
            </a:r>
            <a:r>
              <a:rPr kumimoji="1" lang="ja-JP" altLang="en-US" dirty="0" smtClean="0"/>
              <a:t>よるイラク</a:t>
            </a:r>
            <a:r>
              <a:rPr kumimoji="1" lang="ja-JP" altLang="en-US" dirty="0"/>
              <a:t>戦争</a:t>
            </a:r>
          </a:p>
        </p:txBody>
      </p:sp>
    </p:spTree>
    <p:extLst>
      <p:ext uri="{BB962C8B-B14F-4D97-AF65-F5344CB8AC3E}">
        <p14:creationId xmlns:p14="http://schemas.microsoft.com/office/powerpoint/2010/main" val="153714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政治的征服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政治目的</a:t>
            </a:r>
            <a:r>
              <a:rPr kumimoji="1" lang="en-US" altLang="ja-JP" dirty="0" smtClean="0"/>
              <a:t>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ナポレオン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軍事的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pPr lvl="1"/>
            <a:r>
              <a:rPr lang="ja-JP" altLang="en-US" dirty="0" smtClean="0"/>
              <a:t>スペイン、エジプト、オーストリア</a:t>
            </a:r>
          </a:p>
          <a:p>
            <a:pPr lvl="1"/>
            <a:r>
              <a:rPr lang="ja-JP" altLang="en-US" dirty="0" smtClean="0"/>
              <a:t>ロシア</a:t>
            </a:r>
            <a:r>
              <a:rPr lang="en-US" altLang="ja-JP" dirty="0" smtClean="0"/>
              <a:t>(</a:t>
            </a:r>
            <a:r>
              <a:rPr lang="ja-JP" altLang="en-US" dirty="0" smtClean="0"/>
              <a:t>失敗、ナポレオン没落の原因</a:t>
            </a:r>
            <a:r>
              <a:rPr lang="en-US" altLang="ja-JP" dirty="0" smtClean="0"/>
              <a:t>)</a:t>
            </a:r>
            <a:endParaRPr kumimoji="1" lang="ja-JP" altLang="en-US" dirty="0" smtClean="0"/>
          </a:p>
          <a:p>
            <a:r>
              <a:rPr lang="ja-JP" altLang="en-US" dirty="0" smtClean="0"/>
              <a:t>ヒトラー</a:t>
            </a:r>
          </a:p>
          <a:p>
            <a:pPr lvl="1"/>
            <a:r>
              <a:rPr lang="ja-JP" altLang="en-US" dirty="0"/>
              <a:t>ポーランド</a:t>
            </a:r>
            <a:r>
              <a:rPr lang="ja-JP" altLang="en-US" dirty="0" smtClean="0"/>
              <a:t>、フランス</a:t>
            </a:r>
            <a:r>
              <a:rPr lang="en-US" altLang="ja-JP" dirty="0" smtClean="0"/>
              <a:t>(</a:t>
            </a:r>
            <a:r>
              <a:rPr lang="ja-JP" altLang="en-US" dirty="0" smtClean="0"/>
              <a:t>軍事的占領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lang="ja-JP" altLang="en-US" dirty="0" smtClean="0"/>
              <a:t>チェコ、オーストリア</a:t>
            </a:r>
            <a:r>
              <a:rPr lang="en-US" altLang="ja-JP" dirty="0" smtClean="0"/>
              <a:t>(</a:t>
            </a:r>
            <a:r>
              <a:rPr lang="ja-JP" altLang="en-US" dirty="0" smtClean="0"/>
              <a:t>政治的圧力で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lang="ja-JP" altLang="en-US" dirty="0" smtClean="0"/>
              <a:t>ユダヤ人</a:t>
            </a:r>
            <a:r>
              <a:rPr lang="ja-JP" altLang="en-US" dirty="0"/>
              <a:t>抹殺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988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経済戦争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レーガンによるソ連攻撃</a:t>
            </a:r>
          </a:p>
          <a:p>
            <a:pPr lvl="1"/>
            <a:r>
              <a:rPr lang="ja-JP" altLang="en-US" dirty="0" smtClean="0"/>
              <a:t>軍縮政策を止め、軍拡</a:t>
            </a:r>
            <a:r>
              <a:rPr lang="ja-JP" altLang="en-US" dirty="0"/>
              <a:t>、</a:t>
            </a:r>
            <a:r>
              <a:rPr lang="ja-JP" altLang="en-US" dirty="0" smtClean="0"/>
              <a:t>ソ連を</a:t>
            </a:r>
            <a:r>
              <a:rPr lang="ja-JP" altLang="en-US" dirty="0"/>
              <a:t>「</a:t>
            </a:r>
            <a:r>
              <a:rPr lang="ja-JP" altLang="en-US" dirty="0" smtClean="0"/>
              <a:t>悪の帝国</a:t>
            </a:r>
            <a:r>
              <a:rPr lang="ja-JP" altLang="en-US" dirty="0"/>
              <a:t>」</a:t>
            </a:r>
            <a:r>
              <a:rPr lang="ja-JP" altLang="en-US" dirty="0" smtClean="0"/>
              <a:t>と非難→軍拡競争によって、ソ連を経済的に疲弊させる→ソ連崩壊、冷戦の勝利</a:t>
            </a:r>
            <a:endParaRPr kumimoji="1" lang="ja-JP" altLang="en-US" dirty="0" smtClean="0"/>
          </a:p>
          <a:p>
            <a:r>
              <a:rPr lang="ja-JP" altLang="en-US" dirty="0" smtClean="0"/>
              <a:t>経済制裁</a:t>
            </a:r>
          </a:p>
          <a:p>
            <a:pPr lvl="1"/>
            <a:r>
              <a:rPr kumimoji="1" lang="ja-JP" altLang="en-US" dirty="0" smtClean="0"/>
              <a:t>対北朝鮮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日本による</a:t>
            </a:r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pPr lvl="2"/>
            <a:r>
              <a:rPr lang="ja-JP" altLang="en-US" dirty="0" smtClean="0"/>
              <a:t>北朝鮮</a:t>
            </a:r>
            <a:r>
              <a:rPr lang="ja-JP" altLang="en-US" dirty="0"/>
              <a:t>籍者の原則入国</a:t>
            </a:r>
            <a:r>
              <a:rPr lang="ja-JP" altLang="en-US" dirty="0" smtClean="0"/>
              <a:t>禁止・すべて</a:t>
            </a:r>
            <a:r>
              <a:rPr lang="ja-JP" altLang="en-US" dirty="0"/>
              <a:t>の北朝鮮籍船の入港禁止 </a:t>
            </a:r>
            <a:r>
              <a:rPr lang="ja-JP" altLang="en-US" dirty="0" smtClean="0"/>
              <a:t>・北朝鮮</a:t>
            </a:r>
            <a:r>
              <a:rPr lang="ja-JP" altLang="en-US" dirty="0"/>
              <a:t>を仕向地とするすべての貨物の輸出を</a:t>
            </a:r>
            <a:r>
              <a:rPr lang="ja-JP" altLang="en-US" dirty="0" smtClean="0"/>
              <a:t>禁止・北朝鮮</a:t>
            </a:r>
            <a:r>
              <a:rPr lang="ja-JP" altLang="en-US" dirty="0"/>
              <a:t>を原産地又は船積地域とするすべての貨物の輸入を禁止 </a:t>
            </a:r>
            <a:r>
              <a:rPr lang="ja-JP" altLang="en-US" dirty="0" smtClean="0"/>
              <a:t>・北朝鮮</a:t>
            </a:r>
            <a:r>
              <a:rPr lang="ja-JP" altLang="en-US" dirty="0"/>
              <a:t>と第三国との間の移動を伴う貨物の売買、貸借又は贈与に関する取引（仲介貿易取引）を</a:t>
            </a:r>
            <a:r>
              <a:rPr lang="ja-JP" altLang="en-US" dirty="0" smtClean="0"/>
              <a:t>禁止・輸入</a:t>
            </a:r>
            <a:r>
              <a:rPr lang="ja-JP" altLang="en-US" dirty="0"/>
              <a:t>承認を受けずに行う、原産地又は船積地域が北朝鮮である貨物の輸入代金の支払の禁止 </a:t>
            </a:r>
            <a:endParaRPr kumimoji="1" lang="ja-JP" altLang="en-US" dirty="0" smtClean="0"/>
          </a:p>
          <a:p>
            <a:pPr lvl="1"/>
            <a:r>
              <a:rPr lang="ja-JP" altLang="en-US" dirty="0" smtClean="0"/>
              <a:t>対キューバ</a:t>
            </a:r>
            <a:r>
              <a:rPr lang="en-US" altLang="ja-JP" dirty="0" smtClean="0"/>
              <a:t>(</a:t>
            </a:r>
            <a:r>
              <a:rPr lang="ja-JP" altLang="en-US" dirty="0" smtClean="0"/>
              <a:t>アメリカ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kumimoji="1" lang="ja-JP" altLang="en-US" dirty="0" smtClean="0"/>
              <a:t>対イラン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アメリカ・ヨーロッパ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44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6483"/>
            <a:ext cx="5384542" cy="67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6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サイバー戦争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ウィキリークス</a:t>
            </a:r>
          </a:p>
          <a:p>
            <a:pPr lvl="1"/>
            <a:r>
              <a:rPr lang="ja-JP" altLang="en-US" dirty="0" smtClean="0"/>
              <a:t>オーストラリア人のジュリアン・アサンジが中心となって、各国の機密情報をリーク。サイト運営と有力新聞に情報提供。</a:t>
            </a:r>
          </a:p>
          <a:p>
            <a:pPr lvl="1"/>
            <a:r>
              <a:rPr kumimoji="1" lang="ja-JP" altLang="en-US" dirty="0" smtClean="0"/>
              <a:t>アサンジは追われる身に</a:t>
            </a:r>
          </a:p>
          <a:p>
            <a:r>
              <a:rPr lang="ja-JP" altLang="en-US" dirty="0" smtClean="0"/>
              <a:t>パナマ文書</a:t>
            </a:r>
          </a:p>
          <a:p>
            <a:pPr lvl="1"/>
            <a:r>
              <a:rPr kumimoji="1" lang="ja-JP" altLang="en-US" dirty="0" smtClean="0"/>
              <a:t>パナマの法律事務所の</a:t>
            </a:r>
            <a:r>
              <a:rPr kumimoji="1" lang="en-US" altLang="ja-JP" dirty="0" smtClean="0"/>
              <a:t>1970</a:t>
            </a:r>
            <a:r>
              <a:rPr kumimoji="1" lang="ja-JP" altLang="en-US" dirty="0" smtClean="0"/>
              <a:t>年代からの文書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各国の税金逃れに関わる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2016.4</a:t>
            </a:r>
            <a:r>
              <a:rPr kumimoji="1" lang="ja-JP" altLang="en-US" dirty="0" smtClean="0"/>
              <a:t>に一部公表された。アイスランド首相が辞任、各国首脳が弁明・抗議</a:t>
            </a:r>
          </a:p>
          <a:p>
            <a:pPr lvl="1"/>
            <a:r>
              <a:rPr lang="ja-JP" altLang="en-US" dirty="0" smtClean="0"/>
              <a:t>アメリカ</a:t>
            </a:r>
            <a:r>
              <a:rPr lang="ja-JP" altLang="en-US" dirty="0"/>
              <a:t>に</a:t>
            </a:r>
            <a:r>
              <a:rPr lang="ja-JP" altLang="en-US" dirty="0" smtClean="0"/>
              <a:t>よるサイバー</a:t>
            </a:r>
            <a:r>
              <a:rPr lang="ja-JP" altLang="en-US" dirty="0"/>
              <a:t>・</a:t>
            </a:r>
            <a:r>
              <a:rPr lang="ja-JP" altLang="en-US" dirty="0" smtClean="0"/>
              <a:t>経済戦争</a:t>
            </a:r>
            <a:r>
              <a:rPr lang="ja-JP" altLang="en-US" dirty="0"/>
              <a:t>と</a:t>
            </a:r>
            <a:r>
              <a:rPr lang="ja-JP" altLang="en-US" dirty="0" smtClean="0"/>
              <a:t>の説</a:t>
            </a:r>
            <a:r>
              <a:rPr lang="ja-JP" altLang="en-US" dirty="0"/>
              <a:t>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42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ファイル:Julian Assange (Norway, March 2010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86650" cy="570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454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思想・イデオロギー戦争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イスラム国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昔のイスラムカリフ帝国を復活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r>
              <a:rPr lang="ja-JP" altLang="en-US" dirty="0" smtClean="0"/>
              <a:t>ベトナム戦争</a:t>
            </a:r>
            <a:r>
              <a:rPr lang="en-US" altLang="ja-JP" dirty="0" smtClean="0"/>
              <a:t>(</a:t>
            </a:r>
            <a:r>
              <a:rPr lang="ja-JP" altLang="en-US" dirty="0" smtClean="0"/>
              <a:t>共産主義によるドミノ防衛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r>
              <a:rPr kumimoji="1" lang="ja-JP" altLang="en-US" dirty="0" smtClean="0"/>
              <a:t>アメリカ南北戦争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奴隷解放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r>
              <a:rPr lang="ja-JP" altLang="en-US" dirty="0" smtClean="0"/>
              <a:t>インド</a:t>
            </a:r>
            <a:r>
              <a:rPr lang="ja-JP" altLang="en-US" dirty="0"/>
              <a:t>・</a:t>
            </a:r>
            <a:r>
              <a:rPr lang="ja-JP" altLang="en-US" dirty="0" smtClean="0"/>
              <a:t>パキスタン紛争</a:t>
            </a:r>
            <a:r>
              <a:rPr lang="en-US" altLang="ja-JP" dirty="0"/>
              <a:t>(</a:t>
            </a:r>
            <a:r>
              <a:rPr lang="ja-JP" altLang="en-US" dirty="0" smtClean="0"/>
              <a:t>宗教対立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3492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戦争は誰が起こすのか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政府の領土拡張戦争は少なくなっている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他国の政治支配は過重負担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→経済権益、同盟国の支援</a:t>
            </a:r>
          </a:p>
          <a:p>
            <a:r>
              <a:rPr lang="ja-JP" altLang="en-US" dirty="0" smtClean="0"/>
              <a:t>政府を包み込む主体</a:t>
            </a:r>
            <a:r>
              <a:rPr lang="ja-JP" altLang="en-US" dirty="0"/>
              <a:t>に</a:t>
            </a:r>
            <a:r>
              <a:rPr lang="ja-JP" altLang="en-US" dirty="0" smtClean="0"/>
              <a:t>よる戦争</a:t>
            </a:r>
            <a:r>
              <a:rPr lang="en-US" altLang="ja-JP" dirty="0" smtClean="0"/>
              <a:t>(</a:t>
            </a:r>
            <a:r>
              <a:rPr lang="en-US" altLang="ja-JP" sz="2800" dirty="0" err="1" smtClean="0"/>
              <a:t>cf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ナオミ・クライン「ショック・ドクトリン」</a:t>
            </a:r>
          </a:p>
          <a:p>
            <a:pPr lvl="1"/>
            <a:r>
              <a:rPr kumimoji="1" lang="ja-JP" altLang="en-US" dirty="0"/>
              <a:t>産軍複</a:t>
            </a:r>
            <a:r>
              <a:rPr kumimoji="1" lang="ja-JP" altLang="en-US" dirty="0" smtClean="0"/>
              <a:t>合体説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存続のために戦争が不可欠</a:t>
            </a:r>
            <a:r>
              <a:rPr kumimoji="1" lang="en-US" altLang="ja-JP" dirty="0" smtClean="0"/>
              <a:t>?)</a:t>
            </a:r>
            <a:endParaRPr kumimoji="1" lang="ja-JP" altLang="en-US" dirty="0" smtClean="0"/>
          </a:p>
          <a:p>
            <a:pPr lvl="1"/>
            <a:r>
              <a:rPr lang="ja-JP" altLang="en-US" dirty="0" smtClean="0"/>
              <a:t>国際金融資本説</a:t>
            </a:r>
            <a:r>
              <a:rPr lang="en-US" altLang="ja-JP" dirty="0" smtClean="0"/>
              <a:t>(</a:t>
            </a:r>
            <a:r>
              <a:rPr lang="ja-JP" altLang="en-US" dirty="0" smtClean="0"/>
              <a:t>双方に金融支援し、どちらが勝利しても利益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r>
              <a:rPr kumimoji="1" lang="ja-JP" altLang="en-US" dirty="0" smtClean="0"/>
              <a:t>反政府の戦争</a:t>
            </a:r>
            <a:r>
              <a:rPr kumimoji="1" lang="en-US" altLang="ja-JP" dirty="0"/>
              <a:t>(</a:t>
            </a:r>
            <a:r>
              <a:rPr kumimoji="1" lang="ja-JP" altLang="en-US" dirty="0" smtClean="0"/>
              <a:t>非正規軍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73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２１世紀はテロ戦争の世紀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２００１年、アメリカ同時多発テロ以後、世界中でテロが起きている。</a:t>
            </a:r>
          </a:p>
          <a:p>
            <a:r>
              <a:rPr lang="ja-JP" altLang="en-US" dirty="0"/>
              <a:t>「</a:t>
            </a:r>
            <a:r>
              <a:rPr lang="ja-JP" altLang="en-US" dirty="0" smtClean="0"/>
              <a:t>起こされる国家</a:t>
            </a:r>
            <a:r>
              <a:rPr lang="ja-JP" altLang="en-US" dirty="0"/>
              <a:t>」</a:t>
            </a:r>
            <a:r>
              <a:rPr lang="en-US" altLang="ja-JP" dirty="0" smtClean="0"/>
              <a:t>=</a:t>
            </a:r>
            <a:r>
              <a:rPr lang="ja-JP" altLang="en-US" dirty="0" smtClean="0"/>
              <a:t>善玉で</a:t>
            </a:r>
            <a:r>
              <a:rPr lang="ja-JP" altLang="en-US" dirty="0"/>
              <a:t>「</a:t>
            </a:r>
            <a:r>
              <a:rPr lang="ja-JP" altLang="en-US" dirty="0" smtClean="0"/>
              <a:t>テロリスト</a:t>
            </a:r>
            <a:r>
              <a:rPr lang="ja-JP" altLang="en-US" dirty="0"/>
              <a:t>」</a:t>
            </a:r>
            <a:r>
              <a:rPr lang="en-US" altLang="ja-JP" dirty="0" smtClean="0"/>
              <a:t>=</a:t>
            </a:r>
            <a:r>
              <a:rPr lang="ja-JP" altLang="en-US" dirty="0" smtClean="0"/>
              <a:t>悪玉</a:t>
            </a:r>
          </a:p>
          <a:p>
            <a:r>
              <a:rPr lang="ja-JP" altLang="en-US" dirty="0"/>
              <a:t>アメリカ憲法修正</a:t>
            </a:r>
            <a:r>
              <a:rPr lang="ja-JP" altLang="en-US" dirty="0" smtClean="0"/>
              <a:t>２条「規律</a:t>
            </a:r>
            <a:r>
              <a:rPr lang="ja-JP" altLang="en-US" dirty="0"/>
              <a:t>ある</a:t>
            </a:r>
            <a:r>
              <a:rPr lang="ja-JP" altLang="en-US" dirty="0">
                <a:solidFill>
                  <a:srgbClr val="FF0000"/>
                </a:solidFill>
              </a:rPr>
              <a:t>民兵</a:t>
            </a:r>
            <a:r>
              <a:rPr lang="ja-JP" altLang="en-US" dirty="0"/>
              <a:t>は自由な国家の安全保障にとって必要であるから、国民が武器を保持する権利は侵しては</a:t>
            </a:r>
            <a:r>
              <a:rPr lang="ja-JP" altLang="en-US" dirty="0" smtClean="0"/>
              <a:t>ならない」 この「民兵」はイギリス正規軍に反抗した「反乱軍」であった。</a:t>
            </a:r>
          </a:p>
        </p:txBody>
      </p:sp>
    </p:spTree>
    <p:extLst>
      <p:ext uri="{BB962C8B-B14F-4D97-AF65-F5344CB8AC3E}">
        <p14:creationId xmlns:p14="http://schemas.microsoft.com/office/powerpoint/2010/main" val="99198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今日の課題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戦争は何故起きるの</a:t>
            </a:r>
            <a:r>
              <a:rPr kumimoji="1" lang="ja-JP" altLang="en-US" dirty="0" smtClean="0"/>
              <a:t>か</a:t>
            </a:r>
          </a:p>
          <a:p>
            <a:pPr lvl="1"/>
            <a:r>
              <a:rPr lang="ja-JP" altLang="en-US" dirty="0" smtClean="0"/>
              <a:t>「戦争は</a:t>
            </a:r>
            <a:r>
              <a:rPr lang="ja-JP" altLang="en-US" dirty="0"/>
              <a:t>誰</a:t>
            </a:r>
            <a:r>
              <a:rPr lang="ja-JP" altLang="en-US" dirty="0" smtClean="0"/>
              <a:t>も望まない」？</a:t>
            </a:r>
          </a:p>
          <a:p>
            <a:pPr lvl="1"/>
            <a:r>
              <a:rPr kumimoji="1" lang="ja-JP" altLang="en-US" dirty="0" smtClean="0"/>
              <a:t>戦争で利益を得る者</a:t>
            </a:r>
            <a:r>
              <a:rPr kumimoji="1" lang="ja-JP" altLang="en-US" dirty="0"/>
              <a:t>は？</a:t>
            </a:r>
            <a:endParaRPr kumimoji="1" lang="ja-JP" altLang="en-US" dirty="0" smtClean="0"/>
          </a:p>
          <a:p>
            <a:r>
              <a:rPr lang="ja-JP" altLang="en-US" dirty="0" smtClean="0"/>
              <a:t>政治の延長（手段</a:t>
            </a:r>
            <a:r>
              <a:rPr lang="ja-JP" altLang="en-US" dirty="0" smtClean="0"/>
              <a:t>）</a:t>
            </a:r>
          </a:p>
          <a:p>
            <a:pPr lvl="1"/>
            <a:r>
              <a:rPr lang="ja-JP" altLang="en-US" dirty="0" smtClean="0"/>
              <a:t>戦争</a:t>
            </a:r>
            <a:r>
              <a:rPr lang="ja-JP" altLang="en-US" dirty="0"/>
              <a:t>に</a:t>
            </a:r>
            <a:r>
              <a:rPr lang="ja-JP" altLang="en-US" dirty="0" smtClean="0"/>
              <a:t>は政治的目的</a:t>
            </a:r>
            <a:r>
              <a:rPr lang="ja-JP" altLang="en-US" dirty="0"/>
              <a:t>が</a:t>
            </a:r>
            <a:r>
              <a:rPr lang="ja-JP" altLang="en-US" dirty="0" smtClean="0"/>
              <a:t>ある</a:t>
            </a:r>
            <a:endParaRPr kumimoji="1" lang="ja-JP" altLang="en-US" dirty="0" smtClean="0"/>
          </a:p>
          <a:p>
            <a:r>
              <a:rPr lang="ja-JP" altLang="en-US" dirty="0" smtClean="0"/>
              <a:t>現在のテロ戦争を</a:t>
            </a:r>
            <a:r>
              <a:rPr lang="ja-JP" altLang="en-US" dirty="0"/>
              <a:t>どのよう</a:t>
            </a:r>
            <a:r>
              <a:rPr lang="ja-JP" altLang="en-US" dirty="0" smtClean="0"/>
              <a:t>に考え</a:t>
            </a:r>
            <a:r>
              <a:rPr lang="ja-JP" altLang="en-US" dirty="0"/>
              <a:t>るの</a:t>
            </a:r>
            <a:r>
              <a:rPr lang="ja-JP" altLang="en-US" dirty="0" smtClean="0"/>
              <a:t>か</a:t>
            </a:r>
          </a:p>
          <a:p>
            <a:pPr lvl="1"/>
            <a:r>
              <a:rPr kumimoji="1" lang="ja-JP" altLang="en-US" dirty="0" smtClean="0"/>
              <a:t>勧善懲悪的見方は妥当か？</a:t>
            </a:r>
          </a:p>
          <a:p>
            <a:r>
              <a:rPr lang="ja-JP" altLang="en-US" smtClean="0"/>
              <a:t>（戦争を防ぐ手段は何か）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1773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非正規軍の系譜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正規軍の協力部隊として</a:t>
            </a:r>
          </a:p>
          <a:p>
            <a:pPr lvl="1"/>
            <a:r>
              <a:rPr lang="ja-JP" altLang="en-US" dirty="0" smtClean="0"/>
              <a:t>スペイン</a:t>
            </a:r>
            <a:r>
              <a:rPr lang="ja-JP" altLang="en-US" dirty="0"/>
              <a:t>の対ナポレオン戦争の</a:t>
            </a:r>
            <a:r>
              <a:rPr lang="ja-JP" altLang="en-US" dirty="0" smtClean="0"/>
              <a:t>ゲリラ</a:t>
            </a:r>
            <a:r>
              <a:rPr lang="en-US" altLang="ja-JP" dirty="0" smtClean="0"/>
              <a:t>1806-</a:t>
            </a:r>
            <a:endParaRPr lang="ja-JP" altLang="en-US" dirty="0"/>
          </a:p>
          <a:p>
            <a:pPr lvl="1"/>
            <a:r>
              <a:rPr lang="ja-JP" altLang="en-US" dirty="0"/>
              <a:t>ロシアの対ナポレオン戦争の</a:t>
            </a:r>
            <a:r>
              <a:rPr lang="ja-JP" altLang="en-US" dirty="0" smtClean="0"/>
              <a:t>ゲリラ</a:t>
            </a:r>
            <a:r>
              <a:rPr lang="en-US" altLang="ja-JP" dirty="0" smtClean="0"/>
              <a:t>1812-</a:t>
            </a:r>
            <a:endParaRPr lang="ja-JP" altLang="en-US" dirty="0" smtClean="0"/>
          </a:p>
          <a:p>
            <a:r>
              <a:rPr lang="ja-JP" altLang="en-US" dirty="0" smtClean="0"/>
              <a:t>植民地支配者</a:t>
            </a:r>
            <a:r>
              <a:rPr lang="ja-JP" altLang="en-US" dirty="0"/>
              <a:t>へ</a:t>
            </a:r>
            <a:r>
              <a:rPr lang="ja-JP" altLang="en-US" dirty="0" smtClean="0"/>
              <a:t>の反乱軍</a:t>
            </a:r>
            <a:r>
              <a:rPr lang="ja-JP" altLang="en-US" dirty="0"/>
              <a:t>と</a:t>
            </a:r>
            <a:r>
              <a:rPr lang="ja-JP" altLang="en-US" dirty="0" smtClean="0"/>
              <a:t>して</a:t>
            </a:r>
          </a:p>
          <a:p>
            <a:pPr lvl="1"/>
            <a:r>
              <a:rPr lang="ja-JP" altLang="en-US" dirty="0" smtClean="0"/>
              <a:t>アメリカ</a:t>
            </a:r>
            <a:r>
              <a:rPr lang="ja-JP" altLang="en-US" dirty="0"/>
              <a:t>独立</a:t>
            </a:r>
            <a:r>
              <a:rPr lang="ja-JP" altLang="en-US" dirty="0" smtClean="0"/>
              <a:t>戦争の民兵</a:t>
            </a:r>
          </a:p>
          <a:p>
            <a:pPr lvl="1"/>
            <a:r>
              <a:rPr lang="ja-JP" altLang="en-US" dirty="0" smtClean="0"/>
              <a:t>ユーゴの対独戦争パルチザン</a:t>
            </a:r>
            <a:r>
              <a:rPr lang="en-US" altLang="ja-JP" dirty="0" smtClean="0"/>
              <a:t>(</a:t>
            </a:r>
            <a:r>
              <a:rPr lang="ja-JP" altLang="en-US" dirty="0" smtClean="0"/>
              <a:t>チトー</a:t>
            </a:r>
            <a:r>
              <a:rPr lang="en-US" altLang="ja-JP" dirty="0" smtClean="0"/>
              <a:t>)1941-</a:t>
            </a:r>
            <a:endParaRPr lang="ja-JP" altLang="en-US" dirty="0" smtClean="0"/>
          </a:p>
          <a:p>
            <a:pPr lvl="1"/>
            <a:r>
              <a:rPr lang="ja-JP" altLang="en-US" dirty="0" smtClean="0"/>
              <a:t>ベトナム戦争</a:t>
            </a:r>
            <a:r>
              <a:rPr lang="en-US" altLang="ja-JP" dirty="0" smtClean="0"/>
              <a:t>(</a:t>
            </a:r>
            <a:r>
              <a:rPr lang="ja-JP" altLang="en-US" dirty="0" smtClean="0"/>
              <a:t>ホーチミン</a:t>
            </a:r>
            <a:r>
              <a:rPr lang="en-US" altLang="ja-JP" dirty="0" smtClean="0"/>
              <a:t>)1941-</a:t>
            </a:r>
            <a:endParaRPr lang="ja-JP" altLang="en-US" dirty="0"/>
          </a:p>
          <a:p>
            <a:r>
              <a:rPr kumimoji="1" lang="ja-JP" altLang="en-US" dirty="0" smtClean="0"/>
              <a:t>内乱、革命軍として</a:t>
            </a:r>
          </a:p>
          <a:p>
            <a:pPr lvl="1"/>
            <a:r>
              <a:rPr lang="ja-JP" altLang="en-US" dirty="0" smtClean="0"/>
              <a:t>中国紅軍</a:t>
            </a:r>
            <a:r>
              <a:rPr lang="en-US" altLang="ja-JP" dirty="0" smtClean="0"/>
              <a:t>(</a:t>
            </a:r>
            <a:r>
              <a:rPr lang="ja-JP" altLang="en-US" dirty="0" smtClean="0"/>
              <a:t>毛沢東</a:t>
            </a:r>
            <a:r>
              <a:rPr lang="en-US" altLang="ja-JP" dirty="0" smtClean="0"/>
              <a:t>)1937-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9554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正統性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正規軍と非正規軍、正統性は転換することがある。</a:t>
            </a:r>
            <a:r>
              <a:rPr lang="en-US" altLang="ja-JP" dirty="0"/>
              <a:t>(</a:t>
            </a:r>
            <a:r>
              <a:rPr lang="ja-JP" altLang="en-US" dirty="0" smtClean="0"/>
              <a:t>革命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r>
              <a:rPr kumimoji="1" lang="ja-JP" altLang="en-US" dirty="0" smtClean="0"/>
              <a:t>当初から非正規軍が</a:t>
            </a:r>
            <a:r>
              <a:rPr kumimoji="1" lang="ja-JP" altLang="en-US" dirty="0"/>
              <a:t>「</a:t>
            </a:r>
            <a:r>
              <a:rPr kumimoji="1" lang="ja-JP" altLang="en-US" dirty="0" smtClean="0"/>
              <a:t>正当</a:t>
            </a:r>
            <a:r>
              <a:rPr kumimoji="1" lang="ja-JP" altLang="en-US" dirty="0"/>
              <a:t>」であること</a:t>
            </a:r>
            <a:r>
              <a:rPr kumimoji="1" lang="ja-JP" altLang="en-US" dirty="0" smtClean="0"/>
              <a:t>も</a:t>
            </a:r>
            <a:r>
              <a:rPr kumimoji="1" lang="ja-JP" altLang="en-US" dirty="0"/>
              <a:t>ある</a:t>
            </a:r>
            <a:r>
              <a:rPr kumimoji="1" lang="ja-JP" altLang="en-US" dirty="0" smtClean="0"/>
              <a:t>。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植民地独立戦争、対侵略戦争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r>
              <a:rPr lang="ja-JP" altLang="en-US" dirty="0" smtClean="0"/>
              <a:t>非正規軍に実力</a:t>
            </a:r>
            <a:r>
              <a:rPr lang="ja-JP" altLang="en-US" dirty="0"/>
              <a:t>が</a:t>
            </a:r>
            <a:r>
              <a:rPr lang="ja-JP" altLang="en-US" dirty="0" smtClean="0"/>
              <a:t>ある場合</a:t>
            </a:r>
            <a:r>
              <a:rPr lang="ja-JP" altLang="en-US" dirty="0"/>
              <a:t>には</a:t>
            </a:r>
            <a:r>
              <a:rPr lang="ja-JP" altLang="en-US" dirty="0" smtClean="0"/>
              <a:t>、交渉当事者性を認める</a:t>
            </a:r>
            <a:r>
              <a:rPr lang="ja-JP" altLang="en-US" dirty="0"/>
              <a:t>ときに</a:t>
            </a:r>
            <a:r>
              <a:rPr lang="ja-JP" altLang="en-US" dirty="0" smtClean="0"/>
              <a:t>、事態の収拾が可能になる。</a:t>
            </a:r>
            <a:r>
              <a:rPr lang="en-US" altLang="ja-JP" dirty="0" smtClean="0"/>
              <a:t>(</a:t>
            </a:r>
            <a:r>
              <a:rPr lang="ja-JP" altLang="en-US" dirty="0" smtClean="0"/>
              <a:t>ベトナム戦争時の「民族解放戦線」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5189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83" y="188640"/>
            <a:ext cx="6623259" cy="396044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51520" y="429309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・「反体制派</a:t>
            </a:r>
            <a:r>
              <a:rPr kumimoji="1" lang="en-US" altLang="ja-JP" dirty="0" smtClean="0"/>
              <a:t>=</a:t>
            </a:r>
            <a:r>
              <a:rPr kumimoji="1" lang="ja-JP" altLang="en-US" dirty="0" smtClean="0"/>
              <a:t>アルカイダ」「サウジと</a:t>
            </a:r>
            <a:r>
              <a:rPr kumimoji="1" lang="en-US" altLang="ja-JP" dirty="0" smtClean="0"/>
              <a:t>IS</a:t>
            </a:r>
            <a:r>
              <a:rPr kumimoji="1" lang="ja-JP" altLang="en-US" dirty="0" smtClean="0"/>
              <a:t>は、完全対立ではない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スンニ派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「トルコと</a:t>
            </a:r>
            <a:r>
              <a:rPr kumimoji="1" lang="en-US" altLang="ja-JP" dirty="0" smtClean="0"/>
              <a:t>IS</a:t>
            </a:r>
            <a:r>
              <a:rPr kumimoji="1" lang="ja-JP" altLang="en-US" dirty="0" smtClean="0"/>
              <a:t>は、不干渉から敵対的に変化」「米国とサウジアラビアは同盟国だが、イランと石油をめぐって冷やかに」「フランスは、パリのテロ後、反</a:t>
            </a:r>
            <a:r>
              <a:rPr lang="en-US" altLang="ja-JP" dirty="0" smtClean="0"/>
              <a:t>IS</a:t>
            </a:r>
            <a:r>
              <a:rPr lang="ja-JP" altLang="en-US" dirty="0" smtClean="0"/>
              <a:t>を明確に」「アメリカは、表面ほど</a:t>
            </a:r>
            <a:r>
              <a:rPr lang="en-US" altLang="ja-JP" dirty="0" smtClean="0"/>
              <a:t>IS</a:t>
            </a:r>
            <a:r>
              <a:rPr lang="ja-JP" altLang="en-US" dirty="0" smtClean="0"/>
              <a:t>と敵対的ではない</a:t>
            </a:r>
            <a:r>
              <a:rPr lang="en-US" altLang="ja-JP" dirty="0" smtClean="0"/>
              <a:t>(</a:t>
            </a:r>
            <a:r>
              <a:rPr lang="ja-JP" altLang="en-US" dirty="0" smtClean="0"/>
              <a:t>反アサド</a:t>
            </a:r>
            <a:r>
              <a:rPr lang="en-US" altLang="ja-JP" dirty="0" smtClean="0"/>
              <a:t>)</a:t>
            </a:r>
            <a:r>
              <a:rPr lang="ja-JP" altLang="en-US" dirty="0" smtClean="0"/>
              <a:t>」「イスラエルは、</a:t>
            </a:r>
            <a:r>
              <a:rPr lang="en-US" altLang="ja-JP" dirty="0" smtClean="0"/>
              <a:t>IS</a:t>
            </a:r>
            <a:r>
              <a:rPr lang="ja-JP" altLang="en-US" dirty="0" smtClean="0"/>
              <a:t>と非敵対的」「シリアとイランに援助されるレバノンのヒズボラ組織がある。イスラエルの滅亡を意図 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203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49"/>
            <a:ext cx="9144000" cy="64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2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92"/>
            <a:ext cx="9144000" cy="64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9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戦争とは何か１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戦争とはある政治目的のために政治</a:t>
            </a:r>
            <a:r>
              <a:rPr lang="en-US" altLang="ja-JP" dirty="0"/>
              <a:t>,</a:t>
            </a:r>
            <a:r>
              <a:rPr lang="ja-JP" altLang="en-US" dirty="0"/>
              <a:t>経済</a:t>
            </a:r>
            <a:r>
              <a:rPr lang="en-US" altLang="ja-JP" dirty="0"/>
              <a:t>,</a:t>
            </a:r>
            <a:r>
              <a:rPr lang="ja-JP" altLang="en-US" dirty="0"/>
              <a:t>思想</a:t>
            </a:r>
            <a:r>
              <a:rPr lang="en-US" altLang="ja-JP" dirty="0"/>
              <a:t>,</a:t>
            </a:r>
            <a:r>
              <a:rPr lang="ja-JP" altLang="en-US" dirty="0"/>
              <a:t>軍事的な力を利用して行われる政治集団間の</a:t>
            </a:r>
            <a:r>
              <a:rPr lang="ja-JP" altLang="en-US" dirty="0" smtClean="0"/>
              <a:t>闘争（平凡社大百科事典）</a:t>
            </a:r>
          </a:p>
          <a:p>
            <a:r>
              <a:rPr lang="ja-JP" altLang="en-US" dirty="0"/>
              <a:t>「</a:t>
            </a:r>
            <a:r>
              <a:rPr lang="ja-JP" altLang="en-US" dirty="0" smtClean="0"/>
              <a:t>戦争は政治的手段</a:t>
            </a:r>
            <a:r>
              <a:rPr lang="ja-JP" altLang="en-US" dirty="0"/>
              <a:t>と</a:t>
            </a:r>
            <a:r>
              <a:rPr lang="ja-JP" altLang="en-US" dirty="0" smtClean="0"/>
              <a:t>は異なる手段をもって継続される政治に</a:t>
            </a:r>
            <a:r>
              <a:rPr lang="ja-JP" altLang="en-US" dirty="0"/>
              <a:t>他</a:t>
            </a:r>
            <a:r>
              <a:rPr lang="ja-JP" altLang="en-US" dirty="0" smtClean="0"/>
              <a:t>ならない</a:t>
            </a:r>
            <a:r>
              <a:rPr lang="ja-JP" altLang="en-US" dirty="0"/>
              <a:t>」</a:t>
            </a:r>
            <a:r>
              <a:rPr lang="ja-JP" altLang="en-US" dirty="0" smtClean="0"/>
              <a:t>（クラウゼヴィッツ）</a:t>
            </a:r>
          </a:p>
          <a:p>
            <a:r>
              <a:rPr lang="ja-JP" altLang="en-US" dirty="0" smtClean="0"/>
              <a:t>政治目的・多様な分野・政治集団間の闘争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56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戦争とは何か２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政治目的</a:t>
            </a:r>
          </a:p>
          <a:p>
            <a:pPr lvl="1"/>
            <a:r>
              <a:rPr lang="ja-JP" altLang="en-US" dirty="0" smtClean="0"/>
              <a:t>領土の拡張</a:t>
            </a:r>
          </a:p>
          <a:p>
            <a:pPr lvl="1"/>
            <a:r>
              <a:rPr kumimoji="1" lang="ja-JP" altLang="en-US" dirty="0" smtClean="0"/>
              <a:t>戦争相手を征服し服従させる</a:t>
            </a:r>
          </a:p>
          <a:p>
            <a:pPr lvl="1"/>
            <a:r>
              <a:rPr lang="ja-JP" altLang="en-US" dirty="0" smtClean="0"/>
              <a:t>戦争相手の殲滅</a:t>
            </a:r>
          </a:p>
          <a:p>
            <a:r>
              <a:rPr kumimoji="1" lang="ja-JP" altLang="en-US" dirty="0" smtClean="0"/>
              <a:t>様々な領域</a:t>
            </a:r>
          </a:p>
          <a:p>
            <a:pPr lvl="1"/>
            <a:r>
              <a:rPr lang="ja-JP" altLang="en-US" dirty="0" smtClean="0"/>
              <a:t>直接的な軍事衝突</a:t>
            </a:r>
          </a:p>
          <a:p>
            <a:pPr lvl="1"/>
            <a:r>
              <a:rPr kumimoji="1" lang="ja-JP" altLang="en-US" dirty="0" smtClean="0"/>
              <a:t>経済戦争</a:t>
            </a:r>
          </a:p>
          <a:p>
            <a:pPr lvl="1"/>
            <a:r>
              <a:rPr lang="ja-JP" altLang="en-US" dirty="0" smtClean="0"/>
              <a:t>サイバー戦争</a:t>
            </a:r>
          </a:p>
          <a:p>
            <a:pPr lvl="1"/>
            <a:r>
              <a:rPr kumimoji="1" lang="ja-JP" altLang="en-US" dirty="0" smtClean="0"/>
              <a:t>思想</a:t>
            </a:r>
            <a:r>
              <a:rPr kumimoji="1" lang="ja-JP" altLang="en-US" dirty="0"/>
              <a:t>・</a:t>
            </a:r>
            <a:r>
              <a:rPr kumimoji="1" lang="ja-JP" altLang="en-US" dirty="0" smtClean="0"/>
              <a:t>イデオロギー</a:t>
            </a:r>
            <a:r>
              <a:rPr kumimoji="1" lang="ja-JP" altLang="en-US" dirty="0"/>
              <a:t>戦争</a:t>
            </a:r>
          </a:p>
        </p:txBody>
      </p:sp>
    </p:spTree>
    <p:extLst>
      <p:ext uri="{BB962C8B-B14F-4D97-AF65-F5344CB8AC3E}">
        <p14:creationId xmlns:p14="http://schemas.microsoft.com/office/powerpoint/2010/main" val="232243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戦争とは何か３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戦争主体</a:t>
            </a:r>
          </a:p>
          <a:p>
            <a:pPr lvl="1"/>
            <a:r>
              <a:rPr lang="ja-JP" altLang="en-US" dirty="0" smtClean="0"/>
              <a:t>国家の軍隊</a:t>
            </a:r>
            <a:r>
              <a:rPr lang="ja-JP" altLang="en-US" dirty="0"/>
              <a:t>（</a:t>
            </a:r>
            <a:r>
              <a:rPr lang="ja-JP" altLang="en-US" dirty="0" smtClean="0"/>
              <a:t>正規軍）</a:t>
            </a:r>
          </a:p>
          <a:p>
            <a:pPr lvl="1"/>
            <a:r>
              <a:rPr kumimoji="1" lang="ja-JP" altLang="en-US" dirty="0" smtClean="0"/>
              <a:t>民兵</a:t>
            </a:r>
            <a:r>
              <a:rPr kumimoji="1" lang="ja-JP" altLang="en-US" dirty="0"/>
              <a:t>・</a:t>
            </a:r>
            <a:r>
              <a:rPr kumimoji="1" lang="ja-JP" altLang="en-US" dirty="0" smtClean="0"/>
              <a:t>義勇軍</a:t>
            </a:r>
          </a:p>
          <a:p>
            <a:pPr lvl="1"/>
            <a:r>
              <a:rPr lang="ja-JP" altLang="en-US" dirty="0" smtClean="0"/>
              <a:t>パルチザン</a:t>
            </a:r>
            <a:r>
              <a:rPr lang="ja-JP" altLang="en-US" dirty="0"/>
              <a:t>・</a:t>
            </a:r>
            <a:r>
              <a:rPr lang="ja-JP" altLang="en-US" dirty="0" smtClean="0"/>
              <a:t>ゲリラ</a:t>
            </a:r>
          </a:p>
          <a:p>
            <a:pPr lvl="1"/>
            <a:r>
              <a:rPr kumimoji="1" lang="ja-JP" altLang="en-US" dirty="0" smtClean="0"/>
              <a:t>テロ</a:t>
            </a:r>
          </a:p>
          <a:p>
            <a:pPr lvl="1"/>
            <a:r>
              <a:rPr lang="ja-JP" altLang="en-US" dirty="0" smtClean="0"/>
              <a:t>銃後の</a:t>
            </a:r>
            <a:r>
              <a:rPr lang="ja-JP" altLang="en-US" dirty="0"/>
              <a:t>市民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252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平和時の法と戦時の法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グロチウスの「戦争と平和の法」以後、戦争における「秩序」のルール化（多くの国際条約）</a:t>
            </a:r>
          </a:p>
          <a:p>
            <a:pPr lvl="1"/>
            <a:r>
              <a:rPr lang="ja-JP" altLang="en-US" dirty="0"/>
              <a:t>宣戦</a:t>
            </a:r>
            <a:r>
              <a:rPr lang="ja-JP" altLang="en-US" dirty="0" smtClean="0"/>
              <a:t>布告・講和</a:t>
            </a:r>
          </a:p>
          <a:p>
            <a:pPr lvl="1"/>
            <a:r>
              <a:rPr kumimoji="1" lang="ja-JP" altLang="en-US" dirty="0" smtClean="0"/>
              <a:t>捕虜の扱い</a:t>
            </a:r>
          </a:p>
          <a:p>
            <a:pPr lvl="1"/>
            <a:r>
              <a:rPr lang="ja-JP" altLang="en-US" dirty="0" smtClean="0"/>
              <a:t>正規軍と市民の区別（正規軍の印と市民への非攻撃）</a:t>
            </a:r>
          </a:p>
          <a:p>
            <a:pPr lvl="1"/>
            <a:r>
              <a:rPr lang="ja-JP" altLang="en-US" dirty="0" smtClean="0"/>
              <a:t>化学兵器の</a:t>
            </a:r>
            <a:r>
              <a:rPr lang="ja-JP" altLang="en-US" dirty="0"/>
              <a:t>禁止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832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戦争形態の変遷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614942"/>
              </p:ext>
            </p:extLst>
          </p:nvPr>
        </p:nvGraphicFramePr>
        <p:xfrm>
          <a:off x="457200" y="1600200"/>
          <a:ext cx="82296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1944216"/>
                <a:gridCol w="2592288"/>
                <a:gridCol w="2242592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前近代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近代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現代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主体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国民国家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政府・組織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兵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傭兵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国民（徴兵制）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専門家（軍人）・テロ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兵器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銃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大砲・機関銃・化学兵器・空爆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ハイテク兵器（コンピュータ制御）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一般人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逃亡・被害少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総力戦・被害甚大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ポンポイント爆撃・被害少・限定戦争のため、無関係の人は「観戦」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11560" y="494116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被害が少というのは、近代の総力戦に比較してという意味であって、被害はあまり</a:t>
            </a:r>
          </a:p>
          <a:p>
            <a:r>
              <a:rPr kumimoji="1" lang="ja-JP" altLang="en-US" dirty="0" smtClean="0"/>
              <a:t>なかったという意味ではない。戦争は常に兵以外の民間人にも大きな被害をも</a:t>
            </a:r>
            <a:r>
              <a:rPr kumimoji="1" lang="ja-JP" altLang="en-US" dirty="0" err="1" smtClean="0"/>
              <a:t>た</a:t>
            </a:r>
            <a:endParaRPr kumimoji="1" lang="ja-JP" altLang="en-US" dirty="0" smtClean="0"/>
          </a:p>
          <a:p>
            <a:r>
              <a:rPr kumimoji="1" lang="ja-JP" altLang="en-US" dirty="0" err="1" smtClean="0"/>
              <a:t>らす</a:t>
            </a:r>
            <a:r>
              <a:rPr kumimoji="1" lang="ja-JP" altLang="en-US" dirty="0" smtClean="0"/>
              <a:t>ものであった。</a:t>
            </a:r>
          </a:p>
          <a:p>
            <a:r>
              <a:rPr lang="ja-JP" altLang="en-US" dirty="0" smtClean="0"/>
              <a:t>自爆テロの</a:t>
            </a:r>
            <a:r>
              <a:rPr lang="ja-JP" altLang="en-US" dirty="0"/>
              <a:t>実</a:t>
            </a:r>
            <a:r>
              <a:rPr lang="ja-JP" altLang="en-US" dirty="0" smtClean="0"/>
              <a:t>行者</a:t>
            </a:r>
            <a:r>
              <a:rPr lang="ja-JP" altLang="en-US" dirty="0"/>
              <a:t>は</a:t>
            </a:r>
            <a:r>
              <a:rPr lang="ja-JP" altLang="en-US" dirty="0" smtClean="0"/>
              <a:t>、子どもや女性もいる。（洗脳・ドラッグ）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1271</Words>
  <Application>Microsoft Office PowerPoint</Application>
  <PresentationFormat>画面に合わせる (4:3)</PresentationFormat>
  <Paragraphs>128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Office テーマ</vt:lpstr>
      <vt:lpstr>戦争と平和１</vt:lpstr>
      <vt:lpstr>今日の課題</vt:lpstr>
      <vt:lpstr>PowerPoint プレゼンテーション</vt:lpstr>
      <vt:lpstr>PowerPoint プレゼンテーション</vt:lpstr>
      <vt:lpstr>戦争とは何か１</vt:lpstr>
      <vt:lpstr>戦争とは何か２</vt:lpstr>
      <vt:lpstr>戦争とは何か３</vt:lpstr>
      <vt:lpstr>平和時の法と戦時の法</vt:lpstr>
      <vt:lpstr>戦争形態の変遷</vt:lpstr>
      <vt:lpstr>領土の拡張（政治目的１）</vt:lpstr>
      <vt:lpstr>経済利益の確保(政治目的2)</vt:lpstr>
      <vt:lpstr>政治的征服(政治目的3)</vt:lpstr>
      <vt:lpstr>経済戦争</vt:lpstr>
      <vt:lpstr>PowerPoint プレゼンテーション</vt:lpstr>
      <vt:lpstr>サイバー戦争</vt:lpstr>
      <vt:lpstr>PowerPoint プレゼンテーション</vt:lpstr>
      <vt:lpstr>思想・イデオロギー戦争</vt:lpstr>
      <vt:lpstr>戦争は誰が起こすのか</vt:lpstr>
      <vt:lpstr>２１世紀はテロ戦争の世紀?</vt:lpstr>
      <vt:lpstr>非正規軍の系譜 </vt:lpstr>
      <vt:lpstr>正統性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戦争と平和</dc:title>
  <dc:creator>wakei</dc:creator>
  <cp:lastModifiedBy>wakei</cp:lastModifiedBy>
  <cp:revision>84</cp:revision>
  <dcterms:created xsi:type="dcterms:W3CDTF">2011-05-01T11:45:05Z</dcterms:created>
  <dcterms:modified xsi:type="dcterms:W3CDTF">2016-04-22T21:00:29Z</dcterms:modified>
</cp:coreProperties>
</file>