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256" r:id="rId2"/>
    <p:sldId id="257" r:id="rId3"/>
    <p:sldId id="270" r:id="rId4"/>
    <p:sldId id="271" r:id="rId5"/>
    <p:sldId id="272" r:id="rId6"/>
    <p:sldId id="283" r:id="rId7"/>
    <p:sldId id="273" r:id="rId8"/>
    <p:sldId id="263" r:id="rId9"/>
    <p:sldId id="284" r:id="rId10"/>
    <p:sldId id="264" r:id="rId11"/>
    <p:sldId id="265" r:id="rId12"/>
    <p:sldId id="277" r:id="rId13"/>
    <p:sldId id="285" r:id="rId14"/>
    <p:sldId id="286" r:id="rId15"/>
    <p:sldId id="274" r:id="rId16"/>
    <p:sldId id="261" r:id="rId17"/>
    <p:sldId id="262" r:id="rId18"/>
    <p:sldId id="259" r:id="rId19"/>
    <p:sldId id="275" r:id="rId20"/>
    <p:sldId id="276" r:id="rId21"/>
    <p:sldId id="282" r:id="rId22"/>
    <p:sldId id="279" r:id="rId23"/>
    <p:sldId id="278" r:id="rId24"/>
    <p:sldId id="280" r:id="rId25"/>
    <p:sldId id="281" r:id="rId26"/>
    <p:sldId id="266" r:id="rId27"/>
    <p:sldId id="267" r:id="rId28"/>
    <p:sldId id="268" r:id="rId29"/>
    <p:sldId id="269" r:id="rId3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4" d="100"/>
          <a:sy n="84" d="100"/>
        </p:scale>
        <p:origin x="96"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96A1CC-4EEB-4CD0-8423-0C016FF8F00A}" type="datetimeFigureOut">
              <a:rPr kumimoji="1" lang="ja-JP" altLang="en-US" smtClean="0"/>
              <a:t>2016/4/15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C8E0CF-4F6A-4ADB-97B9-B7877D669C72}" type="slidenum">
              <a:rPr kumimoji="1" lang="ja-JP" altLang="en-US" smtClean="0"/>
              <a:t>‹#›</a:t>
            </a:fld>
            <a:endParaRPr kumimoji="1" lang="ja-JP" altLang="en-US"/>
          </a:p>
        </p:txBody>
      </p:sp>
    </p:spTree>
    <p:extLst>
      <p:ext uri="{BB962C8B-B14F-4D97-AF65-F5344CB8AC3E}">
        <p14:creationId xmlns:p14="http://schemas.microsoft.com/office/powerpoint/2010/main" val="6679399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BE5C163-E012-4874-AE79-50126597C961}" type="slidenum">
              <a:rPr kumimoji="1" lang="ja-JP" altLang="en-US" smtClean="0"/>
              <a:t>17</a:t>
            </a:fld>
            <a:endParaRPr kumimoji="1" lang="ja-JP" altLang="en-US"/>
          </a:p>
        </p:txBody>
      </p:sp>
    </p:spTree>
    <p:extLst>
      <p:ext uri="{BB962C8B-B14F-4D97-AF65-F5344CB8AC3E}">
        <p14:creationId xmlns:p14="http://schemas.microsoft.com/office/powerpoint/2010/main" val="391807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EABD1BF-4C9E-4BC1-B6E5-238565CA87F0}" type="datetimeFigureOut">
              <a:rPr kumimoji="1" lang="ja-JP" altLang="en-US" smtClean="0"/>
              <a:t>2016/4/15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77DDB2-5BD4-4C6E-BF1A-B760B5169406}" type="slidenum">
              <a:rPr kumimoji="1" lang="ja-JP" altLang="en-US" smtClean="0"/>
              <a:t>‹#›</a:t>
            </a:fld>
            <a:endParaRPr kumimoji="1" lang="ja-JP" altLang="en-US"/>
          </a:p>
        </p:txBody>
      </p:sp>
    </p:spTree>
    <p:extLst>
      <p:ext uri="{BB962C8B-B14F-4D97-AF65-F5344CB8AC3E}">
        <p14:creationId xmlns:p14="http://schemas.microsoft.com/office/powerpoint/2010/main" val="1772920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EABD1BF-4C9E-4BC1-B6E5-238565CA87F0}" type="datetimeFigureOut">
              <a:rPr kumimoji="1" lang="ja-JP" altLang="en-US" smtClean="0"/>
              <a:t>2016/4/15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77DDB2-5BD4-4C6E-BF1A-B760B5169406}" type="slidenum">
              <a:rPr kumimoji="1" lang="ja-JP" altLang="en-US" smtClean="0"/>
              <a:t>‹#›</a:t>
            </a:fld>
            <a:endParaRPr kumimoji="1" lang="ja-JP" altLang="en-US"/>
          </a:p>
        </p:txBody>
      </p:sp>
    </p:spTree>
    <p:extLst>
      <p:ext uri="{BB962C8B-B14F-4D97-AF65-F5344CB8AC3E}">
        <p14:creationId xmlns:p14="http://schemas.microsoft.com/office/powerpoint/2010/main" val="2716908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EABD1BF-4C9E-4BC1-B6E5-238565CA87F0}" type="datetimeFigureOut">
              <a:rPr kumimoji="1" lang="ja-JP" altLang="en-US" smtClean="0"/>
              <a:t>2016/4/15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77DDB2-5BD4-4C6E-BF1A-B760B5169406}" type="slidenum">
              <a:rPr kumimoji="1" lang="ja-JP" altLang="en-US" smtClean="0"/>
              <a:t>‹#›</a:t>
            </a:fld>
            <a:endParaRPr kumimoji="1" lang="ja-JP" altLang="en-US"/>
          </a:p>
        </p:txBody>
      </p:sp>
    </p:spTree>
    <p:extLst>
      <p:ext uri="{BB962C8B-B14F-4D97-AF65-F5344CB8AC3E}">
        <p14:creationId xmlns:p14="http://schemas.microsoft.com/office/powerpoint/2010/main" val="95614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EABD1BF-4C9E-4BC1-B6E5-238565CA87F0}" type="datetimeFigureOut">
              <a:rPr kumimoji="1" lang="ja-JP" altLang="en-US" smtClean="0"/>
              <a:t>2016/4/15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77DDB2-5BD4-4C6E-BF1A-B760B5169406}" type="slidenum">
              <a:rPr kumimoji="1" lang="ja-JP" altLang="en-US" smtClean="0"/>
              <a:t>‹#›</a:t>
            </a:fld>
            <a:endParaRPr kumimoji="1" lang="ja-JP" altLang="en-US"/>
          </a:p>
        </p:txBody>
      </p:sp>
    </p:spTree>
    <p:extLst>
      <p:ext uri="{BB962C8B-B14F-4D97-AF65-F5344CB8AC3E}">
        <p14:creationId xmlns:p14="http://schemas.microsoft.com/office/powerpoint/2010/main" val="2419606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EABD1BF-4C9E-4BC1-B6E5-238565CA87F0}" type="datetimeFigureOut">
              <a:rPr kumimoji="1" lang="ja-JP" altLang="en-US" smtClean="0"/>
              <a:t>2016/4/15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77DDB2-5BD4-4C6E-BF1A-B760B5169406}" type="slidenum">
              <a:rPr kumimoji="1" lang="ja-JP" altLang="en-US" smtClean="0"/>
              <a:t>‹#›</a:t>
            </a:fld>
            <a:endParaRPr kumimoji="1" lang="ja-JP" altLang="en-US"/>
          </a:p>
        </p:txBody>
      </p:sp>
    </p:spTree>
    <p:extLst>
      <p:ext uri="{BB962C8B-B14F-4D97-AF65-F5344CB8AC3E}">
        <p14:creationId xmlns:p14="http://schemas.microsoft.com/office/powerpoint/2010/main" val="1990082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EABD1BF-4C9E-4BC1-B6E5-238565CA87F0}" type="datetimeFigureOut">
              <a:rPr kumimoji="1" lang="ja-JP" altLang="en-US" smtClean="0"/>
              <a:t>2016/4/15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777DDB2-5BD4-4C6E-BF1A-B760B5169406}" type="slidenum">
              <a:rPr kumimoji="1" lang="ja-JP" altLang="en-US" smtClean="0"/>
              <a:t>‹#›</a:t>
            </a:fld>
            <a:endParaRPr kumimoji="1" lang="ja-JP" altLang="en-US"/>
          </a:p>
        </p:txBody>
      </p:sp>
    </p:spTree>
    <p:extLst>
      <p:ext uri="{BB962C8B-B14F-4D97-AF65-F5344CB8AC3E}">
        <p14:creationId xmlns:p14="http://schemas.microsoft.com/office/powerpoint/2010/main" val="1237194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EABD1BF-4C9E-4BC1-B6E5-238565CA87F0}" type="datetimeFigureOut">
              <a:rPr kumimoji="1" lang="ja-JP" altLang="en-US" smtClean="0"/>
              <a:t>2016/4/15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777DDB2-5BD4-4C6E-BF1A-B760B5169406}" type="slidenum">
              <a:rPr kumimoji="1" lang="ja-JP" altLang="en-US" smtClean="0"/>
              <a:t>‹#›</a:t>
            </a:fld>
            <a:endParaRPr kumimoji="1" lang="ja-JP" altLang="en-US"/>
          </a:p>
        </p:txBody>
      </p:sp>
    </p:spTree>
    <p:extLst>
      <p:ext uri="{BB962C8B-B14F-4D97-AF65-F5344CB8AC3E}">
        <p14:creationId xmlns:p14="http://schemas.microsoft.com/office/powerpoint/2010/main" val="3805444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EABD1BF-4C9E-4BC1-B6E5-238565CA87F0}" type="datetimeFigureOut">
              <a:rPr kumimoji="1" lang="ja-JP" altLang="en-US" smtClean="0"/>
              <a:t>2016/4/15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777DDB2-5BD4-4C6E-BF1A-B760B5169406}" type="slidenum">
              <a:rPr kumimoji="1" lang="ja-JP" altLang="en-US" smtClean="0"/>
              <a:t>‹#›</a:t>
            </a:fld>
            <a:endParaRPr kumimoji="1" lang="ja-JP" altLang="en-US"/>
          </a:p>
        </p:txBody>
      </p:sp>
    </p:spTree>
    <p:extLst>
      <p:ext uri="{BB962C8B-B14F-4D97-AF65-F5344CB8AC3E}">
        <p14:creationId xmlns:p14="http://schemas.microsoft.com/office/powerpoint/2010/main" val="2153858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BD1BF-4C9E-4BC1-B6E5-238565CA87F0}" type="datetimeFigureOut">
              <a:rPr kumimoji="1" lang="ja-JP" altLang="en-US" smtClean="0"/>
              <a:t>2016/4/15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777DDB2-5BD4-4C6E-BF1A-B760B5169406}" type="slidenum">
              <a:rPr kumimoji="1" lang="ja-JP" altLang="en-US" smtClean="0"/>
              <a:t>‹#›</a:t>
            </a:fld>
            <a:endParaRPr kumimoji="1" lang="ja-JP" altLang="en-US"/>
          </a:p>
        </p:txBody>
      </p:sp>
    </p:spTree>
    <p:extLst>
      <p:ext uri="{BB962C8B-B14F-4D97-AF65-F5344CB8AC3E}">
        <p14:creationId xmlns:p14="http://schemas.microsoft.com/office/powerpoint/2010/main" val="3496747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EABD1BF-4C9E-4BC1-B6E5-238565CA87F0}" type="datetimeFigureOut">
              <a:rPr kumimoji="1" lang="ja-JP" altLang="en-US" smtClean="0"/>
              <a:t>2016/4/15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777DDB2-5BD4-4C6E-BF1A-B760B5169406}" type="slidenum">
              <a:rPr kumimoji="1" lang="ja-JP" altLang="en-US" smtClean="0"/>
              <a:t>‹#›</a:t>
            </a:fld>
            <a:endParaRPr kumimoji="1" lang="ja-JP" altLang="en-US"/>
          </a:p>
        </p:txBody>
      </p:sp>
    </p:spTree>
    <p:extLst>
      <p:ext uri="{BB962C8B-B14F-4D97-AF65-F5344CB8AC3E}">
        <p14:creationId xmlns:p14="http://schemas.microsoft.com/office/powerpoint/2010/main" val="708066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EABD1BF-4C9E-4BC1-B6E5-238565CA87F0}" type="datetimeFigureOut">
              <a:rPr kumimoji="1" lang="ja-JP" altLang="en-US" smtClean="0"/>
              <a:t>2016/4/15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777DDB2-5BD4-4C6E-BF1A-B760B5169406}" type="slidenum">
              <a:rPr kumimoji="1" lang="ja-JP" altLang="en-US" smtClean="0"/>
              <a:t>‹#›</a:t>
            </a:fld>
            <a:endParaRPr kumimoji="1" lang="ja-JP" altLang="en-US"/>
          </a:p>
        </p:txBody>
      </p:sp>
    </p:spTree>
    <p:extLst>
      <p:ext uri="{BB962C8B-B14F-4D97-AF65-F5344CB8AC3E}">
        <p14:creationId xmlns:p14="http://schemas.microsoft.com/office/powerpoint/2010/main" val="1456892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ABD1BF-4C9E-4BC1-B6E5-238565CA87F0}" type="datetimeFigureOut">
              <a:rPr kumimoji="1" lang="ja-JP" altLang="en-US" smtClean="0"/>
              <a:t>2016/4/15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77DDB2-5BD4-4C6E-BF1A-B760B5169406}" type="slidenum">
              <a:rPr kumimoji="1" lang="ja-JP" altLang="en-US" smtClean="0"/>
              <a:t>‹#›</a:t>
            </a:fld>
            <a:endParaRPr kumimoji="1" lang="ja-JP" altLang="en-US"/>
          </a:p>
        </p:txBody>
      </p:sp>
    </p:spTree>
    <p:extLst>
      <p:ext uri="{BB962C8B-B14F-4D97-AF65-F5344CB8AC3E}">
        <p14:creationId xmlns:p14="http://schemas.microsoft.com/office/powerpoint/2010/main" val="32149906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blog.fc2.com/tag/%E9%9B%A3%E6%B0%9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難民問題</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4251807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難民数</a:t>
            </a:r>
            <a:r>
              <a:rPr kumimoji="1" lang="en-US" altLang="ja-JP" dirty="0" smtClean="0"/>
              <a:t>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2014</a:t>
            </a:r>
            <a:r>
              <a:rPr kumimoji="1" lang="ja-JP" altLang="en-US" dirty="0" smtClean="0"/>
              <a:t>年の新たな避難民 </a:t>
            </a:r>
            <a:r>
              <a:rPr kumimoji="1" lang="en-US" altLang="ja-JP" dirty="0" smtClean="0"/>
              <a:t>1390</a:t>
            </a:r>
            <a:r>
              <a:rPr kumimoji="1" lang="ja-JP" altLang="en-US" dirty="0" smtClean="0"/>
              <a:t>万人</a:t>
            </a:r>
          </a:p>
          <a:p>
            <a:r>
              <a:rPr lang="ja-JP" altLang="en-US" dirty="0" smtClean="0"/>
              <a:t>国連難民高等弁務官の支援対象</a:t>
            </a:r>
            <a:r>
              <a:rPr lang="en-US" altLang="ja-JP" dirty="0" smtClean="0"/>
              <a:t>5490</a:t>
            </a:r>
            <a:r>
              <a:rPr lang="ja-JP" altLang="en-US" dirty="0" smtClean="0"/>
              <a:t>万人</a:t>
            </a:r>
          </a:p>
          <a:p>
            <a:r>
              <a:rPr kumimoji="1" lang="ja-JP" altLang="en-US" dirty="0"/>
              <a:t>無国籍者 </a:t>
            </a:r>
            <a:r>
              <a:rPr kumimoji="1" lang="ja-JP" altLang="en-US" dirty="0" smtClean="0"/>
              <a:t> </a:t>
            </a:r>
            <a:r>
              <a:rPr lang="en-US" altLang="ja-JP" dirty="0" smtClean="0"/>
              <a:t>1000</a:t>
            </a:r>
            <a:r>
              <a:rPr lang="ja-JP" altLang="en-US" dirty="0" smtClean="0"/>
              <a:t>万人</a:t>
            </a:r>
          </a:p>
          <a:p>
            <a:r>
              <a:rPr kumimoji="1" lang="ja-JP" altLang="en-US" dirty="0"/>
              <a:t>途上</a:t>
            </a:r>
            <a:r>
              <a:rPr kumimoji="1" lang="ja-JP" altLang="en-US" dirty="0" smtClean="0"/>
              <a:t>国</a:t>
            </a:r>
            <a:r>
              <a:rPr kumimoji="1" lang="ja-JP" altLang="en-US" dirty="0"/>
              <a:t>に</a:t>
            </a:r>
            <a:r>
              <a:rPr kumimoji="1" lang="ja-JP" altLang="en-US" dirty="0" smtClean="0"/>
              <a:t>おける庇護</a:t>
            </a:r>
            <a:r>
              <a:rPr kumimoji="1" lang="ja-JP" altLang="en-US" dirty="0"/>
              <a:t>提供 </a:t>
            </a:r>
            <a:r>
              <a:rPr kumimoji="1" lang="en-US" altLang="ja-JP" dirty="0" smtClean="0"/>
              <a:t>86</a:t>
            </a:r>
            <a:r>
              <a:rPr kumimoji="1" lang="ja-JP" altLang="en-US" dirty="0" smtClean="0"/>
              <a:t>％</a:t>
            </a:r>
          </a:p>
          <a:p>
            <a:r>
              <a:rPr lang="ja-JP" altLang="en-US" dirty="0"/>
              <a:t>受け入れ</a:t>
            </a:r>
            <a:r>
              <a:rPr lang="ja-JP" altLang="en-US" dirty="0" smtClean="0"/>
              <a:t>国トップ</a:t>
            </a:r>
            <a:r>
              <a:rPr lang="en-US" altLang="ja-JP" dirty="0" smtClean="0"/>
              <a:t>5</a:t>
            </a:r>
            <a:r>
              <a:rPr lang="ja-JP" altLang="en-US" dirty="0" smtClean="0"/>
              <a:t>  トルコ</a:t>
            </a:r>
            <a:r>
              <a:rPr lang="en-US" altLang="ja-JP" dirty="0" smtClean="0"/>
              <a:t>(159</a:t>
            </a:r>
            <a:r>
              <a:rPr lang="ja-JP" altLang="en-US" dirty="0" smtClean="0"/>
              <a:t>万</a:t>
            </a:r>
            <a:r>
              <a:rPr lang="en-US" altLang="ja-JP" dirty="0" smtClean="0"/>
              <a:t>)</a:t>
            </a:r>
            <a:r>
              <a:rPr lang="ja-JP" altLang="en-US" dirty="0" err="1" smtClean="0"/>
              <a:t>、</a:t>
            </a:r>
            <a:r>
              <a:rPr lang="ja-JP" altLang="en-US" dirty="0" smtClean="0"/>
              <a:t>パキスタン</a:t>
            </a:r>
            <a:r>
              <a:rPr lang="en-US" altLang="ja-JP" dirty="0" smtClean="0"/>
              <a:t>(151</a:t>
            </a:r>
            <a:r>
              <a:rPr lang="ja-JP" altLang="en-US" dirty="0" smtClean="0"/>
              <a:t>万</a:t>
            </a:r>
            <a:r>
              <a:rPr lang="en-US" altLang="ja-JP" dirty="0" smtClean="0"/>
              <a:t>)</a:t>
            </a:r>
            <a:r>
              <a:rPr lang="ja-JP" altLang="en-US" dirty="0" err="1" smtClean="0"/>
              <a:t>、</a:t>
            </a:r>
            <a:r>
              <a:rPr lang="ja-JP" altLang="en-US" dirty="0" smtClean="0"/>
              <a:t>レバノン</a:t>
            </a:r>
            <a:r>
              <a:rPr lang="en-US" altLang="ja-JP" dirty="0" smtClean="0"/>
              <a:t>(115</a:t>
            </a:r>
            <a:r>
              <a:rPr lang="ja-JP" altLang="en-US" dirty="0" smtClean="0"/>
              <a:t>万</a:t>
            </a:r>
            <a:r>
              <a:rPr lang="en-US" altLang="ja-JP" dirty="0" smtClean="0"/>
              <a:t>)</a:t>
            </a:r>
            <a:r>
              <a:rPr lang="ja-JP" altLang="en-US" dirty="0" err="1" smtClean="0"/>
              <a:t>、</a:t>
            </a:r>
            <a:r>
              <a:rPr lang="ja-JP" altLang="en-US" dirty="0" smtClean="0"/>
              <a:t>イラン</a:t>
            </a:r>
            <a:r>
              <a:rPr lang="en-US" altLang="ja-JP" dirty="0" smtClean="0"/>
              <a:t>(98</a:t>
            </a:r>
            <a:r>
              <a:rPr lang="ja-JP" altLang="en-US" dirty="0" smtClean="0"/>
              <a:t>万</a:t>
            </a:r>
            <a:r>
              <a:rPr lang="en-US" altLang="ja-JP" dirty="0" smtClean="0"/>
              <a:t>)</a:t>
            </a:r>
            <a:r>
              <a:rPr lang="ja-JP" altLang="en-US" dirty="0" err="1" smtClean="0"/>
              <a:t>、</a:t>
            </a:r>
            <a:r>
              <a:rPr lang="ja-JP" altLang="en-US" dirty="0" smtClean="0"/>
              <a:t>エチオピア</a:t>
            </a:r>
            <a:r>
              <a:rPr lang="en-US" altLang="ja-JP" dirty="0" smtClean="0"/>
              <a:t>(66</a:t>
            </a:r>
            <a:r>
              <a:rPr lang="ja-JP" altLang="en-US" dirty="0" smtClean="0"/>
              <a:t>万</a:t>
            </a:r>
            <a:r>
              <a:rPr lang="en-US" altLang="ja-JP" dirty="0" smtClean="0"/>
              <a:t>)</a:t>
            </a:r>
            <a:endParaRPr lang="ja-JP" altLang="en-US" dirty="0" smtClean="0"/>
          </a:p>
        </p:txBody>
      </p:sp>
    </p:spTree>
    <p:extLst>
      <p:ext uri="{BB962C8B-B14F-4D97-AF65-F5344CB8AC3E}">
        <p14:creationId xmlns:p14="http://schemas.microsoft.com/office/powerpoint/2010/main" val="411370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難民数</a:t>
            </a:r>
            <a:r>
              <a:rPr kumimoji="1" lang="en-US" altLang="ja-JP" dirty="0" smtClean="0"/>
              <a:t>3</a:t>
            </a:r>
            <a:endParaRPr kumimoji="1" lang="ja-JP" altLang="en-US" dirty="0"/>
          </a:p>
        </p:txBody>
      </p:sp>
      <p:sp>
        <p:nvSpPr>
          <p:cNvPr id="3" name="コンテンツ プレースホルダー 2"/>
          <p:cNvSpPr>
            <a:spLocks noGrp="1"/>
          </p:cNvSpPr>
          <p:nvPr>
            <p:ph idx="1"/>
          </p:nvPr>
        </p:nvSpPr>
        <p:spPr/>
        <p:txBody>
          <a:bodyPr/>
          <a:lstStyle/>
          <a:p>
            <a:r>
              <a:rPr lang="ja-JP" altLang="en-US" dirty="0"/>
              <a:t>難民発生国トップ</a:t>
            </a:r>
            <a:r>
              <a:rPr lang="en-US" altLang="ja-JP" dirty="0"/>
              <a:t>3 </a:t>
            </a:r>
            <a:r>
              <a:rPr lang="ja-JP" altLang="en-US" dirty="0"/>
              <a:t>シリア</a:t>
            </a:r>
            <a:r>
              <a:rPr lang="en-US" altLang="ja-JP" dirty="0"/>
              <a:t>(338</a:t>
            </a:r>
            <a:r>
              <a:rPr lang="ja-JP" altLang="en-US" dirty="0"/>
              <a:t>万</a:t>
            </a:r>
            <a:r>
              <a:rPr lang="en-US" altLang="ja-JP" dirty="0"/>
              <a:t>)</a:t>
            </a:r>
            <a:r>
              <a:rPr lang="ja-JP" altLang="en-US" dirty="0" err="1"/>
              <a:t>、</a:t>
            </a:r>
            <a:r>
              <a:rPr lang="ja-JP" altLang="en-US" dirty="0"/>
              <a:t>アフガニスタン</a:t>
            </a:r>
            <a:r>
              <a:rPr lang="en-US" altLang="ja-JP" dirty="0"/>
              <a:t>(259</a:t>
            </a:r>
            <a:r>
              <a:rPr lang="ja-JP" altLang="en-US" dirty="0"/>
              <a:t>万</a:t>
            </a:r>
            <a:r>
              <a:rPr lang="en-US" altLang="ja-JP" dirty="0"/>
              <a:t>)</a:t>
            </a:r>
            <a:r>
              <a:rPr lang="ja-JP" altLang="en-US" dirty="0" err="1"/>
              <a:t>、</a:t>
            </a:r>
            <a:r>
              <a:rPr lang="ja-JP" altLang="en-US" dirty="0"/>
              <a:t>ソマリア</a:t>
            </a:r>
            <a:r>
              <a:rPr lang="en-US" altLang="ja-JP" dirty="0"/>
              <a:t>(111</a:t>
            </a:r>
            <a:r>
              <a:rPr lang="ja-JP" altLang="en-US" dirty="0"/>
              <a:t>万</a:t>
            </a:r>
            <a:r>
              <a:rPr lang="en-US" altLang="ja-JP" dirty="0"/>
              <a:t>)</a:t>
            </a:r>
          </a:p>
          <a:p>
            <a:r>
              <a:rPr kumimoji="1" lang="en-US" altLang="ja-JP" dirty="0" smtClean="0"/>
              <a:t>2014</a:t>
            </a:r>
            <a:r>
              <a:rPr kumimoji="1" lang="ja-JP" altLang="en-US" dirty="0" smtClean="0"/>
              <a:t>年帰還 </a:t>
            </a:r>
            <a:r>
              <a:rPr kumimoji="1" lang="en-US" altLang="ja-JP" dirty="0" smtClean="0"/>
              <a:t>12</a:t>
            </a:r>
            <a:r>
              <a:rPr kumimoji="1" lang="ja-JP" altLang="en-US" dirty="0" smtClean="0"/>
              <a:t>万</a:t>
            </a:r>
            <a:r>
              <a:rPr kumimoji="1" lang="en-US" altLang="ja-JP" dirty="0" smtClean="0"/>
              <a:t>6800</a:t>
            </a:r>
            <a:r>
              <a:rPr kumimoji="1" lang="ja-JP" altLang="en-US" dirty="0" smtClean="0"/>
              <a:t>人</a:t>
            </a:r>
          </a:p>
          <a:p>
            <a:r>
              <a:rPr lang="en-US" altLang="ja-JP" dirty="0" smtClean="0"/>
              <a:t>2014</a:t>
            </a:r>
            <a:r>
              <a:rPr lang="ja-JP" altLang="en-US" dirty="0" smtClean="0"/>
              <a:t>年、第三国定住</a:t>
            </a:r>
            <a:r>
              <a:rPr lang="en-US" altLang="ja-JP" dirty="0" smtClean="0"/>
              <a:t>10</a:t>
            </a:r>
            <a:r>
              <a:rPr lang="ja-JP" altLang="en-US" dirty="0" smtClean="0"/>
              <a:t>万</a:t>
            </a:r>
            <a:r>
              <a:rPr lang="en-US" altLang="ja-JP" dirty="0" smtClean="0"/>
              <a:t>3800</a:t>
            </a:r>
            <a:r>
              <a:rPr lang="ja-JP" altLang="en-US" dirty="0" smtClean="0"/>
              <a:t>人</a:t>
            </a:r>
            <a:r>
              <a:rPr lang="en-US" altLang="ja-JP" dirty="0" smtClean="0"/>
              <a:t>(</a:t>
            </a:r>
            <a:r>
              <a:rPr lang="ja-JP" altLang="en-US" dirty="0" smtClean="0"/>
              <a:t>アメリカが</a:t>
            </a:r>
            <a:r>
              <a:rPr lang="en-US" altLang="ja-JP" dirty="0" smtClean="0"/>
              <a:t>7</a:t>
            </a:r>
            <a:r>
              <a:rPr lang="ja-JP" altLang="en-US" dirty="0" smtClean="0"/>
              <a:t>割</a:t>
            </a:r>
            <a:r>
              <a:rPr lang="en-US" altLang="ja-JP" dirty="0" smtClean="0"/>
              <a:t>)</a:t>
            </a:r>
            <a:endParaRPr lang="ja-JP" altLang="en-US" dirty="0" smtClean="0"/>
          </a:p>
          <a:p>
            <a:r>
              <a:rPr kumimoji="1" lang="ja-JP" altLang="en-US" dirty="0"/>
              <a:t>庇護申請 </a:t>
            </a:r>
            <a:r>
              <a:rPr kumimoji="1" lang="en-US" altLang="ja-JP" dirty="0" smtClean="0"/>
              <a:t>170</a:t>
            </a:r>
            <a:r>
              <a:rPr kumimoji="1" lang="ja-JP" altLang="en-US" dirty="0" smtClean="0"/>
              <a:t>万</a:t>
            </a:r>
          </a:p>
          <a:p>
            <a:r>
              <a:rPr lang="ja-JP" altLang="en-US" dirty="0" smtClean="0"/>
              <a:t>保護者のいない</a:t>
            </a:r>
            <a:r>
              <a:rPr lang="ja-JP" altLang="en-US" dirty="0"/>
              <a:t>子ども </a:t>
            </a:r>
            <a:r>
              <a:rPr lang="en-US" altLang="ja-JP" dirty="0" smtClean="0"/>
              <a:t>3</a:t>
            </a:r>
            <a:r>
              <a:rPr lang="ja-JP" altLang="en-US" dirty="0" smtClean="0"/>
              <a:t>万</a:t>
            </a:r>
            <a:r>
              <a:rPr lang="en-US" altLang="ja-JP" dirty="0" smtClean="0"/>
              <a:t>4300</a:t>
            </a:r>
            <a:r>
              <a:rPr lang="ja-JP" altLang="en-US" dirty="0" smtClean="0"/>
              <a:t>人</a:t>
            </a:r>
          </a:p>
          <a:p>
            <a:r>
              <a:rPr kumimoji="1" lang="en-US" altLang="ja-JP" dirty="0" smtClean="0"/>
              <a:t>18</a:t>
            </a:r>
            <a:r>
              <a:rPr kumimoji="1" lang="ja-JP" altLang="en-US" dirty="0" smtClean="0"/>
              <a:t>歳未満 </a:t>
            </a:r>
            <a:r>
              <a:rPr kumimoji="1" lang="en-US" altLang="ja-JP" dirty="0" smtClean="0"/>
              <a:t>51</a:t>
            </a:r>
            <a:r>
              <a:rPr kumimoji="1" lang="ja-JP" altLang="en-US" smtClean="0"/>
              <a:t>％</a:t>
            </a:r>
            <a:endParaRPr kumimoji="1" lang="ja-JP" altLang="en-US" dirty="0"/>
          </a:p>
        </p:txBody>
      </p:sp>
    </p:spTree>
    <p:extLst>
      <p:ext uri="{BB962C8B-B14F-4D97-AF65-F5344CB8AC3E}">
        <p14:creationId xmlns:p14="http://schemas.microsoft.com/office/powerpoint/2010/main" val="2120674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シェンゲン協定</a:t>
            </a:r>
            <a:endParaRPr kumimoji="1" lang="ja-JP" altLang="en-US" dirty="0"/>
          </a:p>
        </p:txBody>
      </p:sp>
      <p:sp>
        <p:nvSpPr>
          <p:cNvPr id="3" name="コンテンツ プレースホルダー 2"/>
          <p:cNvSpPr>
            <a:spLocks noGrp="1"/>
          </p:cNvSpPr>
          <p:nvPr>
            <p:ph idx="1"/>
          </p:nvPr>
        </p:nvSpPr>
        <p:spPr/>
        <p:txBody>
          <a:bodyPr/>
          <a:lstStyle/>
          <a:p>
            <a:r>
              <a:rPr lang="ja-JP" altLang="en-US" dirty="0"/>
              <a:t>　シェンゲン協定とは、 ベルギー、フランス、ルクセンブルク、オランダ、西ドイツの</a:t>
            </a:r>
            <a:r>
              <a:rPr lang="en-US" altLang="ja-JP" dirty="0"/>
              <a:t>5</a:t>
            </a:r>
            <a:r>
              <a:rPr lang="ja-JP" altLang="en-US" dirty="0"/>
              <a:t>か国が</a:t>
            </a:r>
            <a:r>
              <a:rPr lang="en-US" altLang="ja-JP" dirty="0"/>
              <a:t>1985</a:t>
            </a:r>
            <a:r>
              <a:rPr lang="ja-JP" altLang="en-US" dirty="0"/>
              <a:t>年</a:t>
            </a:r>
            <a:r>
              <a:rPr lang="en-US" altLang="ja-JP" dirty="0"/>
              <a:t>6</a:t>
            </a:r>
            <a:r>
              <a:rPr lang="ja-JP" altLang="en-US" dirty="0"/>
              <a:t>月</a:t>
            </a:r>
            <a:r>
              <a:rPr lang="en-US" altLang="ja-JP" dirty="0"/>
              <a:t>14</a:t>
            </a:r>
            <a:r>
              <a:rPr lang="ja-JP" altLang="en-US" dirty="0"/>
              <a:t>日にルクセンブルクのシェンゲンで署名したもので、年後に署名されたシェンゲン協定施行協定はシェンゲン協定を補足し、協定参加国の間での国境検査を撤廃することを規定していた。現在ではＥＵ加盟国の義務となっている。（ただし、アイルランドやイギリスなどの島国は国境検査を行うことが認められている。）</a:t>
            </a:r>
          </a:p>
          <a:p>
            <a:r>
              <a:rPr kumimoji="1" lang="ja-JP" altLang="en-US" dirty="0" smtClean="0"/>
              <a:t>事実上形骸化している。</a:t>
            </a:r>
            <a:endParaRPr kumimoji="1" lang="ja-JP" altLang="en-US" dirty="0"/>
          </a:p>
        </p:txBody>
      </p:sp>
    </p:spTree>
    <p:extLst>
      <p:ext uri="{BB962C8B-B14F-4D97-AF65-F5344CB8AC3E}">
        <p14:creationId xmlns:p14="http://schemas.microsoft.com/office/powerpoint/2010/main" val="2067827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ノン・ルフールマンの原則</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lang="ja-JP" altLang="en-US" dirty="0"/>
              <a:t>第</a:t>
            </a:r>
            <a:r>
              <a:rPr lang="en-US" altLang="ja-JP" dirty="0"/>
              <a:t>33</a:t>
            </a:r>
            <a:r>
              <a:rPr lang="ja-JP" altLang="en-US" dirty="0"/>
              <a:t>条</a:t>
            </a:r>
            <a:r>
              <a:rPr lang="en-US" altLang="ja-JP" dirty="0"/>
              <a:t>【</a:t>
            </a:r>
            <a:r>
              <a:rPr lang="ja-JP" altLang="en-US" dirty="0"/>
              <a:t>追放及び送還の禁止</a:t>
            </a:r>
            <a:r>
              <a:rPr lang="en-US" altLang="ja-JP" dirty="0" smtClean="0"/>
              <a:t>】</a:t>
            </a:r>
            <a:endParaRPr lang="en-US" altLang="ja-JP" dirty="0"/>
          </a:p>
          <a:p>
            <a:r>
              <a:rPr lang="en-US" altLang="ja-JP" dirty="0"/>
              <a:t>1</a:t>
            </a:r>
            <a:r>
              <a:rPr lang="ja-JP" altLang="en-US" dirty="0"/>
              <a:t>　 締約国は、難民を、いかなる方法によっても、人種、宗教、国籍もしくは特定の社会的集団の構成員であることまたは政治的意見のためにその生命または自由が脅威にさらされるおそれのある領域の国境へ追放しまたは送還してはならない。 </a:t>
            </a:r>
          </a:p>
          <a:p>
            <a:r>
              <a:rPr lang="en-US" altLang="ja-JP" dirty="0"/>
              <a:t>2</a:t>
            </a:r>
            <a:r>
              <a:rPr lang="ja-JP" altLang="en-US" dirty="0"/>
              <a:t>　 締約国にいる難民であって、当該締約国の安全にとって危険であると認めるに足りる相当な理由がある者または特に重大な犯罪について有罪の判決が確定し当該締約国の社会にとって危険な存在となった者は、</a:t>
            </a:r>
            <a:r>
              <a:rPr lang="en-US" altLang="ja-JP" dirty="0"/>
              <a:t>1</a:t>
            </a:r>
            <a:r>
              <a:rPr lang="ja-JP" altLang="en-US" dirty="0"/>
              <a:t>の規定による利益の享受を要求することができない。 </a:t>
            </a:r>
            <a:endParaRPr kumimoji="1" lang="ja-JP" altLang="en-US" dirty="0"/>
          </a:p>
        </p:txBody>
      </p:sp>
    </p:spTree>
    <p:extLst>
      <p:ext uri="{BB962C8B-B14F-4D97-AF65-F5344CB8AC3E}">
        <p14:creationId xmlns:p14="http://schemas.microsoft.com/office/powerpoint/2010/main" val="1323102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ダブリン条約</a:t>
            </a:r>
            <a:endParaRPr kumimoji="1" lang="ja-JP" altLang="en-US" dirty="0"/>
          </a:p>
        </p:txBody>
      </p:sp>
      <p:sp>
        <p:nvSpPr>
          <p:cNvPr id="3" name="コンテンツ プレースホルダー 2"/>
          <p:cNvSpPr>
            <a:spLocks noGrp="1"/>
          </p:cNvSpPr>
          <p:nvPr>
            <p:ph idx="1"/>
          </p:nvPr>
        </p:nvSpPr>
        <p:spPr/>
        <p:txBody>
          <a:bodyPr/>
          <a:lstStyle/>
          <a:p>
            <a:r>
              <a:rPr lang="ja-JP" altLang="en-US" b="1" dirty="0"/>
              <a:t>条約加盟国</a:t>
            </a:r>
            <a:r>
              <a:rPr lang="en-US" altLang="ja-JP" b="1" dirty="0"/>
              <a:t>(</a:t>
            </a:r>
            <a:r>
              <a:rPr lang="ja-JP" altLang="en-US" b="1" dirty="0"/>
              <a:t>ヨーロッパの国</a:t>
            </a:r>
            <a:r>
              <a:rPr lang="en-US" altLang="ja-JP" b="1" dirty="0"/>
              <a:t>)</a:t>
            </a:r>
            <a:r>
              <a:rPr lang="ja-JP" altLang="en-US" b="1" dirty="0"/>
              <a:t>間では庇護申請者が最初に「滞在」し</a:t>
            </a:r>
            <a:r>
              <a:rPr lang="ja-JP" altLang="en-US" b="1" dirty="0">
                <a:hlinkClick r:id="rId2"/>
              </a:rPr>
              <a:t>難民</a:t>
            </a:r>
            <a:r>
              <a:rPr lang="ja-JP" altLang="en-US" b="1" dirty="0"/>
              <a:t>申請をした国が、 その申立てについて責任を持って審査</a:t>
            </a:r>
            <a:r>
              <a:rPr lang="ja-JP" altLang="en-US" b="1" dirty="0" smtClean="0"/>
              <a:t>する。</a:t>
            </a:r>
          </a:p>
          <a:p>
            <a:r>
              <a:rPr kumimoji="1" lang="ja-JP" altLang="en-US" b="1" dirty="0" smtClean="0"/>
              <a:t>ドイツやオーストリア</a:t>
            </a:r>
            <a:r>
              <a:rPr kumimoji="1" lang="ja-JP" altLang="en-US" b="1" dirty="0"/>
              <a:t>は</a:t>
            </a:r>
            <a:r>
              <a:rPr kumimoji="1" lang="ja-JP" altLang="en-US" b="1" dirty="0" smtClean="0"/>
              <a:t>、難民積極受入れの政策時</a:t>
            </a:r>
            <a:r>
              <a:rPr kumimoji="1" lang="ja-JP" altLang="en-US" b="1" dirty="0"/>
              <a:t>には</a:t>
            </a:r>
            <a:r>
              <a:rPr kumimoji="1" lang="ja-JP" altLang="en-US" b="1" dirty="0" smtClean="0"/>
              <a:t>、この原則に拘らなかった</a:t>
            </a:r>
            <a:r>
              <a:rPr kumimoji="1" lang="ja-JP" altLang="en-US" b="1" dirty="0"/>
              <a:t>が</a:t>
            </a:r>
            <a:r>
              <a:rPr kumimoji="1" lang="ja-JP" altLang="en-US" b="1" dirty="0" smtClean="0"/>
              <a:t>、否定的</a:t>
            </a:r>
            <a:r>
              <a:rPr kumimoji="1" lang="ja-JP" altLang="en-US" b="1" dirty="0"/>
              <a:t>になったときに</a:t>
            </a:r>
            <a:r>
              <a:rPr kumimoji="1" lang="ja-JP" altLang="en-US" b="1" dirty="0" smtClean="0"/>
              <a:t>、厳格適用を主張するようになった。</a:t>
            </a:r>
          </a:p>
          <a:p>
            <a:r>
              <a:rPr lang="ja-JP" altLang="en-US" b="1" dirty="0" smtClean="0"/>
              <a:t>ギリシャ、イタリア、ハンガリーなどの負担が大きくなる。</a:t>
            </a:r>
            <a:endParaRPr kumimoji="1" lang="ja-JP" altLang="en-US" dirty="0"/>
          </a:p>
        </p:txBody>
      </p:sp>
    </p:spTree>
    <p:extLst>
      <p:ext uri="{BB962C8B-B14F-4D97-AF65-F5344CB8AC3E}">
        <p14:creationId xmlns:p14="http://schemas.microsoft.com/office/powerpoint/2010/main" val="2531835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何故大量の難民が２０１５年に発生したか</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2015.6</a:t>
            </a:r>
            <a:r>
              <a:rPr lang="ja-JP" altLang="en-US" dirty="0" err="1" smtClean="0"/>
              <a:t>、</a:t>
            </a:r>
            <a:r>
              <a:rPr lang="ja-JP" altLang="en-US" dirty="0" smtClean="0"/>
              <a:t>マケドニアが難民を阻止</a:t>
            </a:r>
            <a:r>
              <a:rPr lang="ja-JP" altLang="en-US" dirty="0"/>
              <a:t>していたの</a:t>
            </a:r>
            <a:r>
              <a:rPr lang="ja-JP" altLang="en-US" dirty="0" smtClean="0"/>
              <a:t>を</a:t>
            </a:r>
            <a:r>
              <a:rPr lang="en-US" altLang="ja-JP" dirty="0"/>
              <a:t>3</a:t>
            </a:r>
            <a:r>
              <a:rPr lang="ja-JP" altLang="en-US" dirty="0" smtClean="0"/>
              <a:t>日間内</a:t>
            </a:r>
            <a:r>
              <a:rPr lang="ja-JP" altLang="en-US" dirty="0"/>
              <a:t>で</a:t>
            </a:r>
            <a:r>
              <a:rPr lang="ja-JP" altLang="en-US" dirty="0" smtClean="0"/>
              <a:t>の通過を前提に</a:t>
            </a:r>
            <a:r>
              <a:rPr lang="ja-JP" altLang="en-US" dirty="0"/>
              <a:t>、</a:t>
            </a:r>
            <a:r>
              <a:rPr lang="ja-JP" altLang="en-US" dirty="0" smtClean="0"/>
              <a:t>入国許可</a:t>
            </a:r>
            <a:r>
              <a:rPr lang="en-US" altLang="ja-JP" dirty="0" smtClean="0"/>
              <a:t>(</a:t>
            </a:r>
            <a:r>
              <a:rPr lang="ja-JP" altLang="en-US" dirty="0" smtClean="0"/>
              <a:t>人権団体要請</a:t>
            </a:r>
            <a:r>
              <a:rPr lang="en-US" altLang="ja-JP" dirty="0" smtClean="0"/>
              <a:t>)</a:t>
            </a:r>
            <a:endParaRPr lang="ja-JP" altLang="en-US" dirty="0" smtClean="0"/>
          </a:p>
          <a:p>
            <a:r>
              <a:rPr kumimoji="1" lang="en-US" altLang="ja-JP" dirty="0"/>
              <a:t>2013.10 </a:t>
            </a:r>
            <a:r>
              <a:rPr lang="ja-JP" altLang="en-US" dirty="0" smtClean="0"/>
              <a:t>難民船がイタリア沖で沈没→警備→</a:t>
            </a:r>
            <a:r>
              <a:rPr lang="en-US" altLang="ja-JP" dirty="0" smtClean="0"/>
              <a:t>2015</a:t>
            </a:r>
            <a:r>
              <a:rPr lang="ja-JP" altLang="en-US" dirty="0" err="1" smtClean="0"/>
              <a:t>、</a:t>
            </a:r>
            <a:r>
              <a:rPr lang="en-US" altLang="ja-JP" dirty="0" smtClean="0"/>
              <a:t>EU</a:t>
            </a:r>
            <a:r>
              <a:rPr lang="ja-JP" altLang="en-US" dirty="0" smtClean="0"/>
              <a:t>が費用負担拒否</a:t>
            </a:r>
            <a:r>
              <a:rPr lang="en-US" altLang="ja-JP" dirty="0" smtClean="0"/>
              <a:t>(</a:t>
            </a:r>
            <a:r>
              <a:rPr lang="ja-JP" altLang="en-US" dirty="0" smtClean="0"/>
              <a:t>難民増加に難色</a:t>
            </a:r>
            <a:r>
              <a:rPr lang="en-US" altLang="ja-JP" dirty="0" smtClean="0"/>
              <a:t>)→</a:t>
            </a:r>
            <a:r>
              <a:rPr lang="ja-JP" altLang="en-US" dirty="0" smtClean="0"/>
              <a:t>沈没報道の増加→人道的配慮の国際世論</a:t>
            </a:r>
          </a:p>
          <a:p>
            <a:r>
              <a:rPr kumimoji="1" lang="en-US" altLang="ja-JP" dirty="0"/>
              <a:t>2015</a:t>
            </a:r>
            <a:r>
              <a:rPr kumimoji="1" lang="ja-JP" altLang="en-US" dirty="0" err="1" smtClean="0"/>
              <a:t>、</a:t>
            </a:r>
            <a:r>
              <a:rPr kumimoji="1" lang="ja-JP" altLang="en-US" dirty="0" smtClean="0"/>
              <a:t>トルコのエルドアンの党が総選挙で敗北</a:t>
            </a:r>
            <a:r>
              <a:rPr kumimoji="1" lang="ja-JP" altLang="en-US" dirty="0"/>
              <a:t>。</a:t>
            </a:r>
            <a:r>
              <a:rPr kumimoji="1" lang="ja-JP" altLang="en-US" dirty="0" smtClean="0"/>
              <a:t>方針転換。対アサド、対クルド人のための</a:t>
            </a:r>
            <a:r>
              <a:rPr kumimoji="1" lang="en-US" altLang="ja-JP" dirty="0" smtClean="0"/>
              <a:t>IS</a:t>
            </a:r>
            <a:r>
              <a:rPr lang="ja-JP" altLang="en-US" dirty="0" smtClean="0"/>
              <a:t>放置策から対決姿勢へ。→トルコ内で</a:t>
            </a:r>
            <a:r>
              <a:rPr lang="en-US" altLang="ja-JP" dirty="0" smtClean="0"/>
              <a:t>IS</a:t>
            </a:r>
            <a:r>
              <a:rPr lang="ja-JP" altLang="en-US" dirty="0" smtClean="0"/>
              <a:t>によるテロが起きるようになる。</a:t>
            </a:r>
            <a:endParaRPr kumimoji="1" lang="ja-JP" altLang="en-US" dirty="0"/>
          </a:p>
        </p:txBody>
      </p:sp>
    </p:spTree>
    <p:extLst>
      <p:ext uri="{BB962C8B-B14F-4D97-AF65-F5344CB8AC3E}">
        <p14:creationId xmlns:p14="http://schemas.microsoft.com/office/powerpoint/2010/main" val="3764219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503045"/>
            <a:ext cx="6890513" cy="3870171"/>
          </a:xfrm>
          <a:prstGeom prst="rect">
            <a:avLst/>
          </a:prstGeom>
        </p:spPr>
      </p:pic>
    </p:spTree>
    <p:extLst>
      <p:ext uri="{BB962C8B-B14F-4D97-AF65-F5344CB8AC3E}">
        <p14:creationId xmlns:p14="http://schemas.microsoft.com/office/powerpoint/2010/main" val="1583295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655" y="944724"/>
            <a:ext cx="5981911" cy="4238031"/>
          </a:xfrm>
          <a:prstGeom prst="rect">
            <a:avLst/>
          </a:prstGeom>
        </p:spPr>
      </p:pic>
      <p:sp>
        <p:nvSpPr>
          <p:cNvPr id="4" name="テキスト ボックス 3"/>
          <p:cNvSpPr txBox="1"/>
          <p:nvPr/>
        </p:nvSpPr>
        <p:spPr>
          <a:xfrm>
            <a:off x="1439655" y="5319211"/>
            <a:ext cx="5981911" cy="715581"/>
          </a:xfrm>
          <a:prstGeom prst="rect">
            <a:avLst/>
          </a:prstGeom>
          <a:noFill/>
        </p:spPr>
        <p:txBody>
          <a:bodyPr wrap="square" rtlCol="0">
            <a:spAutoFit/>
          </a:bodyPr>
          <a:lstStyle/>
          <a:p>
            <a:r>
              <a:rPr lang="en-US" altLang="ja-JP" sz="1350"/>
              <a:t>4</a:t>
            </a:r>
            <a:r>
              <a:rPr lang="ja-JP" altLang="en-US" sz="1350"/>
              <a:t>月</a:t>
            </a:r>
            <a:r>
              <a:rPr lang="en-US" altLang="ja-JP" sz="1350"/>
              <a:t>20</a:t>
            </a:r>
            <a:r>
              <a:rPr lang="ja-JP" altLang="en-US" sz="1350"/>
              <a:t>日、ギリシャ・ロードス島で転覆した船に乗っていた難民の女性を救助する地元住民と救助隊員ら。船には転覆時に</a:t>
            </a:r>
            <a:r>
              <a:rPr lang="en-US" altLang="ja-JP" sz="1350"/>
              <a:t>80</a:t>
            </a:r>
            <a:r>
              <a:rPr lang="ja-JP" altLang="en-US" sz="1350"/>
              <a:t>人以上が乗っており、子供</a:t>
            </a:r>
            <a:r>
              <a:rPr lang="en-US" altLang="ja-JP" sz="1350"/>
              <a:t>1</a:t>
            </a:r>
            <a:r>
              <a:rPr lang="ja-JP" altLang="en-US" sz="1350"/>
              <a:t>人を含む少なくとも</a:t>
            </a:r>
            <a:r>
              <a:rPr lang="en-US" altLang="ja-JP" sz="1350"/>
              <a:t>3</a:t>
            </a:r>
            <a:r>
              <a:rPr lang="ja-JP" altLang="en-US" sz="1350"/>
              <a:t>人が死亡した</a:t>
            </a:r>
            <a:endParaRPr lang="ja-JP" altLang="en-US" sz="1350" dirty="0"/>
          </a:p>
        </p:txBody>
      </p:sp>
    </p:spTree>
    <p:extLst>
      <p:ext uri="{BB962C8B-B14F-4D97-AF65-F5344CB8AC3E}">
        <p14:creationId xmlns:p14="http://schemas.microsoft.com/office/powerpoint/2010/main" val="1244358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5676" y="798397"/>
            <a:ext cx="5767403" cy="5202353"/>
          </a:xfrm>
          <a:prstGeom prst="rect">
            <a:avLst/>
          </a:prstGeom>
        </p:spPr>
      </p:pic>
    </p:spTree>
    <p:extLst>
      <p:ext uri="{BB962C8B-B14F-4D97-AF65-F5344CB8AC3E}">
        <p14:creationId xmlns:p14="http://schemas.microsoft.com/office/powerpoint/2010/main" val="2904423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何故ＥＵは当初受入れに積極的だったか</a:t>
            </a:r>
            <a:endParaRPr kumimoji="1" lang="ja-JP" altLang="en-US" dirty="0"/>
          </a:p>
        </p:txBody>
      </p:sp>
      <p:sp>
        <p:nvSpPr>
          <p:cNvPr id="3" name="コンテンツ プレースホルダー 2"/>
          <p:cNvSpPr>
            <a:spLocks noGrp="1"/>
          </p:cNvSpPr>
          <p:nvPr>
            <p:ph idx="1"/>
          </p:nvPr>
        </p:nvSpPr>
        <p:spPr>
          <a:xfrm>
            <a:off x="628650" y="1690689"/>
            <a:ext cx="7886700" cy="4904421"/>
          </a:xfrm>
        </p:spPr>
        <p:txBody>
          <a:bodyPr/>
          <a:lstStyle/>
          <a:p>
            <a:r>
              <a:rPr kumimoji="1" lang="ja-JP" altLang="en-US" dirty="0" smtClean="0"/>
              <a:t>人道的措置をとることで、国際的支持を受ける</a:t>
            </a:r>
          </a:p>
          <a:p>
            <a:r>
              <a:rPr lang="en-US" altLang="ja-JP" dirty="0" smtClean="0">
                <a:effectLst/>
              </a:rPr>
              <a:t>9</a:t>
            </a:r>
            <a:r>
              <a:rPr lang="ja-JP" altLang="en-US" dirty="0" smtClean="0">
                <a:effectLst/>
              </a:rPr>
              <a:t>月</a:t>
            </a:r>
            <a:r>
              <a:rPr lang="en-US" altLang="ja-JP" dirty="0" smtClean="0">
                <a:effectLst/>
              </a:rPr>
              <a:t>2</a:t>
            </a:r>
            <a:r>
              <a:rPr lang="ja-JP" altLang="en-US" dirty="0" smtClean="0">
                <a:effectLst/>
              </a:rPr>
              <a:t>日、トルコのビーチで、シリアから亡くなった</a:t>
            </a:r>
            <a:r>
              <a:rPr lang="en-US" altLang="ja-JP" dirty="0" smtClean="0">
                <a:effectLst/>
              </a:rPr>
              <a:t>3</a:t>
            </a:r>
            <a:r>
              <a:rPr lang="ja-JP" altLang="en-US" dirty="0" smtClean="0">
                <a:effectLst/>
              </a:rPr>
              <a:t>歳の子の写真</a:t>
            </a:r>
          </a:p>
          <a:p>
            <a:r>
              <a:rPr kumimoji="1" lang="ja-JP" altLang="en-US" dirty="0" smtClean="0"/>
              <a:t>労働力を求める経済的に余力のある国家</a:t>
            </a:r>
            <a:r>
              <a:rPr kumimoji="1" lang="ja-JP" altLang="en-US" dirty="0"/>
              <a:t>（</a:t>
            </a:r>
            <a:r>
              <a:rPr kumimoji="1" lang="ja-JP" altLang="en-US" dirty="0" smtClean="0"/>
              <a:t>ドイツ</a:t>
            </a:r>
            <a:r>
              <a:rPr kumimoji="1" lang="ja-JP" altLang="en-US" dirty="0"/>
              <a:t>・</a:t>
            </a:r>
            <a:r>
              <a:rPr kumimoji="1" lang="ja-JP" altLang="en-US" dirty="0" smtClean="0"/>
              <a:t>北欧）</a:t>
            </a:r>
          </a:p>
          <a:p>
            <a:pPr lvl="1"/>
            <a:r>
              <a:rPr lang="ja-JP" altLang="en-US" dirty="0" smtClean="0"/>
              <a:t>難民は資力と能力と意欲のある者が多い。</a:t>
            </a:r>
          </a:p>
          <a:p>
            <a:pPr lvl="1"/>
            <a:r>
              <a:rPr kumimoji="1" lang="ja-JP" altLang="en-US" dirty="0" smtClean="0"/>
              <a:t>本当に貧しい者は難民になることはできない。</a:t>
            </a:r>
            <a:endParaRPr kumimoji="1" lang="ja-JP" altLang="en-US" dirty="0"/>
          </a:p>
        </p:txBody>
      </p:sp>
    </p:spTree>
    <p:extLst>
      <p:ext uri="{BB962C8B-B14F-4D97-AF65-F5344CB8AC3E}">
        <p14:creationId xmlns:p14="http://schemas.microsoft.com/office/powerpoint/2010/main" val="1736499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難民とは</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1951</a:t>
            </a:r>
            <a:r>
              <a:rPr kumimoji="1" lang="ja-JP" altLang="en-US" dirty="0" smtClean="0"/>
              <a:t>年「難民の地位に関する条約」</a:t>
            </a:r>
          </a:p>
          <a:p>
            <a:r>
              <a:rPr lang="ja-JP" altLang="en-US" dirty="0"/>
              <a:t>「人種、宗教、国籍、政治的意見やまたは特定の社会集団に属するなどの理由で、自国にいると迫害を受けるかあるいは迫害を受ける恐れがあるために他国に逃れた」</a:t>
            </a:r>
            <a:r>
              <a:rPr lang="ja-JP" altLang="en-US" dirty="0" smtClean="0"/>
              <a:t>人々</a:t>
            </a:r>
          </a:p>
          <a:p>
            <a:r>
              <a:rPr kumimoji="1" lang="ja-JP" altLang="en-US" dirty="0" smtClean="0"/>
              <a:t>武力衝突や人権侵害</a:t>
            </a:r>
            <a:r>
              <a:rPr kumimoji="1" lang="ja-JP" altLang="en-US" dirty="0"/>
              <a:t>などに</a:t>
            </a:r>
            <a:r>
              <a:rPr kumimoji="1" lang="ja-JP" altLang="en-US" dirty="0" smtClean="0"/>
              <a:t>よる難民も現在では</a:t>
            </a:r>
            <a:r>
              <a:rPr kumimoji="1" lang="ja-JP" altLang="en-US" dirty="0"/>
              <a:t>含む</a:t>
            </a:r>
          </a:p>
        </p:txBody>
      </p:sp>
    </p:spTree>
    <p:extLst>
      <p:ext uri="{BB962C8B-B14F-4D97-AF65-F5344CB8AC3E}">
        <p14:creationId xmlns:p14="http://schemas.microsoft.com/office/powerpoint/2010/main" val="2193570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ＥＵの政策転換</a:t>
            </a:r>
            <a:r>
              <a:rPr kumimoji="1" lang="en-US" altLang="ja-JP" dirty="0" smtClean="0"/>
              <a:t>(</a:t>
            </a:r>
            <a:r>
              <a:rPr kumimoji="1" lang="ja-JP" altLang="en-US" dirty="0" smtClean="0"/>
              <a:t>二つの段階</a:t>
            </a:r>
            <a:r>
              <a:rPr kumimoji="1" lang="en-US" altLang="ja-JP" dirty="0" smtClean="0"/>
              <a:t>)</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en-US" altLang="ja-JP" dirty="0" smtClean="0"/>
              <a:t>1</a:t>
            </a:r>
            <a:r>
              <a:rPr kumimoji="1" lang="ja-JP" altLang="en-US" dirty="0" smtClean="0"/>
              <a:t> あまりに急激な増加と、難民受入れの負担に対する国民の非難</a:t>
            </a:r>
          </a:p>
          <a:p>
            <a:pPr marL="0" indent="0">
              <a:buNone/>
            </a:pPr>
            <a:r>
              <a:rPr lang="en-US" altLang="ja-JP" dirty="0" smtClean="0"/>
              <a:t>2</a:t>
            </a:r>
            <a:r>
              <a:rPr lang="ja-JP" altLang="en-US" dirty="0" smtClean="0"/>
              <a:t> 移民・難民によるテロ、暴行事件</a:t>
            </a:r>
          </a:p>
          <a:p>
            <a:pPr lvl="1"/>
            <a:r>
              <a:rPr lang="ja-JP" altLang="en-US" dirty="0" smtClean="0"/>
              <a:t>パリ</a:t>
            </a:r>
            <a:r>
              <a:rPr lang="ja-JP" altLang="en-US" dirty="0"/>
              <a:t>・</a:t>
            </a:r>
            <a:r>
              <a:rPr lang="ja-JP" altLang="en-US" dirty="0" smtClean="0"/>
              <a:t>ベルギー</a:t>
            </a:r>
            <a:r>
              <a:rPr lang="ja-JP" altLang="en-US" dirty="0"/>
              <a:t>で</a:t>
            </a:r>
            <a:r>
              <a:rPr lang="ja-JP" altLang="en-US" dirty="0" smtClean="0"/>
              <a:t>のテロ</a:t>
            </a:r>
          </a:p>
          <a:p>
            <a:pPr lvl="2"/>
            <a:r>
              <a:rPr kumimoji="1" lang="ja-JP" altLang="en-US" dirty="0" smtClean="0"/>
              <a:t>イスラム教徒のテロに対する忌避感情</a:t>
            </a:r>
          </a:p>
          <a:p>
            <a:pPr lvl="2"/>
            <a:r>
              <a:rPr lang="ja-JP" altLang="en-US" dirty="0"/>
              <a:t>イスラム</a:t>
            </a:r>
            <a:r>
              <a:rPr lang="ja-JP" altLang="en-US" dirty="0" smtClean="0"/>
              <a:t>国がテロを指示</a:t>
            </a:r>
            <a:r>
              <a:rPr lang="ja-JP" altLang="en-US" dirty="0"/>
              <a:t>しており</a:t>
            </a:r>
            <a:r>
              <a:rPr lang="ja-JP" altLang="en-US" dirty="0" smtClean="0"/>
              <a:t>、</a:t>
            </a:r>
            <a:r>
              <a:rPr lang="ja-JP" altLang="en-US" dirty="0"/>
              <a:t>そのため</a:t>
            </a:r>
            <a:r>
              <a:rPr lang="ja-JP" altLang="en-US" dirty="0" smtClean="0"/>
              <a:t>に難民に</a:t>
            </a:r>
            <a:r>
              <a:rPr lang="ja-JP" altLang="en-US" dirty="0"/>
              <a:t>紛れて</a:t>
            </a:r>
            <a:r>
              <a:rPr lang="ja-JP" altLang="en-US" dirty="0" smtClean="0"/>
              <a:t>いると宣伝</a:t>
            </a:r>
          </a:p>
          <a:p>
            <a:pPr lvl="1"/>
            <a:r>
              <a:rPr kumimoji="1" lang="ja-JP" altLang="en-US" dirty="0" smtClean="0"/>
              <a:t>ドイツのケルンにおけるドイツ人女性に対する集団暴行事件（犯人に難民が含まれていた。）→最も難民受入れに積極的だったドイツ首相メルケルの姿勢が変化、抑制政策に転換</a:t>
            </a:r>
            <a:endParaRPr kumimoji="1" lang="ja-JP" altLang="en-US" dirty="0"/>
          </a:p>
        </p:txBody>
      </p:sp>
    </p:spTree>
    <p:extLst>
      <p:ext uri="{BB962C8B-B14F-4D97-AF65-F5344CB8AC3E}">
        <p14:creationId xmlns:p14="http://schemas.microsoft.com/office/powerpoint/2010/main" val="148589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914400" y="142962"/>
            <a:ext cx="7054487" cy="6337847"/>
          </a:xfrm>
          <a:prstGeom prst="rect">
            <a:avLst/>
          </a:prstGeom>
        </p:spPr>
      </p:pic>
    </p:spTree>
    <p:extLst>
      <p:ext uri="{BB962C8B-B14F-4D97-AF65-F5344CB8AC3E}">
        <p14:creationId xmlns:p14="http://schemas.microsoft.com/office/powerpoint/2010/main" val="3555352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パリのテロ事件</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2015.11.13 </a:t>
            </a:r>
            <a:r>
              <a:rPr kumimoji="1" lang="ja-JP" altLang="en-US" dirty="0" smtClean="0"/>
              <a:t>パリのレストランとコンサートホールで自爆テロと銃乱射によるテロ事件</a:t>
            </a:r>
          </a:p>
          <a:p>
            <a:r>
              <a:rPr lang="ja-JP" altLang="en-US" dirty="0" smtClean="0"/>
              <a:t>被害の死亡</a:t>
            </a:r>
            <a:r>
              <a:rPr lang="en-US" altLang="ja-JP" dirty="0" smtClean="0"/>
              <a:t>130</a:t>
            </a:r>
            <a:r>
              <a:rPr lang="ja-JP" altLang="en-US" dirty="0" smtClean="0"/>
              <a:t>人。負傷者</a:t>
            </a:r>
            <a:r>
              <a:rPr lang="en-US" altLang="ja-JP" dirty="0" smtClean="0"/>
              <a:t>352</a:t>
            </a:r>
            <a:r>
              <a:rPr lang="ja-JP" altLang="en-US" dirty="0" smtClean="0"/>
              <a:t>名。</a:t>
            </a:r>
          </a:p>
          <a:p>
            <a:r>
              <a:rPr kumimoji="1" lang="ja-JP" altLang="en-US" dirty="0" smtClean="0"/>
              <a:t>実行犯の中にイスラム国リーダー格と、難民とともに入国した者がいた。</a:t>
            </a:r>
          </a:p>
          <a:p>
            <a:r>
              <a:rPr kumimoji="1" lang="ja-JP" altLang="en-US" dirty="0" smtClean="0"/>
              <a:t>オランダ大統領やヴァルス首相がイスラム過激派との戦争を宣言した。</a:t>
            </a:r>
            <a:r>
              <a:rPr kumimoji="1" lang="en-US" altLang="ja-JP" dirty="0" smtClean="0"/>
              <a:t>(</a:t>
            </a:r>
            <a:r>
              <a:rPr kumimoji="1" lang="ja-JP" altLang="en-US" dirty="0" smtClean="0"/>
              <a:t>写真</a:t>
            </a:r>
            <a:r>
              <a:rPr kumimoji="1" lang="en-US" altLang="ja-JP" dirty="0" smtClean="0"/>
              <a:t>)</a:t>
            </a:r>
            <a:endParaRPr kumimoji="1" lang="ja-JP" altLang="en-US" dirty="0"/>
          </a:p>
        </p:txBody>
      </p:sp>
    </p:spTree>
    <p:extLst>
      <p:ext uri="{BB962C8B-B14F-4D97-AF65-F5344CB8AC3E}">
        <p14:creationId xmlns:p14="http://schemas.microsoft.com/office/powerpoint/2010/main" val="4150619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ケルンの暴行事件</a:t>
            </a:r>
            <a:endParaRPr kumimoji="1" lang="ja-JP" altLang="en-US" dirty="0"/>
          </a:p>
        </p:txBody>
      </p:sp>
      <p:sp>
        <p:nvSpPr>
          <p:cNvPr id="3" name="コンテンツ プレースホルダー 2"/>
          <p:cNvSpPr>
            <a:spLocks noGrp="1"/>
          </p:cNvSpPr>
          <p:nvPr>
            <p:ph idx="1"/>
          </p:nvPr>
        </p:nvSpPr>
        <p:spPr/>
        <p:txBody>
          <a:bodyPr/>
          <a:lstStyle/>
          <a:p>
            <a:r>
              <a:rPr lang="ja-JP" altLang="ja-JP" dirty="0"/>
              <a:t>2015年12月31日から2016年1月</a:t>
            </a:r>
            <a:r>
              <a:rPr lang="ja-JP" altLang="ja-JP" dirty="0" smtClean="0"/>
              <a:t>1日</a:t>
            </a:r>
            <a:r>
              <a:rPr lang="ja-JP" altLang="en-US" dirty="0" smtClean="0"/>
              <a:t>、</a:t>
            </a:r>
            <a:r>
              <a:rPr lang="ja-JP" altLang="ja-JP" dirty="0" smtClean="0"/>
              <a:t>ケルン</a:t>
            </a:r>
            <a:r>
              <a:rPr lang="ja-JP" altLang="ja-JP" dirty="0"/>
              <a:t>中央駅とケルン大聖堂前の</a:t>
            </a:r>
            <a:r>
              <a:rPr lang="ja-JP" altLang="ja-JP" dirty="0" smtClean="0"/>
              <a:t>広場</a:t>
            </a:r>
            <a:r>
              <a:rPr lang="ja-JP" altLang="en-US" dirty="0" smtClean="0"/>
              <a:t>で主に</a:t>
            </a:r>
            <a:r>
              <a:rPr lang="ja-JP" altLang="ja-JP" dirty="0" smtClean="0"/>
              <a:t>アラブ人</a:t>
            </a:r>
            <a:r>
              <a:rPr lang="ja-JP" altLang="ja-JP" dirty="0"/>
              <a:t>・</a:t>
            </a:r>
            <a:r>
              <a:rPr lang="ja-JP" altLang="ja-JP" dirty="0" smtClean="0"/>
              <a:t>北アフリカ人</a:t>
            </a:r>
            <a:r>
              <a:rPr lang="en-US" altLang="ja-JP" dirty="0" smtClean="0"/>
              <a:t>1</a:t>
            </a:r>
            <a:r>
              <a:rPr lang="ja-JP" altLang="ja-JP" dirty="0" err="1" smtClean="0"/>
              <a:t>,</a:t>
            </a:r>
            <a:r>
              <a:rPr lang="ja-JP" altLang="ja-JP" dirty="0" smtClean="0"/>
              <a:t>000名</a:t>
            </a:r>
            <a:r>
              <a:rPr lang="ja-JP" altLang="ja-JP" dirty="0"/>
              <a:t>に</a:t>
            </a:r>
            <a:r>
              <a:rPr lang="ja-JP" altLang="ja-JP" dirty="0" smtClean="0"/>
              <a:t>よ</a:t>
            </a:r>
            <a:r>
              <a:rPr lang="ja-JP" altLang="en-US" dirty="0" smtClean="0"/>
              <a:t>る</a:t>
            </a:r>
            <a:r>
              <a:rPr lang="ja-JP" altLang="ja-JP" dirty="0" smtClean="0"/>
              <a:t>ドイツ人</a:t>
            </a:r>
            <a:r>
              <a:rPr lang="ja-JP" altLang="ja-JP" dirty="0"/>
              <a:t>女性に対する集団性的暴行・強盗</a:t>
            </a:r>
            <a:r>
              <a:rPr lang="ja-JP" altLang="ja-JP" dirty="0" smtClean="0"/>
              <a:t>事件</a:t>
            </a:r>
            <a:r>
              <a:rPr lang="ja-JP" altLang="en-US" dirty="0" smtClean="0"/>
              <a:t>。</a:t>
            </a:r>
            <a:r>
              <a:rPr lang="ja-JP" altLang="ja-JP" dirty="0" smtClean="0"/>
              <a:t>被害届</a:t>
            </a:r>
            <a:r>
              <a:rPr lang="ja-JP" altLang="ja-JP" dirty="0"/>
              <a:t>が516件（1月</a:t>
            </a:r>
            <a:r>
              <a:rPr lang="ja-JP" altLang="ja-JP" dirty="0" smtClean="0"/>
              <a:t>10日</a:t>
            </a:r>
            <a:r>
              <a:rPr lang="en-US" altLang="ja-JP" dirty="0" smtClean="0"/>
              <a:t>)900(1</a:t>
            </a:r>
            <a:r>
              <a:rPr lang="ja-JP" altLang="en-US" dirty="0" smtClean="0"/>
              <a:t>月末</a:t>
            </a:r>
            <a:r>
              <a:rPr lang="en-US" altLang="ja-JP" dirty="0" smtClean="0"/>
              <a:t>)</a:t>
            </a:r>
            <a:r>
              <a:rPr lang="ja-JP" altLang="en-US" dirty="0" err="1" smtClean="0"/>
              <a:t>。</a:t>
            </a:r>
            <a:r>
              <a:rPr lang="ja-JP" altLang="en-US" dirty="0" smtClean="0"/>
              <a:t>広場にいる人に</a:t>
            </a:r>
            <a:r>
              <a:rPr lang="ja-JP" altLang="ja-JP" dirty="0" smtClean="0"/>
              <a:t>花火</a:t>
            </a:r>
            <a:r>
              <a:rPr lang="ja-JP" altLang="ja-JP" dirty="0"/>
              <a:t>を撃ち込みボトルを投げ込むなどの犯行</a:t>
            </a:r>
            <a:r>
              <a:rPr lang="ja-JP" altLang="ja-JP" dirty="0" smtClean="0"/>
              <a:t>も</a:t>
            </a:r>
            <a:r>
              <a:rPr lang="ja-JP" altLang="en-US" dirty="0" smtClean="0"/>
              <a:t>。</a:t>
            </a:r>
          </a:p>
          <a:p>
            <a:r>
              <a:rPr kumimoji="1" lang="ja-JP" altLang="en-US" dirty="0" smtClean="0"/>
              <a:t>数名が逮捕</a:t>
            </a:r>
            <a:r>
              <a:rPr kumimoji="1" lang="ja-JP" altLang="en-US" dirty="0"/>
              <a:t>され</a:t>
            </a:r>
            <a:r>
              <a:rPr kumimoji="1" lang="ja-JP" altLang="en-US" dirty="0" smtClean="0"/>
              <a:t>、中に難民キャンプにいる者がいた。</a:t>
            </a:r>
            <a:r>
              <a:rPr kumimoji="1" lang="en-US" altLang="ja-JP" dirty="0" smtClean="0"/>
              <a:t>(</a:t>
            </a:r>
            <a:r>
              <a:rPr kumimoji="1" lang="ja-JP" altLang="en-US" dirty="0" smtClean="0"/>
              <a:t>ビデオ</a:t>
            </a:r>
            <a:r>
              <a:rPr kumimoji="1" lang="en-US" altLang="ja-JP" dirty="0" smtClean="0"/>
              <a:t>)</a:t>
            </a:r>
            <a:endParaRPr kumimoji="1" lang="ja-JP" altLang="en-US" dirty="0"/>
          </a:p>
        </p:txBody>
      </p:sp>
    </p:spTree>
    <p:extLst>
      <p:ext uri="{BB962C8B-B14F-4D97-AF65-F5344CB8AC3E}">
        <p14:creationId xmlns:p14="http://schemas.microsoft.com/office/powerpoint/2010/main" val="3531551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ベルギーテロ</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2016.3.22</a:t>
            </a:r>
            <a:r>
              <a:rPr lang="ja-JP" altLang="en-US" dirty="0" smtClean="0"/>
              <a:t> </a:t>
            </a:r>
            <a:r>
              <a:rPr lang="ja-JP" altLang="ja-JP" dirty="0" smtClean="0"/>
              <a:t>ベルギー</a:t>
            </a:r>
            <a:r>
              <a:rPr lang="ja-JP" altLang="ja-JP" dirty="0"/>
              <a:t>の首都ブリュッセル</a:t>
            </a:r>
            <a:r>
              <a:rPr lang="ja-JP" altLang="ja-JP" dirty="0" smtClean="0"/>
              <a:t>で、</a:t>
            </a:r>
            <a:r>
              <a:rPr lang="ja-JP" altLang="ja-JP" dirty="0"/>
              <a:t>空港と地下鉄駅</a:t>
            </a:r>
            <a:r>
              <a:rPr lang="ja-JP" altLang="ja-JP" dirty="0" smtClean="0"/>
              <a:t>で</a:t>
            </a:r>
            <a:r>
              <a:rPr lang="ja-JP" altLang="en-US" dirty="0" smtClean="0"/>
              <a:t>起きた連続自爆テロ</a:t>
            </a:r>
          </a:p>
          <a:p>
            <a:r>
              <a:rPr lang="ja-JP" altLang="ja-JP" dirty="0" smtClean="0"/>
              <a:t>２度</a:t>
            </a:r>
            <a:r>
              <a:rPr lang="ja-JP" altLang="ja-JP" dirty="0"/>
              <a:t>の爆発が起きた空港では１４人、地下鉄駅で２０人が死亡、計２００人以上が</a:t>
            </a:r>
            <a:r>
              <a:rPr lang="ja-JP" altLang="ja-JP" dirty="0" smtClean="0"/>
              <a:t>負傷。</a:t>
            </a:r>
            <a:endParaRPr lang="ja-JP" altLang="en-US" dirty="0" smtClean="0"/>
          </a:p>
          <a:p>
            <a:r>
              <a:rPr lang="ja-JP" altLang="ja-JP" dirty="0" smtClean="0"/>
              <a:t>過激派</a:t>
            </a:r>
            <a:r>
              <a:rPr lang="ja-JP" altLang="ja-JP" dirty="0"/>
              <a:t>組織「イスラム国」（ＩＳ）関連のニュースサイト「アーマク通信」がＩＳの関与を報じた。事実上の犯行</a:t>
            </a:r>
            <a:r>
              <a:rPr lang="ja-JP" altLang="ja-JP" dirty="0" smtClean="0"/>
              <a:t>声明。</a:t>
            </a:r>
            <a:r>
              <a:rPr lang="en-US" altLang="ja-JP" dirty="0" smtClean="0"/>
              <a:t>(</a:t>
            </a:r>
            <a:r>
              <a:rPr lang="ja-JP" altLang="en-US" dirty="0" smtClean="0"/>
              <a:t>写真</a:t>
            </a:r>
            <a:r>
              <a:rPr lang="en-US" altLang="ja-JP" dirty="0" smtClean="0"/>
              <a:t>)</a:t>
            </a:r>
            <a:endParaRPr kumimoji="1" lang="ja-JP" altLang="en-US" dirty="0"/>
          </a:p>
        </p:txBody>
      </p:sp>
    </p:spTree>
    <p:extLst>
      <p:ext uri="{BB962C8B-B14F-4D97-AF65-F5344CB8AC3E}">
        <p14:creationId xmlns:p14="http://schemas.microsoft.com/office/powerpoint/2010/main" val="2251415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90" y="223360"/>
            <a:ext cx="8412675" cy="6428900"/>
          </a:xfrm>
          <a:prstGeom prst="rect">
            <a:avLst/>
          </a:prstGeom>
        </p:spPr>
      </p:pic>
    </p:spTree>
    <p:extLst>
      <p:ext uri="{BB962C8B-B14F-4D97-AF65-F5344CB8AC3E}">
        <p14:creationId xmlns:p14="http://schemas.microsoft.com/office/powerpoint/2010/main" val="350434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日本の受け入れ数</a:t>
            </a:r>
            <a:endParaRPr kumimoji="1" lang="ja-JP" altLang="en-US" dirty="0"/>
          </a:p>
        </p:txBody>
      </p:sp>
      <p:sp>
        <p:nvSpPr>
          <p:cNvPr id="3" name="コンテンツ プレースホルダー 2"/>
          <p:cNvSpPr>
            <a:spLocks noGrp="1"/>
          </p:cNvSpPr>
          <p:nvPr>
            <p:ph idx="1"/>
          </p:nvPr>
        </p:nvSpPr>
        <p:spPr/>
        <p:txBody>
          <a:bodyPr/>
          <a:lstStyle/>
          <a:p>
            <a:r>
              <a:rPr lang="ja-JP" altLang="en-US" dirty="0"/>
              <a:t>昭和</a:t>
            </a:r>
            <a:r>
              <a:rPr lang="en-US" altLang="ja-JP" dirty="0"/>
              <a:t>53</a:t>
            </a:r>
            <a:r>
              <a:rPr lang="ja-JP" altLang="en-US" dirty="0"/>
              <a:t>年から受け入れが終了した平成</a:t>
            </a:r>
            <a:r>
              <a:rPr lang="en-US" altLang="ja-JP" dirty="0"/>
              <a:t>17</a:t>
            </a:r>
            <a:r>
              <a:rPr lang="ja-JP" altLang="en-US" dirty="0"/>
              <a:t>年末までのインドシナ難民定住受入れ数は</a:t>
            </a:r>
            <a:r>
              <a:rPr lang="en-US" altLang="ja-JP" dirty="0"/>
              <a:t>11,319</a:t>
            </a:r>
            <a:r>
              <a:rPr lang="ja-JP" altLang="en-US" dirty="0" smtClean="0"/>
              <a:t>人</a:t>
            </a:r>
          </a:p>
          <a:p>
            <a:pPr lvl="1"/>
            <a:r>
              <a:rPr lang="ja-JP" altLang="en-US" dirty="0"/>
              <a:t>ボート・ピープル </a:t>
            </a:r>
            <a:r>
              <a:rPr lang="en-US" altLang="ja-JP" dirty="0"/>
              <a:t>3,536</a:t>
            </a:r>
            <a:r>
              <a:rPr lang="ja-JP" altLang="en-US" dirty="0"/>
              <a:t>人（</a:t>
            </a:r>
            <a:r>
              <a:rPr lang="en-US" altLang="ja-JP" dirty="0"/>
              <a:t>31</a:t>
            </a:r>
            <a:r>
              <a:rPr lang="ja-JP" altLang="en-US" dirty="0"/>
              <a:t>％） </a:t>
            </a:r>
          </a:p>
          <a:p>
            <a:pPr lvl="1"/>
            <a:r>
              <a:rPr lang="ja-JP" altLang="en-US" dirty="0"/>
              <a:t>海外キャンプ滞在者 </a:t>
            </a:r>
            <a:r>
              <a:rPr lang="en-US" altLang="ja-JP" dirty="0"/>
              <a:t>4,372</a:t>
            </a:r>
            <a:r>
              <a:rPr lang="ja-JP" altLang="en-US" dirty="0"/>
              <a:t>人（</a:t>
            </a:r>
            <a:r>
              <a:rPr lang="en-US" altLang="ja-JP" dirty="0"/>
              <a:t>41</a:t>
            </a:r>
            <a:r>
              <a:rPr lang="ja-JP" altLang="en-US" dirty="0"/>
              <a:t>％） </a:t>
            </a:r>
          </a:p>
          <a:p>
            <a:pPr lvl="1"/>
            <a:r>
              <a:rPr lang="ja-JP" altLang="en-US" dirty="0"/>
              <a:t>合法出国者（</a:t>
            </a:r>
            <a:r>
              <a:rPr lang="en-US" altLang="ja-JP" dirty="0"/>
              <a:t>ODP</a:t>
            </a:r>
            <a:r>
              <a:rPr lang="ja-JP" altLang="en-US" dirty="0"/>
              <a:t>） </a:t>
            </a:r>
            <a:r>
              <a:rPr lang="en-US" altLang="ja-JP" dirty="0"/>
              <a:t>2,669</a:t>
            </a:r>
            <a:r>
              <a:rPr lang="ja-JP" altLang="en-US" dirty="0"/>
              <a:t>人（</a:t>
            </a:r>
            <a:r>
              <a:rPr lang="en-US" altLang="ja-JP" dirty="0"/>
              <a:t>21</a:t>
            </a:r>
            <a:r>
              <a:rPr lang="ja-JP" altLang="en-US" dirty="0"/>
              <a:t>％） </a:t>
            </a:r>
          </a:p>
          <a:p>
            <a:pPr lvl="1"/>
            <a:r>
              <a:rPr lang="ja-JP" altLang="en-US" dirty="0"/>
              <a:t>元留学生など </a:t>
            </a:r>
            <a:r>
              <a:rPr lang="en-US" altLang="ja-JP" dirty="0"/>
              <a:t>742</a:t>
            </a:r>
            <a:r>
              <a:rPr lang="ja-JP" altLang="en-US" dirty="0"/>
              <a:t>人（</a:t>
            </a:r>
            <a:r>
              <a:rPr lang="en-US" altLang="ja-JP" dirty="0"/>
              <a:t>7</a:t>
            </a:r>
            <a:r>
              <a:rPr lang="ja-JP" altLang="en-US" dirty="0"/>
              <a:t>％） </a:t>
            </a:r>
          </a:p>
          <a:p>
            <a:endParaRPr kumimoji="1" lang="ja-JP" altLang="en-US" dirty="0"/>
          </a:p>
        </p:txBody>
      </p:sp>
    </p:spTree>
    <p:extLst>
      <p:ext uri="{BB962C8B-B14F-4D97-AF65-F5344CB8AC3E}">
        <p14:creationId xmlns:p14="http://schemas.microsoft.com/office/powerpoint/2010/main" val="1609873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世界難民の日 ロヒンギャ難民が都内でデモ</a:t>
            </a:r>
            <a:endParaRPr kumimoji="1" lang="ja-JP" altLang="en-US" dirty="0"/>
          </a:p>
        </p:txBody>
      </p:sp>
      <p:sp>
        <p:nvSpPr>
          <p:cNvPr id="3" name="コンテンツ プレースホルダー 2"/>
          <p:cNvSpPr>
            <a:spLocks noGrp="1"/>
          </p:cNvSpPr>
          <p:nvPr>
            <p:ph idx="1"/>
          </p:nvPr>
        </p:nvSpPr>
        <p:spPr/>
        <p:txBody>
          <a:bodyPr/>
          <a:lstStyle/>
          <a:p>
            <a:r>
              <a:rPr lang="ja-JP" altLang="en-US" dirty="0"/>
              <a:t>国連が定める「世界難民の日」にあたる２０日、日本に逃れてきたミャンマーの少数民族ロヒンギャの難民などが、ロヒンギャの人たちを巡る問題解決に向けた支援を求めて都内でデモ行進を行いました</a:t>
            </a:r>
            <a:r>
              <a:rPr lang="ja-JP" altLang="en-US" dirty="0" smtClean="0"/>
              <a:t>。</a:t>
            </a:r>
            <a:endParaRPr lang="ja-JP" altLang="en-US" dirty="0"/>
          </a:p>
          <a:p>
            <a:r>
              <a:rPr lang="ja-JP" altLang="en-US" dirty="0"/>
              <a:t>デモ行進したのは、ミャンマーでの抑圧を逃れ難民となって日本で暮らしているミャンマーの少数民族、ロヒンギャの人たちなどおよそ４０人です。</a:t>
            </a:r>
            <a:endParaRPr kumimoji="1" lang="ja-JP" altLang="en-US" dirty="0"/>
          </a:p>
        </p:txBody>
      </p:sp>
    </p:spTree>
    <p:extLst>
      <p:ext uri="{BB962C8B-B14F-4D97-AF65-F5344CB8AC3E}">
        <p14:creationId xmlns:p14="http://schemas.microsoft.com/office/powerpoint/2010/main" val="642769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628" y="860765"/>
            <a:ext cx="6654740" cy="3743291"/>
          </a:xfrm>
          <a:prstGeom prst="rect">
            <a:avLst/>
          </a:prstGeom>
        </p:spPr>
      </p:pic>
      <p:sp>
        <p:nvSpPr>
          <p:cNvPr id="3" name="テキスト ボックス 2"/>
          <p:cNvSpPr txBox="1"/>
          <p:nvPr/>
        </p:nvSpPr>
        <p:spPr>
          <a:xfrm>
            <a:off x="1277634" y="4779150"/>
            <a:ext cx="6480720" cy="1338828"/>
          </a:xfrm>
          <a:prstGeom prst="rect">
            <a:avLst/>
          </a:prstGeom>
          <a:noFill/>
        </p:spPr>
        <p:txBody>
          <a:bodyPr wrap="square" rtlCol="0">
            <a:spAutoFit/>
          </a:bodyPr>
          <a:lstStyle/>
          <a:p>
            <a:r>
              <a:rPr lang="ja-JP" altLang="en-US" sz="1350"/>
              <a:t>先月以降、ミャンマーの周辺国の沖合に相次いで密航船で漂着したり、タイとマレーシアの国境地帯で多数の遺体が見つかったりして、人身売買の実態が明らかになっています。</a:t>
            </a:r>
          </a:p>
          <a:p>
            <a:r>
              <a:rPr lang="ja-JP" altLang="en-US" sz="1350"/>
              <a:t>この問題を巡って、先月にはタイで国際会議が開かれましたが、ミャンマー政府は、ロヒンギャの人たちを隣国のバングラデシュからの不法移民だとして自国民とは認めない立場で、問題の解決は容易ではありません。</a:t>
            </a:r>
            <a:endParaRPr lang="ja-JP" altLang="en-US" sz="1350" dirty="0"/>
          </a:p>
        </p:txBody>
      </p:sp>
    </p:spTree>
    <p:extLst>
      <p:ext uri="{BB962C8B-B14F-4D97-AF65-F5344CB8AC3E}">
        <p14:creationId xmlns:p14="http://schemas.microsoft.com/office/powerpoint/2010/main" val="3439207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難民問題の難しさ</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先進国は移民の受け入れで、外国人導入に飽和感がある。移民排斥風潮が欧米で強化</a:t>
            </a:r>
          </a:p>
          <a:p>
            <a:r>
              <a:rPr lang="ja-JP" altLang="en-US" dirty="0" smtClean="0"/>
              <a:t>難民出現の背景には、植民地と独立時の西欧の意図的な謀略→地域紛争</a:t>
            </a:r>
          </a:p>
          <a:p>
            <a:r>
              <a:rPr kumimoji="1" lang="ja-JP" altLang="en-US" dirty="0"/>
              <a:t>現在</a:t>
            </a:r>
            <a:r>
              <a:rPr kumimoji="1" lang="ja-JP" altLang="en-US" dirty="0" smtClean="0"/>
              <a:t>でも意図的に混乱を創出させている</a:t>
            </a:r>
          </a:p>
          <a:p>
            <a:r>
              <a:rPr lang="ja-JP" altLang="en-US" smtClean="0"/>
              <a:t>日本</a:t>
            </a:r>
            <a:r>
              <a:rPr lang="ja-JP" altLang="en-US"/>
              <a:t>は</a:t>
            </a:r>
            <a:r>
              <a:rPr lang="ja-JP" altLang="en-US" smtClean="0"/>
              <a:t>、</a:t>
            </a:r>
            <a:r>
              <a:rPr lang="ja-JP" altLang="en-US"/>
              <a:t>そう</a:t>
            </a:r>
            <a:r>
              <a:rPr lang="ja-JP" altLang="en-US" smtClean="0"/>
              <a:t>した難民創出の要因</a:t>
            </a:r>
            <a:r>
              <a:rPr lang="ja-JP" altLang="en-US"/>
              <a:t>と</a:t>
            </a:r>
            <a:r>
              <a:rPr lang="ja-JP" altLang="en-US" smtClean="0"/>
              <a:t>は比較的無縁→難民受け入れへの消極姿勢</a:t>
            </a:r>
            <a:endParaRPr kumimoji="1" lang="ja-JP" altLang="en-US"/>
          </a:p>
        </p:txBody>
      </p:sp>
    </p:spTree>
    <p:extLst>
      <p:ext uri="{BB962C8B-B14F-4D97-AF65-F5344CB8AC3E}">
        <p14:creationId xmlns:p14="http://schemas.microsoft.com/office/powerpoint/2010/main" val="1281147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昨年からの難民の増加</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dirty="0"/>
              <a:t>20150810</a:t>
            </a:r>
            <a:r>
              <a:rPr lang="ja-JP" altLang="en-US" dirty="0"/>
              <a:t>　中東、アフリカからフェンス</a:t>
            </a:r>
            <a:r>
              <a:rPr lang="ja-JP" altLang="en-US" dirty="0" smtClean="0"/>
              <a:t>設置控え、</a:t>
            </a:r>
            <a:r>
              <a:rPr lang="ja-JP" altLang="en-US" dirty="0"/>
              <a:t>難民殺到と</a:t>
            </a:r>
            <a:r>
              <a:rPr lang="ja-JP" altLang="en-US" dirty="0" smtClean="0"/>
              <a:t>報道</a:t>
            </a:r>
          </a:p>
          <a:p>
            <a:r>
              <a:rPr lang="en-US" altLang="ja-JP" dirty="0"/>
              <a:t>20150821</a:t>
            </a:r>
            <a:r>
              <a:rPr lang="ja-JP" altLang="en-US" dirty="0"/>
              <a:t>　マケドニアで、殺到する難民に、警察が催涙弾を発砲。</a:t>
            </a:r>
            <a:r>
              <a:rPr lang="en-US" altLang="ja-JP" dirty="0"/>
              <a:t>23</a:t>
            </a:r>
            <a:r>
              <a:rPr lang="ja-JP" altLang="en-US" dirty="0"/>
              <a:t>日には通過させた</a:t>
            </a:r>
            <a:r>
              <a:rPr lang="ja-JP" altLang="en-US" dirty="0" smtClean="0"/>
              <a:t>。</a:t>
            </a:r>
          </a:p>
          <a:p>
            <a:r>
              <a:rPr lang="en-US" altLang="ja-JP" dirty="0"/>
              <a:t>20150822</a:t>
            </a:r>
            <a:r>
              <a:rPr lang="ja-JP" altLang="en-US" dirty="0"/>
              <a:t>　リジアから逃れてきた難民、</a:t>
            </a:r>
            <a:r>
              <a:rPr lang="en-US" altLang="ja-JP" dirty="0"/>
              <a:t>4400</a:t>
            </a:r>
            <a:r>
              <a:rPr lang="ja-JP" altLang="en-US" dirty="0"/>
              <a:t>人を、イタリアが救助</a:t>
            </a:r>
            <a:r>
              <a:rPr lang="ja-JP" altLang="en-US" dirty="0" smtClean="0"/>
              <a:t>。</a:t>
            </a:r>
          </a:p>
          <a:p>
            <a:r>
              <a:rPr lang="en-US" altLang="ja-JP" dirty="0"/>
              <a:t>20150902</a:t>
            </a:r>
            <a:r>
              <a:rPr lang="ja-JP" altLang="en-US" dirty="0"/>
              <a:t>　ギリシャに、難民</a:t>
            </a:r>
            <a:r>
              <a:rPr lang="en-US" altLang="ja-JP" dirty="0"/>
              <a:t>23000</a:t>
            </a:r>
            <a:r>
              <a:rPr lang="ja-JP" altLang="en-US" dirty="0"/>
              <a:t>人が到着と</a:t>
            </a:r>
            <a:r>
              <a:rPr lang="ja-JP" altLang="en-US" dirty="0" smtClean="0"/>
              <a:t>報道</a:t>
            </a:r>
          </a:p>
          <a:p>
            <a:r>
              <a:rPr lang="en-US" altLang="ja-JP" dirty="0"/>
              <a:t>20150905</a:t>
            </a:r>
            <a:r>
              <a:rPr lang="ja-JP" altLang="en-US" dirty="0"/>
              <a:t>　ハンガリーの駅にいた難民、徒歩で移動を開始</a:t>
            </a:r>
            <a:r>
              <a:rPr lang="ja-JP" altLang="en-US" dirty="0" smtClean="0"/>
              <a:t>。</a:t>
            </a:r>
          </a:p>
          <a:p>
            <a:r>
              <a:rPr lang="en-US" altLang="ja-JP" dirty="0"/>
              <a:t>20150906</a:t>
            </a:r>
            <a:r>
              <a:rPr lang="ja-JP" altLang="en-US" dirty="0"/>
              <a:t>　ドイツに難民続々到着。</a:t>
            </a:r>
            <a:r>
              <a:rPr lang="en-US" altLang="ja-JP" dirty="0"/>
              <a:t>2</a:t>
            </a:r>
            <a:r>
              <a:rPr lang="ja-JP" altLang="en-US" dirty="0"/>
              <a:t>万人</a:t>
            </a:r>
            <a:r>
              <a:rPr lang="ja-JP" altLang="en-US" dirty="0" smtClean="0"/>
              <a:t>。</a:t>
            </a:r>
          </a:p>
          <a:p>
            <a:r>
              <a:rPr lang="en-US" altLang="ja-JP" dirty="0"/>
              <a:t>20150916</a:t>
            </a:r>
            <a:r>
              <a:rPr lang="ja-JP" altLang="en-US" dirty="0"/>
              <a:t>　ハンガリー南部で、治安部隊が、難民と衝突</a:t>
            </a:r>
            <a:r>
              <a:rPr lang="ja-JP" altLang="en-US" dirty="0" err="1"/>
              <a:t>、。</a:t>
            </a:r>
            <a:endParaRPr kumimoji="1" lang="ja-JP" altLang="en-US" dirty="0"/>
          </a:p>
        </p:txBody>
      </p:sp>
    </p:spTree>
    <p:extLst>
      <p:ext uri="{BB962C8B-B14F-4D97-AF65-F5344CB8AC3E}">
        <p14:creationId xmlns:p14="http://schemas.microsoft.com/office/powerpoint/2010/main" val="2359333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当初のＥＵの対応１</a:t>
            </a:r>
            <a:endParaRPr kumimoji="1" lang="ja-JP" altLang="en-US" dirty="0"/>
          </a:p>
        </p:txBody>
      </p:sp>
      <p:sp>
        <p:nvSpPr>
          <p:cNvPr id="3" name="コンテンツ プレースホルダー 2"/>
          <p:cNvSpPr>
            <a:spLocks noGrp="1"/>
          </p:cNvSpPr>
          <p:nvPr>
            <p:ph idx="1"/>
          </p:nvPr>
        </p:nvSpPr>
        <p:spPr/>
        <p:txBody>
          <a:bodyPr/>
          <a:lstStyle/>
          <a:p>
            <a:r>
              <a:rPr lang="en-US" altLang="ja-JP" dirty="0"/>
              <a:t>20150901</a:t>
            </a:r>
            <a:r>
              <a:rPr lang="ja-JP" altLang="en-US" dirty="0"/>
              <a:t>　ドイツ難民受け入れに意欲と</a:t>
            </a:r>
            <a:r>
              <a:rPr lang="ja-JP" altLang="en-US" dirty="0" smtClean="0"/>
              <a:t>報道</a:t>
            </a:r>
          </a:p>
          <a:p>
            <a:r>
              <a:rPr lang="en-US" altLang="ja-JP" dirty="0"/>
              <a:t>20150904</a:t>
            </a:r>
            <a:r>
              <a:rPr lang="ja-JP" altLang="en-US" dirty="0"/>
              <a:t>　ルクセンブルクで、ドイツ、ハンガリー、オーストリアの首相が難民</a:t>
            </a:r>
            <a:r>
              <a:rPr lang="ja-JP" altLang="en-US" dirty="0" smtClean="0"/>
              <a:t>受け入れで</a:t>
            </a:r>
            <a:r>
              <a:rPr lang="ja-JP" altLang="en-US" dirty="0"/>
              <a:t>、</a:t>
            </a:r>
            <a:r>
              <a:rPr lang="ja-JP" altLang="en-US" dirty="0" smtClean="0"/>
              <a:t>協議</a:t>
            </a:r>
          </a:p>
          <a:p>
            <a:r>
              <a:rPr lang="en-US" altLang="ja-JP" dirty="0"/>
              <a:t>20150905</a:t>
            </a:r>
            <a:r>
              <a:rPr lang="ja-JP" altLang="en-US" dirty="0"/>
              <a:t>　ドイツとオーストリアはハンガリーでの登録なしの難民受け入れると決めた</a:t>
            </a:r>
            <a:r>
              <a:rPr lang="ja-JP" altLang="en-US" dirty="0" smtClean="0"/>
              <a:t>。</a:t>
            </a:r>
          </a:p>
          <a:p>
            <a:r>
              <a:rPr lang="en-US" altLang="ja-JP" dirty="0"/>
              <a:t>20150906</a:t>
            </a:r>
            <a:r>
              <a:rPr lang="ja-JP" altLang="en-US" dirty="0"/>
              <a:t>　ハンガリー首相、ドイツとオーストリアの首相に、国境閉鎖を</a:t>
            </a:r>
            <a:r>
              <a:rPr lang="ja-JP" altLang="en-US" dirty="0" smtClean="0"/>
              <a:t>要求</a:t>
            </a:r>
          </a:p>
          <a:p>
            <a:r>
              <a:rPr lang="en-US" altLang="ja-JP" dirty="0"/>
              <a:t>20150907</a:t>
            </a:r>
            <a:r>
              <a:rPr lang="ja-JP" altLang="en-US" dirty="0"/>
              <a:t>　フランスオランド大統領、難民で国際会議を提唱。アジアもの対象と主張。</a:t>
            </a:r>
            <a:endParaRPr kumimoji="1" lang="ja-JP" altLang="en-US" dirty="0"/>
          </a:p>
        </p:txBody>
      </p:sp>
    </p:spTree>
    <p:extLst>
      <p:ext uri="{BB962C8B-B14F-4D97-AF65-F5344CB8AC3E}">
        <p14:creationId xmlns:p14="http://schemas.microsoft.com/office/powerpoint/2010/main" val="632176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ＥＵの対応２</a:t>
            </a:r>
            <a:endParaRPr kumimoji="1" lang="ja-JP" altLang="en-US" dirty="0"/>
          </a:p>
        </p:txBody>
      </p:sp>
      <p:sp>
        <p:nvSpPr>
          <p:cNvPr id="3" name="コンテンツ プレースホルダー 2"/>
          <p:cNvSpPr>
            <a:spLocks noGrp="1"/>
          </p:cNvSpPr>
          <p:nvPr>
            <p:ph idx="1"/>
          </p:nvPr>
        </p:nvSpPr>
        <p:spPr>
          <a:xfrm>
            <a:off x="628650" y="1531620"/>
            <a:ext cx="7886700" cy="4949189"/>
          </a:xfrm>
        </p:spPr>
        <p:txBody>
          <a:bodyPr>
            <a:normAutofit fontScale="85000" lnSpcReduction="10000"/>
          </a:bodyPr>
          <a:lstStyle/>
          <a:p>
            <a:r>
              <a:rPr lang="en-US" altLang="ja-JP" dirty="0"/>
              <a:t>20150922</a:t>
            </a:r>
            <a:r>
              <a:rPr lang="ja-JP" altLang="en-US" dirty="0"/>
              <a:t>　</a:t>
            </a:r>
            <a:r>
              <a:rPr lang="en-US" altLang="ja-JP" dirty="0"/>
              <a:t>EU</a:t>
            </a:r>
            <a:r>
              <a:rPr lang="ja-JP" altLang="en-US" dirty="0"/>
              <a:t>外相会議、</a:t>
            </a:r>
            <a:r>
              <a:rPr lang="en-US" altLang="ja-JP" dirty="0"/>
              <a:t>16</a:t>
            </a:r>
            <a:r>
              <a:rPr lang="ja-JP" altLang="en-US" dirty="0" smtClean="0"/>
              <a:t>万人の受け入れ分担割り当決める</a:t>
            </a:r>
            <a:endParaRPr lang="ja-JP" altLang="en-US" dirty="0"/>
          </a:p>
          <a:p>
            <a:r>
              <a:rPr lang="en-US" altLang="ja-JP" dirty="0"/>
              <a:t>20151002</a:t>
            </a:r>
            <a:r>
              <a:rPr lang="ja-JP" altLang="en-US" dirty="0"/>
              <a:t>　クロアチアとセルビアが報復合戦が再燃と</a:t>
            </a:r>
            <a:r>
              <a:rPr lang="ja-JP" altLang="en-US" dirty="0" smtClean="0"/>
              <a:t>報道</a:t>
            </a:r>
            <a:endParaRPr lang="ja-JP" altLang="en-US" dirty="0"/>
          </a:p>
          <a:p>
            <a:r>
              <a:rPr lang="en-US" altLang="ja-JP" dirty="0"/>
              <a:t>20151019</a:t>
            </a:r>
            <a:r>
              <a:rPr lang="ja-JP" altLang="en-US" dirty="0"/>
              <a:t>　</a:t>
            </a:r>
            <a:r>
              <a:rPr lang="ja-JP" altLang="en-US" dirty="0" smtClean="0"/>
              <a:t>スロベニアにシリア難民移送と</a:t>
            </a:r>
            <a:r>
              <a:rPr lang="ja-JP" altLang="en-US" dirty="0"/>
              <a:t>、スロベニア</a:t>
            </a:r>
            <a:r>
              <a:rPr lang="ja-JP" altLang="en-US" dirty="0" smtClean="0"/>
              <a:t>内務省がクロアチア非難。</a:t>
            </a:r>
            <a:endParaRPr lang="ja-JP" altLang="en-US" dirty="0"/>
          </a:p>
          <a:p>
            <a:r>
              <a:rPr lang="en-US" altLang="ja-JP" dirty="0"/>
              <a:t>20151025</a:t>
            </a:r>
            <a:r>
              <a:rPr lang="ja-JP" altLang="en-US" dirty="0"/>
              <a:t>　</a:t>
            </a:r>
            <a:r>
              <a:rPr lang="ja-JP" altLang="en-US" dirty="0" smtClean="0"/>
              <a:t>難民受入れ一時的施設（</a:t>
            </a:r>
            <a:r>
              <a:rPr lang="en-US" altLang="ja-JP" dirty="0" smtClean="0"/>
              <a:t>10</a:t>
            </a:r>
            <a:r>
              <a:rPr lang="ja-JP" altLang="en-US" dirty="0" smtClean="0"/>
              <a:t>万人分）設置合意</a:t>
            </a:r>
            <a:endParaRPr lang="ja-JP" altLang="en-US" dirty="0"/>
          </a:p>
          <a:p>
            <a:r>
              <a:rPr lang="en-US" altLang="ja-JP" dirty="0"/>
              <a:t>20151027</a:t>
            </a:r>
            <a:r>
              <a:rPr lang="ja-JP" altLang="en-US" dirty="0"/>
              <a:t>　オーストリアが</a:t>
            </a:r>
            <a:r>
              <a:rPr lang="ja-JP" altLang="en-US" dirty="0" smtClean="0"/>
              <a:t>流入規制。</a:t>
            </a:r>
            <a:r>
              <a:rPr lang="ja-JP" altLang="en-US" dirty="0"/>
              <a:t>特別な構造物を</a:t>
            </a:r>
            <a:r>
              <a:rPr lang="ja-JP" altLang="en-US" dirty="0" smtClean="0"/>
              <a:t>計画</a:t>
            </a:r>
            <a:endParaRPr lang="ja-JP" altLang="en-US" dirty="0"/>
          </a:p>
          <a:p>
            <a:r>
              <a:rPr lang="en-US" altLang="ja-JP" dirty="0"/>
              <a:t>20151029</a:t>
            </a:r>
            <a:r>
              <a:rPr lang="ja-JP" altLang="en-US" dirty="0"/>
              <a:t>　</a:t>
            </a:r>
            <a:r>
              <a:rPr lang="ja-JP" altLang="en-US" dirty="0" smtClean="0"/>
              <a:t>ドイツで</a:t>
            </a:r>
            <a:r>
              <a:rPr lang="ja-JP" altLang="en-US" dirty="0"/>
              <a:t>、</a:t>
            </a:r>
            <a:r>
              <a:rPr lang="ja-JP" altLang="en-US" dirty="0" smtClean="0"/>
              <a:t>難民への極右</a:t>
            </a:r>
            <a:r>
              <a:rPr lang="ja-JP" altLang="en-US" dirty="0"/>
              <a:t>の襲撃</a:t>
            </a:r>
            <a:r>
              <a:rPr lang="ja-JP" altLang="en-US" dirty="0" smtClean="0"/>
              <a:t>放火の頻発</a:t>
            </a:r>
          </a:p>
          <a:p>
            <a:r>
              <a:rPr lang="en-US" altLang="ja-JP" dirty="0"/>
              <a:t>20160318</a:t>
            </a:r>
            <a:r>
              <a:rPr lang="ja-JP" altLang="en-US" dirty="0"/>
              <a:t>　</a:t>
            </a:r>
            <a:r>
              <a:rPr lang="en-US" altLang="ja-JP" dirty="0"/>
              <a:t>EU</a:t>
            </a:r>
            <a:r>
              <a:rPr lang="ja-JP" altLang="en-US" dirty="0"/>
              <a:t>とトルコは</a:t>
            </a:r>
            <a:r>
              <a:rPr lang="ja-JP" altLang="en-US" dirty="0" smtClean="0"/>
              <a:t>、ギリシャにいる違法</a:t>
            </a:r>
            <a:r>
              <a:rPr lang="ja-JP" altLang="en-US" dirty="0"/>
              <a:t>な移民をトルコ</a:t>
            </a:r>
            <a:r>
              <a:rPr lang="ja-JP" altLang="en-US" dirty="0" smtClean="0"/>
              <a:t>に強制送還決定。同数</a:t>
            </a:r>
            <a:r>
              <a:rPr lang="ja-JP" altLang="en-US" dirty="0"/>
              <a:t>のシリア難民を</a:t>
            </a:r>
            <a:r>
              <a:rPr lang="en-US" altLang="ja-JP" dirty="0"/>
              <a:t>EU</a:t>
            </a:r>
            <a:r>
              <a:rPr lang="ja-JP" altLang="en-US" dirty="0"/>
              <a:t>が受け入れ、</a:t>
            </a:r>
            <a:r>
              <a:rPr lang="en-US" altLang="ja-JP" dirty="0"/>
              <a:t>EU</a:t>
            </a:r>
            <a:r>
              <a:rPr lang="ja-JP" altLang="en-US" dirty="0"/>
              <a:t>はトルコに</a:t>
            </a:r>
            <a:r>
              <a:rPr lang="en-US" altLang="ja-JP" dirty="0" smtClean="0"/>
              <a:t>30</a:t>
            </a:r>
            <a:r>
              <a:rPr lang="ja-JP" altLang="en-US" dirty="0" smtClean="0"/>
              <a:t>億</a:t>
            </a:r>
            <a:r>
              <a:rPr lang="ja-JP" altLang="en-US" dirty="0"/>
              <a:t>ユーロ</a:t>
            </a:r>
            <a:r>
              <a:rPr lang="ja-JP" altLang="en-US" dirty="0" smtClean="0"/>
              <a:t>支援、トルコにビザ免除。</a:t>
            </a:r>
            <a:endParaRPr lang="ja-JP" altLang="en-US" dirty="0"/>
          </a:p>
          <a:p>
            <a:endParaRPr kumimoji="1" lang="ja-JP" altLang="en-US" dirty="0"/>
          </a:p>
        </p:txBody>
      </p:sp>
    </p:spTree>
    <p:extLst>
      <p:ext uri="{BB962C8B-B14F-4D97-AF65-F5344CB8AC3E}">
        <p14:creationId xmlns:p14="http://schemas.microsoft.com/office/powerpoint/2010/main" val="3739961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EU</a:t>
            </a:r>
            <a:r>
              <a:rPr kumimoji="1" lang="ja-JP" altLang="en-US" dirty="0" smtClean="0"/>
              <a:t>大統領「経済移民は来るな」</a:t>
            </a:r>
            <a:endParaRPr kumimoji="1" lang="ja-JP" altLang="en-US" dirty="0"/>
          </a:p>
        </p:txBody>
      </p:sp>
      <p:pic>
        <p:nvPicPr>
          <p:cNvPr id="4" name="コンテンツ プレースホルダー 3" descr="ギリシャ・イドメニのマケドニアとの国境付近で、国境の開放を求めて線路上に横たわったり座り込んだりして抗議する人々（2016年3月3日撮影）。(c)AFP＝時事/AFPBB New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8496" y="1825625"/>
            <a:ext cx="6527007" cy="4351338"/>
          </a:xfrm>
          <a:prstGeom prst="rect">
            <a:avLst/>
          </a:prstGeom>
          <a:noFill/>
          <a:ln>
            <a:noFill/>
          </a:ln>
        </p:spPr>
      </p:pic>
    </p:spTree>
    <p:extLst>
      <p:ext uri="{BB962C8B-B14F-4D97-AF65-F5344CB8AC3E}">
        <p14:creationId xmlns:p14="http://schemas.microsoft.com/office/powerpoint/2010/main" val="861212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他の国々の対応</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イギリス５年で２万人受入れ表明（９．７）</a:t>
            </a:r>
          </a:p>
          <a:p>
            <a:r>
              <a:rPr lang="ja-JP" altLang="en-US" dirty="0" smtClean="0"/>
              <a:t>アメリカ１万人受入れ表明</a:t>
            </a:r>
            <a:r>
              <a:rPr lang="ja-JP" altLang="en-US" dirty="0"/>
              <a:t>。</a:t>
            </a:r>
            <a:r>
              <a:rPr lang="ja-JP" altLang="en-US" dirty="0" smtClean="0"/>
              <a:t>ただし国内から批判（９．１０）</a:t>
            </a:r>
          </a:p>
          <a:p>
            <a:r>
              <a:rPr kumimoji="1" lang="ja-JP" altLang="en-US" dirty="0" smtClean="0"/>
              <a:t>カナダ</a:t>
            </a:r>
            <a:r>
              <a:rPr kumimoji="1" lang="ja-JP" altLang="en-US" dirty="0"/>
              <a:t>、</a:t>
            </a:r>
            <a:r>
              <a:rPr kumimoji="1" lang="ja-JP" altLang="en-US" dirty="0" smtClean="0"/>
              <a:t>イスラム戦闘員の流入を恐れて消極的（９．１０）</a:t>
            </a:r>
          </a:p>
          <a:p>
            <a:r>
              <a:rPr lang="ja-JP" altLang="en-US" dirty="0" smtClean="0"/>
              <a:t>北欧諸国、審査の厳格化（２０１６．２．１６）</a:t>
            </a:r>
          </a:p>
          <a:p>
            <a:r>
              <a:rPr lang="ja-JP" altLang="en-US" dirty="0" smtClean="0"/>
              <a:t>湾岸諸国消極的</a:t>
            </a:r>
          </a:p>
          <a:p>
            <a:r>
              <a:rPr kumimoji="1" lang="ja-JP" altLang="en-US" dirty="0" smtClean="0"/>
              <a:t>日本</a:t>
            </a:r>
            <a:r>
              <a:rPr kumimoji="1" lang="ja-JP" altLang="en-US" dirty="0"/>
              <a:t>、</a:t>
            </a:r>
            <a:r>
              <a:rPr kumimoji="1" lang="ja-JP" altLang="en-US" dirty="0" smtClean="0"/>
              <a:t>経済援助で対応</a:t>
            </a:r>
            <a:endParaRPr kumimoji="1" lang="ja-JP" altLang="en-US" dirty="0"/>
          </a:p>
        </p:txBody>
      </p:sp>
    </p:spTree>
    <p:extLst>
      <p:ext uri="{BB962C8B-B14F-4D97-AF65-F5344CB8AC3E}">
        <p14:creationId xmlns:p14="http://schemas.microsoft.com/office/powerpoint/2010/main" val="2020669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難民数</a:t>
            </a:r>
            <a:r>
              <a:rPr kumimoji="1" lang="en-US" altLang="ja-JP" dirty="0" smtClean="0"/>
              <a:t>1</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2402889"/>
            <a:ext cx="3202332" cy="3394472"/>
          </a:xfr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960" y="2858601"/>
            <a:ext cx="3568068" cy="2738492"/>
          </a:xfrm>
          <a:prstGeom prst="rect">
            <a:avLst/>
          </a:prstGeom>
        </p:spPr>
      </p:pic>
    </p:spTree>
    <p:extLst>
      <p:ext uri="{BB962C8B-B14F-4D97-AF65-F5344CB8AC3E}">
        <p14:creationId xmlns:p14="http://schemas.microsoft.com/office/powerpoint/2010/main" val="2157151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663" y="240030"/>
            <a:ext cx="8454773" cy="6309360"/>
          </a:xfrm>
          <a:prstGeom prst="rect">
            <a:avLst/>
          </a:prstGeom>
        </p:spPr>
      </p:pic>
    </p:spTree>
    <p:extLst>
      <p:ext uri="{BB962C8B-B14F-4D97-AF65-F5344CB8AC3E}">
        <p14:creationId xmlns:p14="http://schemas.microsoft.com/office/powerpoint/2010/main" val="67991527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665</TotalTime>
  <Words>1286</Words>
  <Application>Microsoft Office PowerPoint</Application>
  <PresentationFormat>画面に合わせる (4:3)</PresentationFormat>
  <Paragraphs>107</Paragraphs>
  <Slides>29</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29</vt:i4>
      </vt:variant>
    </vt:vector>
  </HeadingPairs>
  <TitlesOfParts>
    <vt:vector size="34" baseType="lpstr">
      <vt:lpstr>ＭＳ Ｐゴシック</vt:lpstr>
      <vt:lpstr>Arial</vt:lpstr>
      <vt:lpstr>Calibri</vt:lpstr>
      <vt:lpstr>Calibri Light</vt:lpstr>
      <vt:lpstr>Office テーマ</vt:lpstr>
      <vt:lpstr>難民問題</vt:lpstr>
      <vt:lpstr>難民とは</vt:lpstr>
      <vt:lpstr>昨年からの難民の増加</vt:lpstr>
      <vt:lpstr>当初のＥＵの対応１</vt:lpstr>
      <vt:lpstr>ＥＵの対応２</vt:lpstr>
      <vt:lpstr>EU大統領「経済移民は来るな」</vt:lpstr>
      <vt:lpstr>他の国々の対応</vt:lpstr>
      <vt:lpstr>難民数1</vt:lpstr>
      <vt:lpstr>PowerPoint プレゼンテーション</vt:lpstr>
      <vt:lpstr>難民数2</vt:lpstr>
      <vt:lpstr>難民数3</vt:lpstr>
      <vt:lpstr>シェンゲン協定</vt:lpstr>
      <vt:lpstr>ノン・ルフールマンの原則</vt:lpstr>
      <vt:lpstr>ダブリン条約</vt:lpstr>
      <vt:lpstr>何故大量の難民が２０１５年に発生したか</vt:lpstr>
      <vt:lpstr>PowerPoint プレゼンテーション</vt:lpstr>
      <vt:lpstr>PowerPoint プレゼンテーション</vt:lpstr>
      <vt:lpstr>PowerPoint プレゼンテーション</vt:lpstr>
      <vt:lpstr>何故ＥＵは当初受入れに積極的だったか</vt:lpstr>
      <vt:lpstr>ＥＵの政策転換(二つの段階)</vt:lpstr>
      <vt:lpstr>PowerPoint プレゼンテーション</vt:lpstr>
      <vt:lpstr>パリのテロ事件</vt:lpstr>
      <vt:lpstr>ケルンの暴行事件</vt:lpstr>
      <vt:lpstr>ベルギーテロ</vt:lpstr>
      <vt:lpstr>PowerPoint プレゼンテーション</vt:lpstr>
      <vt:lpstr>日本の受け入れ数</vt:lpstr>
      <vt:lpstr>世界難民の日 ロヒンギャ難民が都内でデモ</vt:lpstr>
      <vt:lpstr>PowerPoint プレゼンテーション</vt:lpstr>
      <vt:lpstr>難民問題の難しさ</vt:lpstr>
    </vt:vector>
  </TitlesOfParts>
  <Company>文教大学学園</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難民問題</dc:title>
  <dc:creator>wakei</dc:creator>
  <cp:lastModifiedBy>wakei</cp:lastModifiedBy>
  <cp:revision>23</cp:revision>
  <dcterms:created xsi:type="dcterms:W3CDTF">2016-04-14T22:04:39Z</dcterms:created>
  <dcterms:modified xsi:type="dcterms:W3CDTF">2016-04-15T09:10:12Z</dcterms:modified>
</cp:coreProperties>
</file>