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27D7B-4725-4A72-8DEA-9E537F116711}" type="datetimeFigureOut">
              <a:rPr kumimoji="1" lang="ja-JP" altLang="en-US" smtClean="0"/>
              <a:t>2015/7/17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14FF-6138-415F-A135-141DF18CF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エスペンラント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形容詞と副詞自身は変化せず、比較級は前後に、</a:t>
            </a:r>
            <a:r>
              <a:rPr lang="en-US" altLang="ja-JP" dirty="0" err="1"/>
              <a:t>pli</a:t>
            </a:r>
            <a:r>
              <a:rPr lang="en-US" altLang="ja-JP" dirty="0"/>
              <a:t> </a:t>
            </a:r>
            <a:r>
              <a:rPr lang="ja-JP" altLang="en-US" dirty="0"/>
              <a:t>形容詞</a:t>
            </a:r>
            <a:r>
              <a:rPr lang="en-US" altLang="ja-JP" dirty="0"/>
              <a:t>(</a:t>
            </a:r>
            <a:r>
              <a:rPr lang="ja-JP" altLang="en-US" dirty="0"/>
              <a:t>副詞</a:t>
            </a:r>
            <a:r>
              <a:rPr lang="en-US" altLang="ja-JP" dirty="0"/>
              <a:t>)</a:t>
            </a:r>
            <a:r>
              <a:rPr lang="ja-JP" altLang="en-US" dirty="0"/>
              <a:t> </a:t>
            </a:r>
            <a:r>
              <a:rPr lang="en-US" altLang="ja-JP" dirty="0" err="1"/>
              <a:t>ol</a:t>
            </a:r>
            <a:r>
              <a:rPr lang="en-US" altLang="ja-JP" dirty="0"/>
              <a:t> </a:t>
            </a:r>
            <a:r>
              <a:rPr lang="ja-JP" altLang="en-US" dirty="0"/>
              <a:t>のように、</a:t>
            </a:r>
            <a:r>
              <a:rPr lang="en-US" altLang="ja-JP" dirty="0" err="1"/>
              <a:t>pli</a:t>
            </a:r>
            <a:r>
              <a:rPr lang="en-US" altLang="ja-JP" dirty="0"/>
              <a:t> </a:t>
            </a:r>
            <a:r>
              <a:rPr lang="ja-JP" altLang="en-US" dirty="0"/>
              <a:t>～ </a:t>
            </a:r>
            <a:r>
              <a:rPr lang="en-US" altLang="ja-JP" dirty="0" err="1"/>
              <a:t>ol</a:t>
            </a:r>
            <a:r>
              <a:rPr lang="en-US" altLang="ja-JP" dirty="0"/>
              <a:t> </a:t>
            </a:r>
            <a:r>
              <a:rPr lang="ja-JP" altLang="en-US" dirty="0"/>
              <a:t>をつける。最上級は、前に </a:t>
            </a:r>
            <a:r>
              <a:rPr lang="en-US" altLang="ja-JP" dirty="0"/>
              <a:t>la </a:t>
            </a:r>
            <a:r>
              <a:rPr lang="en-US" altLang="ja-JP" dirty="0" err="1"/>
              <a:t>plej</a:t>
            </a:r>
            <a:r>
              <a:rPr lang="en-US" altLang="ja-JP" dirty="0"/>
              <a:t> </a:t>
            </a:r>
            <a:r>
              <a:rPr lang="ja-JP" altLang="en-US" dirty="0"/>
              <a:t>をつける。同級の場合には、前後に </a:t>
            </a:r>
            <a:r>
              <a:rPr lang="en-US" altLang="ja-JP" dirty="0" err="1"/>
              <a:t>tiel</a:t>
            </a:r>
            <a:r>
              <a:rPr lang="en-US" altLang="ja-JP" dirty="0"/>
              <a:t> </a:t>
            </a:r>
            <a:r>
              <a:rPr lang="ja-JP" altLang="en-US" dirty="0"/>
              <a:t>～ </a:t>
            </a:r>
            <a:r>
              <a:rPr lang="en-US" altLang="ja-JP" dirty="0" err="1"/>
              <a:t>kiel</a:t>
            </a:r>
            <a:r>
              <a:rPr lang="en-US" altLang="ja-JP" dirty="0"/>
              <a:t> </a:t>
            </a:r>
            <a:r>
              <a:rPr lang="ja-JP" altLang="en-US" dirty="0"/>
              <a:t>をつける。</a:t>
            </a:r>
          </a:p>
          <a:p>
            <a:r>
              <a:rPr lang="ja-JP" altLang="en-US" dirty="0"/>
              <a:t>　○ 　　　　</a:t>
            </a:r>
            <a:r>
              <a:rPr lang="en-US" altLang="ja-JP" dirty="0" err="1"/>
              <a:t>juna</a:t>
            </a:r>
            <a:r>
              <a:rPr lang="en-US" altLang="ja-JP" dirty="0"/>
              <a:t> </a:t>
            </a:r>
            <a:r>
              <a:rPr lang="ja-JP" altLang="en-US" dirty="0"/>
              <a:t>　　若い </a:t>
            </a:r>
          </a:p>
          <a:p>
            <a:r>
              <a:rPr lang="ja-JP" altLang="en-US" dirty="0"/>
              <a:t>　○ 　　</a:t>
            </a:r>
            <a:r>
              <a:rPr lang="en-US" altLang="ja-JP" dirty="0" err="1"/>
              <a:t>pli</a:t>
            </a:r>
            <a:r>
              <a:rPr lang="en-US" altLang="ja-JP" dirty="0"/>
              <a:t> </a:t>
            </a:r>
            <a:r>
              <a:rPr lang="en-US" altLang="ja-JP" dirty="0" err="1"/>
              <a:t>juna</a:t>
            </a:r>
            <a:r>
              <a:rPr lang="en-US" altLang="ja-JP" dirty="0"/>
              <a:t> </a:t>
            </a:r>
            <a:r>
              <a:rPr lang="ja-JP" altLang="en-US" dirty="0"/>
              <a:t>より若い </a:t>
            </a:r>
          </a:p>
          <a:p>
            <a:r>
              <a:rPr lang="ja-JP" altLang="en-US" dirty="0"/>
              <a:t>　○ </a:t>
            </a:r>
            <a:r>
              <a:rPr lang="en-US" altLang="ja-JP" dirty="0"/>
              <a:t>la </a:t>
            </a:r>
            <a:r>
              <a:rPr lang="en-US" altLang="ja-JP" dirty="0" err="1"/>
              <a:t>plej</a:t>
            </a:r>
            <a:r>
              <a:rPr lang="en-US" altLang="ja-JP" dirty="0"/>
              <a:t> </a:t>
            </a:r>
            <a:r>
              <a:rPr lang="en-US" altLang="ja-JP" dirty="0" err="1"/>
              <a:t>juna</a:t>
            </a:r>
            <a:r>
              <a:rPr lang="en-US" altLang="ja-JP" dirty="0"/>
              <a:t> </a:t>
            </a:r>
            <a:r>
              <a:rPr lang="ja-JP" altLang="en-US" dirty="0"/>
              <a:t>最も若い </a:t>
            </a:r>
          </a:p>
          <a:p>
            <a:r>
              <a:rPr lang="ja-JP" altLang="en-US" dirty="0"/>
              <a:t>　○ </a:t>
            </a:r>
            <a:r>
              <a:rPr lang="en-US" altLang="ja-JP" dirty="0" err="1"/>
              <a:t>tiel</a:t>
            </a:r>
            <a:r>
              <a:rPr lang="en-US" altLang="ja-JP" dirty="0"/>
              <a:t> </a:t>
            </a:r>
            <a:r>
              <a:rPr lang="en-US" altLang="ja-JP" dirty="0" err="1"/>
              <a:t>juna</a:t>
            </a:r>
            <a:r>
              <a:rPr lang="en-US" altLang="ja-JP" dirty="0"/>
              <a:t> </a:t>
            </a:r>
            <a:r>
              <a:rPr lang="en-US" altLang="ja-JP" dirty="0" err="1"/>
              <a:t>kiel</a:t>
            </a:r>
            <a:r>
              <a:rPr lang="en-US" altLang="ja-JP" dirty="0"/>
              <a:t> </a:t>
            </a:r>
            <a:r>
              <a:rPr lang="ja-JP" altLang="en-US" dirty="0"/>
              <a:t>と同じように若い 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命令文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/>
              <a:t>　命令文は相手に向かって「</a:t>
            </a:r>
            <a:r>
              <a:rPr lang="ja-JP" altLang="en-US" dirty="0" err="1"/>
              <a:t>～しなさい</a:t>
            </a:r>
            <a:r>
              <a:rPr lang="ja-JP" altLang="en-US" dirty="0"/>
              <a:t>」と命令する場合だけではなく、「</a:t>
            </a:r>
            <a:r>
              <a:rPr lang="ja-JP" altLang="en-US" dirty="0" err="1"/>
              <a:t>～しましょう</a:t>
            </a:r>
            <a:r>
              <a:rPr lang="ja-JP" altLang="en-US" dirty="0"/>
              <a:t>」「～～にさせよう」なども含まれる。</a:t>
            </a:r>
          </a:p>
          <a:p>
            <a:r>
              <a:rPr lang="ja-JP" altLang="en-US" dirty="0"/>
              <a:t>　○  ～ </a:t>
            </a:r>
            <a:r>
              <a:rPr lang="en-US" altLang="ja-JP" dirty="0"/>
              <a:t>u </a:t>
            </a:r>
            <a:r>
              <a:rPr lang="ja-JP" altLang="en-US" dirty="0"/>
              <a:t>命令 </a:t>
            </a:r>
            <a:r>
              <a:rPr lang="ja-JP" altLang="en-US" dirty="0" err="1"/>
              <a:t>～しなさい</a:t>
            </a:r>
            <a:r>
              <a:rPr lang="ja-JP" altLang="en-US" dirty="0"/>
              <a:t> </a:t>
            </a:r>
          </a:p>
          <a:p>
            <a:r>
              <a:rPr lang="ja-JP" altLang="en-US" dirty="0"/>
              <a:t>　○  </a:t>
            </a:r>
            <a:r>
              <a:rPr lang="en-US" altLang="ja-JP" dirty="0" err="1"/>
              <a:t>ni</a:t>
            </a:r>
            <a:r>
              <a:rPr lang="en-US" altLang="ja-JP" dirty="0"/>
              <a:t> </a:t>
            </a:r>
            <a:r>
              <a:rPr lang="ja-JP" altLang="en-US" dirty="0"/>
              <a:t>～ </a:t>
            </a:r>
            <a:r>
              <a:rPr lang="en-US" altLang="ja-JP" dirty="0"/>
              <a:t>u </a:t>
            </a:r>
            <a:r>
              <a:rPr lang="ja-JP" altLang="en-US" dirty="0"/>
              <a:t>勧誘 </a:t>
            </a:r>
            <a:r>
              <a:rPr lang="ja-JP" altLang="en-US" dirty="0" err="1"/>
              <a:t>～しましょう</a:t>
            </a:r>
            <a:r>
              <a:rPr lang="ja-JP" altLang="en-US" dirty="0"/>
              <a:t> </a:t>
            </a:r>
          </a:p>
          <a:p>
            <a:r>
              <a:rPr lang="ja-JP" altLang="en-US" dirty="0"/>
              <a:t>　○  </a:t>
            </a:r>
            <a:r>
              <a:rPr lang="en-US" altLang="ja-JP" dirty="0"/>
              <a:t>mi </a:t>
            </a:r>
            <a:r>
              <a:rPr lang="ja-JP" altLang="en-US" dirty="0"/>
              <a:t>～ </a:t>
            </a:r>
            <a:r>
              <a:rPr lang="en-US" altLang="ja-JP" dirty="0"/>
              <a:t>u </a:t>
            </a:r>
            <a:r>
              <a:rPr lang="ja-JP" altLang="en-US" dirty="0"/>
              <a:t>申し出 私が</a:t>
            </a:r>
            <a:r>
              <a:rPr lang="ja-JP" altLang="en-US" dirty="0" err="1"/>
              <a:t>～しましょう</a:t>
            </a:r>
            <a:r>
              <a:rPr lang="ja-JP" altLang="en-US" dirty="0"/>
              <a:t> </a:t>
            </a:r>
          </a:p>
          <a:p>
            <a:r>
              <a:rPr lang="ja-JP" altLang="en-US" dirty="0"/>
              <a:t>　○  </a:t>
            </a:r>
            <a:r>
              <a:rPr lang="en-US" altLang="ja-JP" dirty="0"/>
              <a:t>cu mi </a:t>
            </a:r>
            <a:r>
              <a:rPr lang="ja-JP" altLang="en-US" dirty="0"/>
              <a:t>～ </a:t>
            </a:r>
            <a:r>
              <a:rPr lang="en-US" altLang="ja-JP" dirty="0"/>
              <a:t>u?</a:t>
            </a:r>
            <a:r>
              <a:rPr lang="ja-JP" altLang="en-US" dirty="0"/>
              <a:t>　 丁寧な申し出　 私が</a:t>
            </a:r>
            <a:r>
              <a:rPr lang="ja-JP" altLang="en-US" dirty="0" err="1"/>
              <a:t>～しましょうか</a:t>
            </a:r>
            <a:r>
              <a:rPr lang="ja-JP" altLang="en-US" dirty="0"/>
              <a:t> </a:t>
            </a:r>
          </a:p>
          <a:p>
            <a:r>
              <a:rPr lang="ja-JP" altLang="en-US" dirty="0"/>
              <a:t>　○  </a:t>
            </a:r>
            <a:r>
              <a:rPr lang="en-US" altLang="ja-JP" dirty="0" err="1"/>
              <a:t>li</a:t>
            </a:r>
            <a:r>
              <a:rPr lang="en-US" altLang="ja-JP" dirty="0"/>
              <a:t> (</a:t>
            </a:r>
            <a:r>
              <a:rPr lang="en-US" altLang="ja-JP" dirty="0" err="1"/>
              <a:t>si</a:t>
            </a:r>
            <a:r>
              <a:rPr lang="en-US" altLang="ja-JP" dirty="0"/>
              <a:t> </a:t>
            </a:r>
            <a:r>
              <a:rPr lang="en-US" altLang="ja-JP" dirty="0" err="1"/>
              <a:t>ili</a:t>
            </a:r>
            <a:r>
              <a:rPr lang="en-US" altLang="ja-JP" dirty="0"/>
              <a:t>)</a:t>
            </a:r>
            <a:r>
              <a:rPr lang="ja-JP" altLang="en-US" dirty="0"/>
              <a:t>～ </a:t>
            </a:r>
            <a:r>
              <a:rPr lang="en-US" altLang="ja-JP" dirty="0"/>
              <a:t>u </a:t>
            </a:r>
            <a:r>
              <a:rPr lang="ja-JP" altLang="en-US" dirty="0"/>
              <a:t>使役 彼</a:t>
            </a:r>
            <a:r>
              <a:rPr lang="en-US" altLang="ja-JP" dirty="0"/>
              <a:t>(</a:t>
            </a:r>
            <a:r>
              <a:rPr lang="ja-JP" altLang="en-US" dirty="0"/>
              <a:t>彼女、彼ら</a:t>
            </a:r>
            <a:r>
              <a:rPr lang="en-US" altLang="ja-JP" dirty="0"/>
              <a:t>)</a:t>
            </a:r>
            <a:r>
              <a:rPr lang="ja-JP" altLang="en-US" dirty="0"/>
              <a:t>に</a:t>
            </a:r>
            <a:r>
              <a:rPr lang="ja-JP" altLang="en-US" dirty="0" err="1"/>
              <a:t>～させよう</a:t>
            </a:r>
            <a:endParaRPr lang="ja-JP" altLang="en-US" dirty="0"/>
          </a:p>
          <a:p>
            <a:r>
              <a:rPr lang="ja-JP" altLang="en-US" dirty="0"/>
              <a:t>　○  </a:t>
            </a:r>
            <a:r>
              <a:rPr lang="en-US" altLang="ja-JP" dirty="0"/>
              <a:t>ne </a:t>
            </a:r>
            <a:r>
              <a:rPr lang="ja-JP" altLang="en-US" dirty="0"/>
              <a:t>～ </a:t>
            </a:r>
            <a:r>
              <a:rPr lang="en-US" altLang="ja-JP" dirty="0"/>
              <a:t>u  </a:t>
            </a:r>
            <a:r>
              <a:rPr lang="ja-JP" altLang="en-US" dirty="0"/>
              <a:t>禁止 </a:t>
            </a:r>
            <a:r>
              <a:rPr lang="ja-JP" altLang="en-US" dirty="0" err="1"/>
              <a:t>～しては</a:t>
            </a:r>
            <a:r>
              <a:rPr lang="ja-JP" altLang="en-US" dirty="0"/>
              <a:t>いけない </a:t>
            </a:r>
          </a:p>
          <a:p>
            <a:r>
              <a:rPr lang="ja-JP" altLang="en-US" dirty="0"/>
              <a:t>　○  </a:t>
            </a:r>
            <a:r>
              <a:rPr lang="en-US" altLang="ja-JP" dirty="0" err="1"/>
              <a:t>bonvolu</a:t>
            </a:r>
            <a:r>
              <a:rPr lang="en-US" altLang="ja-JP" dirty="0"/>
              <a:t> </a:t>
            </a:r>
            <a:r>
              <a:rPr lang="ja-JP" altLang="en-US" dirty="0"/>
              <a:t>～ 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お願い </a:t>
            </a:r>
            <a:r>
              <a:rPr lang="ja-JP" altLang="en-US" dirty="0" err="1"/>
              <a:t>～して</a:t>
            </a:r>
            <a:r>
              <a:rPr lang="ja-JP" altLang="en-US" dirty="0"/>
              <a:t>ください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仮定法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仮定法は、実際にはあり得ないことを仮定して述べる。動詞の活用で </a:t>
            </a:r>
            <a:r>
              <a:rPr lang="en-US" altLang="ja-JP" dirty="0" smtClean="0"/>
              <a:t>us</a:t>
            </a:r>
            <a:endParaRPr lang="ja-JP" altLang="en-US" dirty="0" smtClean="0"/>
          </a:p>
          <a:p>
            <a:r>
              <a:rPr lang="en-US" altLang="ja-JP" dirty="0"/>
              <a:t>Se mi </a:t>
            </a:r>
            <a:r>
              <a:rPr lang="en-US" altLang="ja-JP" dirty="0" err="1"/>
              <a:t>estus</a:t>
            </a:r>
            <a:r>
              <a:rPr lang="en-US" altLang="ja-JP" dirty="0"/>
              <a:t> </a:t>
            </a:r>
            <a:r>
              <a:rPr lang="en-US" altLang="ja-JP" dirty="0" err="1"/>
              <a:t>birdo</a:t>
            </a:r>
            <a:r>
              <a:rPr lang="en-US" altLang="ja-JP" dirty="0"/>
              <a:t>, mi </a:t>
            </a:r>
            <a:r>
              <a:rPr lang="en-US" altLang="ja-JP" dirty="0" err="1"/>
              <a:t>povus</a:t>
            </a:r>
            <a:r>
              <a:rPr lang="en-US" altLang="ja-JP" dirty="0"/>
              <a:t> </a:t>
            </a:r>
            <a:r>
              <a:rPr lang="en-US" altLang="ja-JP" dirty="0" err="1"/>
              <a:t>flugi</a:t>
            </a:r>
            <a:r>
              <a:rPr lang="en-US" altLang="ja-JP" dirty="0"/>
              <a:t> al vi.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/>
              <a:t> 物事   人物   性質様子  所有  場所  方法  理由  時      数量</a:t>
            </a:r>
          </a:p>
          <a:p>
            <a:r>
              <a:rPr lang="ja-JP" altLang="en-US" dirty="0"/>
              <a:t>語尾       </a:t>
            </a:r>
            <a:r>
              <a:rPr lang="en-US" altLang="ja-JP" dirty="0"/>
              <a:t>-o     -u       -a       -</a:t>
            </a:r>
            <a:r>
              <a:rPr lang="en-US" altLang="ja-JP" dirty="0" err="1"/>
              <a:t>es</a:t>
            </a:r>
            <a:r>
              <a:rPr lang="en-US" altLang="ja-JP" dirty="0"/>
              <a:t>     -e     -el    -al    -am     -</a:t>
            </a:r>
            <a:r>
              <a:rPr lang="en-US" altLang="ja-JP" dirty="0" err="1"/>
              <a:t>om</a:t>
            </a:r>
            <a:r>
              <a:rPr lang="en-US" altLang="ja-JP" dirty="0"/>
              <a:t> </a:t>
            </a:r>
          </a:p>
          <a:p>
            <a:r>
              <a:rPr lang="ja-JP" altLang="en-US" dirty="0" smtClean="0"/>
              <a:t>疑問     </a:t>
            </a:r>
            <a:r>
              <a:rPr lang="en-US" altLang="ja-JP" dirty="0" err="1"/>
              <a:t>kio</a:t>
            </a:r>
            <a:r>
              <a:rPr lang="en-US" altLang="ja-JP" dirty="0"/>
              <a:t>    </a:t>
            </a:r>
            <a:r>
              <a:rPr lang="en-US" altLang="ja-JP" dirty="0" err="1"/>
              <a:t>kiu</a:t>
            </a:r>
            <a:r>
              <a:rPr lang="en-US" altLang="ja-JP" dirty="0"/>
              <a:t>      </a:t>
            </a:r>
            <a:r>
              <a:rPr lang="en-US" altLang="ja-JP" dirty="0" err="1"/>
              <a:t>kia</a:t>
            </a:r>
            <a:r>
              <a:rPr lang="en-US" altLang="ja-JP" dirty="0"/>
              <a:t>     </a:t>
            </a:r>
            <a:r>
              <a:rPr lang="en-US" altLang="ja-JP" dirty="0" err="1" smtClean="0"/>
              <a:t>kies</a:t>
            </a:r>
            <a:r>
              <a:rPr lang="en-US" altLang="ja-JP" dirty="0" smtClean="0"/>
              <a:t>   </a:t>
            </a:r>
            <a:r>
              <a:rPr lang="en-US" altLang="ja-JP" dirty="0" err="1"/>
              <a:t>kie</a:t>
            </a:r>
            <a:r>
              <a:rPr lang="en-US" altLang="ja-JP" dirty="0"/>
              <a:t>     </a:t>
            </a:r>
            <a:r>
              <a:rPr lang="en-US" altLang="ja-JP" dirty="0" err="1"/>
              <a:t>kiel</a:t>
            </a:r>
            <a:r>
              <a:rPr lang="en-US" altLang="ja-JP" dirty="0"/>
              <a:t>   </a:t>
            </a:r>
            <a:r>
              <a:rPr lang="en-US" altLang="ja-JP" dirty="0" err="1"/>
              <a:t>kial</a:t>
            </a:r>
            <a:r>
              <a:rPr lang="en-US" altLang="ja-JP" dirty="0"/>
              <a:t>   </a:t>
            </a:r>
            <a:r>
              <a:rPr lang="en-US" altLang="ja-JP" dirty="0" err="1"/>
              <a:t>kiam</a:t>
            </a:r>
            <a:r>
              <a:rPr lang="en-US" altLang="ja-JP" dirty="0"/>
              <a:t>     </a:t>
            </a:r>
            <a:r>
              <a:rPr lang="en-US" altLang="ja-JP" dirty="0" err="1"/>
              <a:t>kiom</a:t>
            </a:r>
            <a:r>
              <a:rPr lang="en-US" altLang="ja-JP" dirty="0"/>
              <a:t>  </a:t>
            </a:r>
          </a:p>
          <a:p>
            <a:r>
              <a:rPr lang="ja-JP" altLang="en-US" dirty="0"/>
              <a:t>指示       </a:t>
            </a:r>
            <a:r>
              <a:rPr lang="en-US" altLang="ja-JP" dirty="0" err="1"/>
              <a:t>tio</a:t>
            </a:r>
            <a:r>
              <a:rPr lang="en-US" altLang="ja-JP" dirty="0"/>
              <a:t>    </a:t>
            </a:r>
            <a:r>
              <a:rPr lang="en-US" altLang="ja-JP" dirty="0" err="1"/>
              <a:t>tiu</a:t>
            </a:r>
            <a:r>
              <a:rPr lang="en-US" altLang="ja-JP" dirty="0"/>
              <a:t>     </a:t>
            </a:r>
            <a:r>
              <a:rPr lang="en-US" altLang="ja-JP" dirty="0" err="1" smtClean="0"/>
              <a:t>tia</a:t>
            </a:r>
            <a:r>
              <a:rPr lang="en-US" altLang="ja-JP" dirty="0" smtClean="0"/>
              <a:t>      ties    </a:t>
            </a:r>
            <a:r>
              <a:rPr lang="en-US" altLang="ja-JP" dirty="0"/>
              <a:t>tie     </a:t>
            </a:r>
            <a:r>
              <a:rPr lang="en-US" altLang="ja-JP" dirty="0" err="1"/>
              <a:t>tiel</a:t>
            </a:r>
            <a:r>
              <a:rPr lang="en-US" altLang="ja-JP" dirty="0"/>
              <a:t>    </a:t>
            </a:r>
            <a:r>
              <a:rPr lang="en-US" altLang="ja-JP" dirty="0" err="1"/>
              <a:t>tial</a:t>
            </a:r>
            <a:r>
              <a:rPr lang="en-US" altLang="ja-JP" dirty="0"/>
              <a:t>   </a:t>
            </a:r>
            <a:r>
              <a:rPr lang="en-US" altLang="ja-JP" dirty="0" err="1"/>
              <a:t>tiam</a:t>
            </a:r>
            <a:r>
              <a:rPr lang="en-US" altLang="ja-JP" dirty="0"/>
              <a:t>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dirty="0" err="1"/>
              <a:t>tiom</a:t>
            </a:r>
            <a:r>
              <a:rPr lang="en-US" altLang="ja-JP" dirty="0"/>
              <a:t>  </a:t>
            </a:r>
          </a:p>
          <a:p>
            <a:r>
              <a:rPr lang="ja-JP" altLang="en-US" dirty="0"/>
              <a:t>不定       </a:t>
            </a:r>
            <a:r>
              <a:rPr lang="en-US" altLang="ja-JP" dirty="0" err="1"/>
              <a:t>io</a:t>
            </a:r>
            <a:r>
              <a:rPr lang="en-US" altLang="ja-JP" dirty="0"/>
              <a:t>     </a:t>
            </a:r>
            <a:r>
              <a:rPr lang="en-US" altLang="ja-JP" dirty="0" err="1"/>
              <a:t>iu</a:t>
            </a:r>
            <a:r>
              <a:rPr lang="en-US" altLang="ja-JP" dirty="0"/>
              <a:t>       </a:t>
            </a:r>
            <a:r>
              <a:rPr lang="en-US" altLang="ja-JP" dirty="0" err="1"/>
              <a:t>ia</a:t>
            </a:r>
            <a:r>
              <a:rPr lang="en-US" altLang="ja-JP" dirty="0"/>
              <a:t>       </a:t>
            </a:r>
            <a:r>
              <a:rPr lang="en-US" altLang="ja-JP" dirty="0" err="1"/>
              <a:t>ies</a:t>
            </a:r>
            <a:r>
              <a:rPr lang="en-US" altLang="ja-JP" dirty="0"/>
              <a:t>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  </a:t>
            </a:r>
            <a:r>
              <a:rPr lang="en-US" altLang="ja-JP" dirty="0" err="1"/>
              <a:t>ie</a:t>
            </a:r>
            <a:r>
              <a:rPr lang="en-US" altLang="ja-JP" dirty="0"/>
              <a:t>  </a:t>
            </a:r>
            <a:r>
              <a:rPr lang="ja-JP" altLang="en-US" dirty="0" smtClean="0"/>
              <a:t> </a:t>
            </a:r>
            <a:r>
              <a:rPr lang="en-US" altLang="ja-JP" dirty="0" smtClean="0"/>
              <a:t>    </a:t>
            </a:r>
            <a:r>
              <a:rPr lang="en-US" altLang="ja-JP" dirty="0" err="1"/>
              <a:t>iel</a:t>
            </a:r>
            <a:r>
              <a:rPr lang="en-US" altLang="ja-JP" dirty="0"/>
              <a:t>    </a:t>
            </a:r>
            <a:r>
              <a:rPr lang="en-US" altLang="ja-JP" dirty="0" err="1"/>
              <a:t>iel</a:t>
            </a:r>
            <a:r>
              <a:rPr lang="en-US" altLang="ja-JP" dirty="0"/>
              <a:t>  </a:t>
            </a:r>
            <a:r>
              <a:rPr lang="ja-JP" altLang="en-US" dirty="0" smtClean="0"/>
              <a:t> </a:t>
            </a:r>
            <a:r>
              <a:rPr lang="en-US" altLang="ja-JP" dirty="0" smtClean="0"/>
              <a:t>  </a:t>
            </a:r>
            <a:r>
              <a:rPr lang="en-US" altLang="ja-JP" dirty="0" err="1"/>
              <a:t>iam</a:t>
            </a:r>
            <a:r>
              <a:rPr lang="en-US" altLang="ja-JP" dirty="0"/>
              <a:t> 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  </a:t>
            </a:r>
            <a:r>
              <a:rPr lang="en-US" altLang="ja-JP" dirty="0" err="1"/>
              <a:t>iom</a:t>
            </a:r>
            <a:r>
              <a:rPr lang="en-US" altLang="ja-JP" dirty="0"/>
              <a:t> </a:t>
            </a:r>
          </a:p>
          <a:p>
            <a:r>
              <a:rPr lang="ja-JP" altLang="en-US" dirty="0"/>
              <a:t>普遍       </a:t>
            </a:r>
            <a:r>
              <a:rPr lang="en-US" altLang="ja-JP" dirty="0" err="1"/>
              <a:t>cio</a:t>
            </a:r>
            <a:r>
              <a:rPr lang="en-US" altLang="ja-JP" dirty="0"/>
              <a:t>   </a:t>
            </a:r>
            <a:r>
              <a:rPr lang="en-US" altLang="ja-JP" dirty="0" err="1" smtClean="0"/>
              <a:t>ciu</a:t>
            </a:r>
            <a:r>
              <a:rPr lang="en-US" altLang="ja-JP" dirty="0" smtClean="0"/>
              <a:t>     </a:t>
            </a:r>
            <a:r>
              <a:rPr lang="en-US" altLang="ja-JP" dirty="0" err="1" smtClean="0"/>
              <a:t>cia</a:t>
            </a:r>
            <a:r>
              <a:rPr lang="en-US" altLang="ja-JP" dirty="0" smtClean="0"/>
              <a:t>     </a:t>
            </a:r>
            <a:r>
              <a:rPr lang="en-US" altLang="ja-JP" dirty="0" err="1" smtClean="0"/>
              <a:t>cies</a:t>
            </a:r>
            <a:r>
              <a:rPr lang="en-US" altLang="ja-JP" dirty="0" smtClean="0"/>
              <a:t>    </a:t>
            </a:r>
            <a:r>
              <a:rPr lang="en-US" altLang="ja-JP" dirty="0" err="1"/>
              <a:t>cie</a:t>
            </a:r>
            <a:r>
              <a:rPr lang="en-US" altLang="ja-JP" dirty="0"/>
              <a:t>     </a:t>
            </a:r>
            <a:r>
              <a:rPr lang="en-US" altLang="ja-JP" dirty="0" err="1"/>
              <a:t>ciel</a:t>
            </a:r>
            <a:r>
              <a:rPr lang="en-US" altLang="ja-JP" dirty="0"/>
              <a:t>   </a:t>
            </a:r>
            <a:r>
              <a:rPr lang="en-US" altLang="ja-JP" dirty="0" err="1" smtClean="0"/>
              <a:t>ciel</a:t>
            </a:r>
            <a:r>
              <a:rPr lang="en-US" altLang="ja-JP" dirty="0" smtClean="0"/>
              <a:t>   </a:t>
            </a:r>
            <a:r>
              <a:rPr lang="en-US" altLang="ja-JP" dirty="0" err="1"/>
              <a:t>ciam</a:t>
            </a:r>
            <a:r>
              <a:rPr lang="en-US" altLang="ja-JP" dirty="0"/>
              <a:t>     </a:t>
            </a:r>
            <a:r>
              <a:rPr lang="en-US" altLang="ja-JP" dirty="0" err="1"/>
              <a:t>ciom</a:t>
            </a:r>
            <a:r>
              <a:rPr lang="en-US" altLang="ja-JP" dirty="0"/>
              <a:t>  </a:t>
            </a:r>
          </a:p>
          <a:p>
            <a:r>
              <a:rPr lang="ja-JP" altLang="en-US" dirty="0"/>
              <a:t>否定    </a:t>
            </a:r>
            <a:r>
              <a:rPr lang="en-US" altLang="ja-JP" dirty="0" err="1" smtClean="0"/>
              <a:t>nenio</a:t>
            </a:r>
            <a:r>
              <a:rPr lang="en-US" altLang="ja-JP" dirty="0" smtClean="0"/>
              <a:t>  </a:t>
            </a:r>
            <a:r>
              <a:rPr lang="en-US" altLang="ja-JP" dirty="0" err="1"/>
              <a:t>neniu</a:t>
            </a:r>
            <a:r>
              <a:rPr lang="en-US" altLang="ja-JP" dirty="0"/>
              <a:t>  </a:t>
            </a:r>
            <a:r>
              <a:rPr lang="en-US" altLang="ja-JP" dirty="0" err="1" smtClean="0"/>
              <a:t>nenia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nenies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nenie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neniel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neniel</a:t>
            </a:r>
            <a:r>
              <a:rPr lang="en-US" altLang="ja-JP" dirty="0" smtClean="0"/>
              <a:t>  </a:t>
            </a:r>
            <a:r>
              <a:rPr lang="en-US" altLang="ja-JP" dirty="0" err="1"/>
              <a:t>neniam</a:t>
            </a:r>
            <a:r>
              <a:rPr lang="en-US" altLang="ja-JP" dirty="0"/>
              <a:t>  </a:t>
            </a:r>
            <a:r>
              <a:rPr lang="en-US" altLang="ja-JP" dirty="0" err="1"/>
              <a:t>neniom</a:t>
            </a:r>
            <a:r>
              <a:rPr lang="en-US" altLang="ja-JP" dirty="0"/>
              <a:t> </a:t>
            </a:r>
            <a:endParaRPr lang="ja-JP" altLang="en-US" dirty="0" smtClean="0"/>
          </a:p>
          <a:p>
            <a:r>
              <a:rPr lang="ja-JP" altLang="en-US" dirty="0"/>
              <a:t>疑問詞は、関係詞としても使用される。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接続詞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接続詞</a:t>
            </a:r>
            <a:r>
              <a:rPr lang="ja-JP" altLang="en-US" dirty="0"/>
              <a:t>は文法的には英語と同じである。</a:t>
            </a:r>
          </a:p>
          <a:p>
            <a:r>
              <a:rPr lang="ja-JP" altLang="en-US" dirty="0" smtClean="0"/>
              <a:t>等位</a:t>
            </a:r>
            <a:r>
              <a:rPr lang="ja-JP" altLang="en-US" dirty="0"/>
              <a:t>接続詞は、</a:t>
            </a:r>
            <a:r>
              <a:rPr lang="en-US" altLang="ja-JP" dirty="0" err="1"/>
              <a:t>kaj</a:t>
            </a:r>
            <a:r>
              <a:rPr lang="en-US" altLang="ja-JP" dirty="0"/>
              <a:t> (and) au (or)  </a:t>
            </a:r>
            <a:r>
              <a:rPr lang="en-US" altLang="ja-JP" dirty="0" err="1"/>
              <a:t>sed</a:t>
            </a:r>
            <a:r>
              <a:rPr lang="en-US" altLang="ja-JP" dirty="0"/>
              <a:t> (but)  </a:t>
            </a:r>
            <a:r>
              <a:rPr lang="en-US" altLang="ja-JP" dirty="0" err="1"/>
              <a:t>nek</a:t>
            </a:r>
            <a:r>
              <a:rPr lang="en-US" altLang="ja-JP" dirty="0"/>
              <a:t> </a:t>
            </a:r>
            <a:r>
              <a:rPr lang="ja-JP" altLang="en-US" dirty="0"/>
              <a:t>～ </a:t>
            </a:r>
            <a:r>
              <a:rPr lang="en-US" altLang="ja-JP" dirty="0" err="1"/>
              <a:t>nek</a:t>
            </a:r>
            <a:r>
              <a:rPr lang="en-US" altLang="ja-JP" dirty="0"/>
              <a:t> (neither </a:t>
            </a:r>
            <a:r>
              <a:rPr lang="ja-JP" altLang="en-US" dirty="0"/>
              <a:t>～ </a:t>
            </a:r>
            <a:r>
              <a:rPr lang="en-US" altLang="ja-JP" dirty="0"/>
              <a:t>nor)</a:t>
            </a:r>
          </a:p>
          <a:p>
            <a:r>
              <a:rPr lang="ja-JP" altLang="en-US" dirty="0"/>
              <a:t>従属接続詞 </a:t>
            </a:r>
            <a:r>
              <a:rPr lang="en-US" altLang="ja-JP" dirty="0" err="1"/>
              <a:t>ke</a:t>
            </a:r>
            <a:r>
              <a:rPr lang="en-US" altLang="ja-JP" dirty="0"/>
              <a:t> </a:t>
            </a:r>
            <a:r>
              <a:rPr lang="ja-JP" altLang="en-US" dirty="0"/>
              <a:t>は間接話法をつくる。</a:t>
            </a:r>
          </a:p>
          <a:p>
            <a:r>
              <a:rPr lang="en-US" altLang="ja-JP" dirty="0" smtClean="0"/>
              <a:t>Ni </a:t>
            </a:r>
            <a:r>
              <a:rPr lang="en-US" altLang="ja-JP" dirty="0" err="1"/>
              <a:t>esperas</a:t>
            </a:r>
            <a:r>
              <a:rPr lang="en-US" altLang="ja-JP" dirty="0"/>
              <a:t>, </a:t>
            </a:r>
            <a:r>
              <a:rPr lang="en-US" altLang="ja-JP" dirty="0" err="1"/>
              <a:t>ke</a:t>
            </a:r>
            <a:r>
              <a:rPr lang="en-US" altLang="ja-JP" dirty="0"/>
              <a:t> vi </a:t>
            </a:r>
            <a:r>
              <a:rPr lang="en-US" altLang="ja-JP" dirty="0" err="1"/>
              <a:t>diligente</a:t>
            </a:r>
            <a:r>
              <a:rPr lang="en-US" altLang="ja-JP" dirty="0"/>
              <a:t> </a:t>
            </a:r>
            <a:r>
              <a:rPr lang="en-US" altLang="ja-JP" dirty="0" err="1"/>
              <a:t>lernos</a:t>
            </a:r>
            <a:r>
              <a:rPr lang="en-US" altLang="ja-JP" dirty="0"/>
              <a:t> </a:t>
            </a:r>
            <a:r>
              <a:rPr lang="en-US" altLang="ja-JP" dirty="0" err="1"/>
              <a:t>Esperanton</a:t>
            </a:r>
            <a:r>
              <a:rPr lang="en-US" altLang="ja-JP" dirty="0"/>
              <a:t>.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接尾語・接頭語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エスペラントは、接尾語と接頭語を決めることによって、造語の規則を明確にしている。この規則を理解することで、言葉を覚えやすくしているとともに、社会の変化に対応してきた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文字と発音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文字はひとつの音素を表す。</a:t>
            </a:r>
            <a:r>
              <a:rPr lang="ja-JP" altLang="en-US" dirty="0"/>
              <a:t>母音はそのまま読み、子音は子音としての発音にオーを添えて文字</a:t>
            </a:r>
            <a:r>
              <a:rPr lang="ja-JP" altLang="en-US" dirty="0" smtClean="0"/>
              <a:t>名称</a:t>
            </a:r>
          </a:p>
          <a:p>
            <a:r>
              <a:rPr lang="ja-JP" altLang="en-US" dirty="0" smtClean="0"/>
              <a:t>アクセントは後ろから２番目の母音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品詞と語尾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○名詞　　　　　</a:t>
            </a:r>
            <a:r>
              <a:rPr lang="ja-JP" altLang="en-US" dirty="0" smtClean="0"/>
              <a:t>＜</a:t>
            </a:r>
            <a:r>
              <a:rPr lang="en-US" altLang="ja-JP" dirty="0"/>
              <a:t>-o</a:t>
            </a:r>
            <a:r>
              <a:rPr lang="ja-JP" altLang="en-US" dirty="0"/>
              <a:t>＞  </a:t>
            </a:r>
            <a:r>
              <a:rPr lang="en-US" altLang="ja-JP" dirty="0" err="1"/>
              <a:t>hundo</a:t>
            </a:r>
            <a:r>
              <a:rPr lang="en-US" altLang="ja-JP" dirty="0"/>
              <a:t>, </a:t>
            </a:r>
            <a:r>
              <a:rPr lang="en-US" altLang="ja-JP" dirty="0" err="1"/>
              <a:t>besto</a:t>
            </a:r>
            <a:r>
              <a:rPr lang="en-US" altLang="ja-JP" dirty="0"/>
              <a:t>, </a:t>
            </a:r>
            <a:r>
              <a:rPr lang="en-US" altLang="ja-JP" dirty="0" err="1" smtClean="0"/>
              <a:t>floro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r>
              <a:rPr lang="ja-JP" altLang="en-US" dirty="0"/>
              <a:t>　○形容詞　　　　　＜</a:t>
            </a:r>
            <a:r>
              <a:rPr lang="en-US" altLang="ja-JP" dirty="0"/>
              <a:t>-a</a:t>
            </a:r>
            <a:r>
              <a:rPr lang="ja-JP" altLang="en-US" dirty="0"/>
              <a:t>＞ </a:t>
            </a:r>
            <a:r>
              <a:rPr lang="en-US" altLang="ja-JP" dirty="0" smtClean="0"/>
              <a:t> </a:t>
            </a:r>
            <a:r>
              <a:rPr lang="en-US" altLang="ja-JP" dirty="0" err="1"/>
              <a:t>juna</a:t>
            </a:r>
            <a:r>
              <a:rPr lang="en-US" altLang="ja-JP" dirty="0"/>
              <a:t>, </a:t>
            </a:r>
            <a:r>
              <a:rPr lang="en-US" altLang="ja-JP" dirty="0" err="1"/>
              <a:t>bela</a:t>
            </a:r>
            <a:r>
              <a:rPr lang="en-US" altLang="ja-JP" dirty="0"/>
              <a:t> </a:t>
            </a:r>
          </a:p>
          <a:p>
            <a:r>
              <a:rPr lang="ja-JP" altLang="en-US" dirty="0"/>
              <a:t>　○動詞現在形　　　＜</a:t>
            </a:r>
            <a:r>
              <a:rPr lang="en-US" altLang="ja-JP" dirty="0"/>
              <a:t>-as</a:t>
            </a:r>
            <a:r>
              <a:rPr lang="ja-JP" altLang="en-US" dirty="0"/>
              <a:t>＞ </a:t>
            </a:r>
            <a:r>
              <a:rPr lang="en-US" altLang="ja-JP" dirty="0" err="1"/>
              <a:t>estas</a:t>
            </a:r>
            <a:r>
              <a:rPr lang="en-US" altLang="ja-JP" dirty="0"/>
              <a:t> </a:t>
            </a:r>
          </a:p>
          <a:p>
            <a:r>
              <a:rPr lang="ja-JP" altLang="en-US" dirty="0"/>
              <a:t>　○動詞不定形　　　＜</a:t>
            </a:r>
            <a:r>
              <a:rPr lang="en-US" altLang="ja-JP" dirty="0"/>
              <a:t>-</a:t>
            </a:r>
            <a:r>
              <a:rPr lang="en-US" altLang="ja-JP" dirty="0" err="1"/>
              <a:t>i</a:t>
            </a:r>
            <a:r>
              <a:rPr lang="ja-JP" altLang="en-US" dirty="0"/>
              <a:t>＞ </a:t>
            </a:r>
            <a:r>
              <a:rPr lang="en-US" altLang="ja-JP" dirty="0" err="1"/>
              <a:t>esti</a:t>
            </a:r>
            <a:endParaRPr lang="en-US" altLang="ja-JP" dirty="0"/>
          </a:p>
          <a:p>
            <a:r>
              <a:rPr lang="ja-JP" altLang="en-US" dirty="0"/>
              <a:t>　○副詞</a:t>
            </a:r>
            <a:r>
              <a:rPr lang="en-US" altLang="ja-JP" dirty="0"/>
              <a:t>(</a:t>
            </a:r>
            <a:r>
              <a:rPr lang="ja-JP" altLang="en-US" dirty="0"/>
              <a:t>一部</a:t>
            </a:r>
            <a:r>
              <a:rPr lang="en-US" altLang="ja-JP" dirty="0"/>
              <a:t>)</a:t>
            </a:r>
            <a:r>
              <a:rPr lang="ja-JP" altLang="en-US" dirty="0"/>
              <a:t>　　　＜</a:t>
            </a:r>
            <a:r>
              <a:rPr lang="en-US" altLang="ja-JP" dirty="0"/>
              <a:t>-e</a:t>
            </a:r>
            <a:r>
              <a:rPr lang="ja-JP" altLang="en-US" dirty="0"/>
              <a:t>＞ </a:t>
            </a:r>
            <a:r>
              <a:rPr lang="en-US" altLang="ja-JP" dirty="0" err="1"/>
              <a:t>bele</a:t>
            </a:r>
            <a:endParaRPr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名詞の性と数と格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名詞に性はない</a:t>
            </a:r>
          </a:p>
          <a:p>
            <a:r>
              <a:rPr lang="ja-JP" altLang="en-US" dirty="0" smtClean="0"/>
              <a:t>複数　ｊ　をつける</a:t>
            </a:r>
          </a:p>
          <a:p>
            <a:r>
              <a:rPr lang="ja-JP" altLang="en-US" dirty="0" smtClean="0"/>
              <a:t>対</a:t>
            </a:r>
            <a:r>
              <a:rPr kumimoji="1" lang="ja-JP" altLang="en-US" dirty="0" smtClean="0"/>
              <a:t>格（英語の目的格）に　ｎ　をつける。（語順の制約がなくなる。）</a:t>
            </a:r>
          </a:p>
          <a:p>
            <a:pPr lvl="1"/>
            <a:r>
              <a:rPr lang="en-US" altLang="ja-JP" dirty="0"/>
              <a:t>Mi </a:t>
            </a:r>
            <a:r>
              <a:rPr lang="en-US" altLang="ja-JP" dirty="0" err="1"/>
              <a:t>amas</a:t>
            </a:r>
            <a:r>
              <a:rPr lang="en-US" altLang="ja-JP" dirty="0"/>
              <a:t> </a:t>
            </a:r>
            <a:r>
              <a:rPr lang="en-US" altLang="ja-JP" dirty="0" err="1"/>
              <a:t>vin</a:t>
            </a:r>
            <a:r>
              <a:rPr lang="en-US" altLang="ja-JP" dirty="0"/>
              <a:t>. </a:t>
            </a:r>
            <a:endParaRPr lang="ja-JP" altLang="en-US" dirty="0" smtClean="0"/>
          </a:p>
          <a:p>
            <a:pPr lvl="1"/>
            <a:r>
              <a:rPr kumimoji="1" lang="en-US" altLang="ja-JP" dirty="0" smtClean="0"/>
              <a:t>I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love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you.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err="1" smtClean="0"/>
              <a:t>Cf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j</a:t>
            </a:r>
            <a:r>
              <a:rPr kumimoji="1" lang="ja-JP" altLang="en-US" dirty="0" smtClean="0"/>
              <a:t> </a:t>
            </a:r>
            <a:r>
              <a:rPr lang="ja-JP" altLang="en-US" dirty="0"/>
              <a:t>と </a:t>
            </a:r>
            <a:r>
              <a:rPr lang="en-US" altLang="ja-JP" dirty="0" smtClean="0"/>
              <a:t>n</a:t>
            </a:r>
            <a:r>
              <a:rPr lang="ja-JP" altLang="en-US" dirty="0" smtClean="0"/>
              <a:t> は名詞の前の形容詞にもつける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 </a:t>
            </a:r>
            <a:r>
              <a:rPr lang="en-US" altLang="ja-JP" dirty="0" err="1"/>
              <a:t>amiko</a:t>
            </a:r>
            <a:r>
              <a:rPr lang="en-US" altLang="ja-JP" dirty="0"/>
              <a:t>   →  </a:t>
            </a:r>
            <a:r>
              <a:rPr lang="en-US" altLang="ja-JP" dirty="0" err="1"/>
              <a:t>amikoj</a:t>
            </a:r>
            <a:endParaRPr lang="en-US" altLang="ja-JP" dirty="0"/>
          </a:p>
          <a:p>
            <a:pPr lvl="2"/>
            <a:r>
              <a:rPr lang="en-US" altLang="ja-JP" dirty="0"/>
              <a:t> </a:t>
            </a:r>
            <a:r>
              <a:rPr lang="en-US" altLang="ja-JP" dirty="0" err="1" smtClean="0"/>
              <a:t>intima</a:t>
            </a:r>
            <a:r>
              <a:rPr lang="en-US" altLang="ja-JP" dirty="0" smtClean="0"/>
              <a:t> </a:t>
            </a:r>
            <a:r>
              <a:rPr lang="en-US" altLang="ja-JP" dirty="0" err="1"/>
              <a:t>amiko</a:t>
            </a:r>
            <a:r>
              <a:rPr lang="en-US" altLang="ja-JP" dirty="0"/>
              <a:t>  →  </a:t>
            </a:r>
            <a:r>
              <a:rPr lang="en-US" altLang="ja-JP" dirty="0" err="1"/>
              <a:t>intimaj</a:t>
            </a:r>
            <a:r>
              <a:rPr lang="en-US" altLang="ja-JP" dirty="0"/>
              <a:t> </a:t>
            </a:r>
            <a:r>
              <a:rPr lang="en-US" altLang="ja-JP" dirty="0" err="1"/>
              <a:t>amikoj</a:t>
            </a:r>
            <a:r>
              <a:rPr lang="en-US" altLang="ja-JP" dirty="0"/>
              <a:t>  →  </a:t>
            </a:r>
            <a:r>
              <a:rPr lang="en-US" altLang="ja-JP" dirty="0" err="1"/>
              <a:t>intimajn</a:t>
            </a:r>
            <a:r>
              <a:rPr lang="en-US" altLang="ja-JP" dirty="0"/>
              <a:t> </a:t>
            </a:r>
            <a:r>
              <a:rPr lang="en-US" altLang="ja-JP" dirty="0" err="1"/>
              <a:t>amikojn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動詞の変化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ひとつ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不定形 現在形 過去形 未来形命令形仮定形</a:t>
            </a:r>
          </a:p>
          <a:p>
            <a:pPr>
              <a:buNone/>
            </a:pPr>
            <a:r>
              <a:rPr lang="ja-JP" altLang="en-US" dirty="0"/>
              <a:t>     </a:t>
            </a:r>
            <a:r>
              <a:rPr lang="en-US" altLang="ja-JP" dirty="0" err="1"/>
              <a:t>Lerni</a:t>
            </a:r>
            <a:r>
              <a:rPr lang="ja-JP" altLang="en-US" dirty="0"/>
              <a:t>      </a:t>
            </a:r>
            <a:r>
              <a:rPr lang="en-US" altLang="ja-JP" dirty="0" err="1"/>
              <a:t>lernas</a:t>
            </a:r>
            <a:r>
              <a:rPr lang="ja-JP" altLang="en-US" dirty="0"/>
              <a:t>    </a:t>
            </a:r>
            <a:r>
              <a:rPr lang="en-US" altLang="ja-JP" dirty="0" err="1"/>
              <a:t>lernis</a:t>
            </a:r>
            <a:r>
              <a:rPr lang="ja-JP" altLang="en-US" dirty="0"/>
              <a:t>    </a:t>
            </a:r>
            <a:r>
              <a:rPr lang="en-US" altLang="ja-JP" dirty="0" err="1"/>
              <a:t>lernos</a:t>
            </a:r>
            <a:r>
              <a:rPr lang="ja-JP" altLang="en-US" dirty="0"/>
              <a:t>   </a:t>
            </a:r>
            <a:r>
              <a:rPr lang="en-US" altLang="ja-JP" dirty="0" err="1"/>
              <a:t>lernu</a:t>
            </a:r>
            <a:r>
              <a:rPr lang="ja-JP" altLang="en-US" dirty="0"/>
              <a:t>   </a:t>
            </a:r>
            <a:r>
              <a:rPr lang="en-US" altLang="ja-JP" dirty="0" err="1"/>
              <a:t>lernus</a:t>
            </a:r>
            <a:endParaRPr lang="ja-JP" altLang="en-US" dirty="0"/>
          </a:p>
          <a:p>
            <a:r>
              <a:rPr lang="ja-JP" altLang="en-US" dirty="0" smtClean="0"/>
              <a:t>英語の助動詞は存在しない。「～できる」という動詞 </a:t>
            </a:r>
            <a:r>
              <a:rPr lang="en-US" altLang="ja-JP" dirty="0" err="1" smtClean="0"/>
              <a:t>povi</a:t>
            </a:r>
            <a:r>
              <a:rPr lang="ja-JP" altLang="en-US" dirty="0" smtClean="0"/>
              <a:t> を使い、以下動詞の不定形を続ける。複数の動詞を組み合わせることができる。述語のみ活用させ、後の</a:t>
            </a:r>
            <a:r>
              <a:rPr lang="ja-JP" altLang="en-US" dirty="0" err="1" smtClean="0"/>
              <a:t>は</a:t>
            </a:r>
            <a:r>
              <a:rPr lang="ja-JP" altLang="en-US" dirty="0" smtClean="0"/>
              <a:t>不定形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人称代名詞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単数   複数</a:t>
            </a:r>
          </a:p>
          <a:p>
            <a:r>
              <a:rPr kumimoji="1" lang="en-US" altLang="ja-JP" dirty="0" smtClean="0"/>
              <a:t>Mi</a:t>
            </a:r>
            <a:r>
              <a:rPr kumimoji="1" lang="ja-JP" altLang="en-US" dirty="0" smtClean="0"/>
              <a:t>       </a:t>
            </a:r>
            <a:r>
              <a:rPr kumimoji="1" lang="en-US" altLang="ja-JP" dirty="0" err="1" smtClean="0"/>
              <a:t>ni</a:t>
            </a:r>
            <a:r>
              <a:rPr kumimoji="1" lang="ja-JP" altLang="en-US" dirty="0" smtClean="0"/>
              <a:t>              英語の所有格は形容詞 </a:t>
            </a:r>
            <a:r>
              <a:rPr kumimoji="1" lang="en-US" altLang="ja-JP" dirty="0" smtClean="0"/>
              <a:t>a</a:t>
            </a:r>
          </a:p>
          <a:p>
            <a:r>
              <a:rPr lang="en-US" altLang="ja-JP" dirty="0" smtClean="0"/>
              <a:t>Vi</a:t>
            </a:r>
            <a:r>
              <a:rPr lang="ja-JP" altLang="en-US" dirty="0" smtClean="0"/>
              <a:t>         </a:t>
            </a:r>
            <a:r>
              <a:rPr lang="en-US" altLang="ja-JP" dirty="0" smtClean="0"/>
              <a:t>vi</a:t>
            </a:r>
            <a:r>
              <a:rPr lang="ja-JP" altLang="en-US" dirty="0" smtClean="0"/>
              <a:t>                   </a:t>
            </a:r>
            <a:r>
              <a:rPr lang="en-US" altLang="ja-JP" dirty="0" err="1" smtClean="0"/>
              <a:t>mia</a:t>
            </a:r>
            <a:r>
              <a:rPr lang="ja-JP" altLang="en-US" dirty="0" smtClean="0"/>
              <a:t>  </a:t>
            </a:r>
            <a:r>
              <a:rPr lang="en-US" altLang="ja-JP" dirty="0" err="1" smtClean="0"/>
              <a:t>nia</a:t>
            </a:r>
            <a:r>
              <a:rPr lang="ja-JP" altLang="en-US" dirty="0" smtClean="0"/>
              <a:t> </a:t>
            </a:r>
            <a:r>
              <a:rPr lang="en-US" altLang="ja-JP" dirty="0" smtClean="0"/>
              <a:t>via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lia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ilia</a:t>
            </a:r>
            <a:endParaRPr lang="en-US" altLang="ja-JP" dirty="0" smtClean="0"/>
          </a:p>
          <a:p>
            <a:r>
              <a:rPr kumimoji="1" lang="en-US" altLang="ja-JP" dirty="0" smtClean="0"/>
              <a:t>Li</a:t>
            </a:r>
            <a:r>
              <a:rPr kumimoji="1" lang="ja-JP" altLang="en-US" dirty="0" smtClean="0"/>
              <a:t>          </a:t>
            </a:r>
            <a:r>
              <a:rPr lang="en-US" altLang="ja-JP" dirty="0" err="1" smtClean="0"/>
              <a:t>ili</a:t>
            </a:r>
            <a:r>
              <a:rPr lang="ja-JP" altLang="en-US" dirty="0" smtClean="0"/>
              <a:t>              目的格は対</a:t>
            </a:r>
            <a:r>
              <a:rPr lang="ja-JP" altLang="en-US" dirty="0"/>
              <a:t>格 </a:t>
            </a:r>
            <a:r>
              <a:rPr lang="ja-JP" altLang="en-US" dirty="0" smtClean="0"/>
              <a:t>  </a:t>
            </a:r>
            <a:r>
              <a:rPr lang="en-US" altLang="ja-JP" dirty="0" smtClean="0"/>
              <a:t>n</a:t>
            </a:r>
            <a:r>
              <a:rPr lang="ja-JP" altLang="en-US" dirty="0" smtClean="0"/>
              <a:t>  </a:t>
            </a:r>
            <a:endParaRPr lang="en-US" altLang="ja-JP" dirty="0" smtClean="0"/>
          </a:p>
          <a:p>
            <a:r>
              <a:rPr lang="en-US" altLang="ja-JP" dirty="0" smtClean="0"/>
              <a:t>Ŝ</a:t>
            </a:r>
            <a:r>
              <a:rPr lang="ja-JP" altLang="en-US" dirty="0" smtClean="0"/>
              <a:t>           </a:t>
            </a:r>
            <a:r>
              <a:rPr lang="en-US" altLang="ja-JP" dirty="0" err="1" smtClean="0"/>
              <a:t>ili</a:t>
            </a:r>
            <a:endParaRPr lang="ja-JP" altLang="en-US" dirty="0"/>
          </a:p>
          <a:p>
            <a:r>
              <a:rPr lang="en-US" altLang="ja-JP" dirty="0" smtClean="0"/>
              <a:t>Ĝ</a:t>
            </a:r>
            <a:r>
              <a:rPr lang="ja-JP" altLang="en-US" dirty="0" smtClean="0"/>
              <a:t>          </a:t>
            </a:r>
            <a:r>
              <a:rPr lang="en-US" altLang="ja-JP" dirty="0" err="1" smtClean="0"/>
              <a:t>ili</a:t>
            </a:r>
            <a:endParaRPr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疑問文と否定文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通常の疑問文は、文頭に</a:t>
            </a:r>
            <a:r>
              <a:rPr lang="en-US" altLang="ja-JP" dirty="0" err="1" smtClean="0"/>
              <a:t>Ĉu</a:t>
            </a:r>
            <a:r>
              <a:rPr lang="ja-JP" altLang="en-US" dirty="0" smtClean="0"/>
              <a:t> を</a:t>
            </a:r>
            <a:r>
              <a:rPr lang="ja-JP" altLang="en-US" dirty="0"/>
              <a:t>つける</a:t>
            </a:r>
            <a:r>
              <a:rPr lang="ja-JP" altLang="en-US" dirty="0" smtClean="0"/>
              <a:t>。疑問詞のある場合は疑問詞を文頭につける。</a:t>
            </a:r>
          </a:p>
          <a:p>
            <a:r>
              <a:rPr kumimoji="1" lang="ja-JP" altLang="en-US" dirty="0" smtClean="0"/>
              <a:t>肯定のとき</a:t>
            </a:r>
            <a:r>
              <a:rPr kumimoji="1" lang="ja-JP" altLang="en-US" dirty="0"/>
              <a:t>は </a:t>
            </a:r>
            <a:r>
              <a:rPr kumimoji="1" lang="en-US" altLang="ja-JP" dirty="0" err="1" smtClean="0"/>
              <a:t>jes</a:t>
            </a:r>
            <a:r>
              <a:rPr kumimoji="1" lang="ja-JP" altLang="en-US" dirty="0" smtClean="0"/>
              <a:t> 否定のときには、</a:t>
            </a:r>
            <a:r>
              <a:rPr kumimoji="1" lang="en-US" altLang="ja-JP" dirty="0" smtClean="0"/>
              <a:t>ne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</a:t>
            </a:r>
            <a:r>
              <a:rPr lang="ja-JP" altLang="en-US" dirty="0"/>
              <a:t>否定する意味の単語の前に再度 </a:t>
            </a:r>
            <a:r>
              <a:rPr lang="en-US" altLang="ja-JP" dirty="0"/>
              <a:t>ne </a:t>
            </a:r>
            <a:r>
              <a:rPr lang="ja-JP" altLang="en-US" dirty="0"/>
              <a:t>を挿入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Vi </a:t>
            </a:r>
            <a:r>
              <a:rPr lang="en-US" altLang="ja-JP" dirty="0" err="1" smtClean="0"/>
              <a:t>estas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esperantisto</a:t>
            </a:r>
            <a:r>
              <a:rPr lang="en-US" altLang="ja-JP" dirty="0" smtClean="0"/>
              <a:t>. → </a:t>
            </a:r>
            <a:r>
              <a:rPr lang="en-US" altLang="ja-JP" dirty="0" err="1" smtClean="0"/>
              <a:t>Ĉu</a:t>
            </a:r>
            <a:r>
              <a:rPr lang="en-US" altLang="ja-JP" dirty="0" smtClean="0"/>
              <a:t> vi </a:t>
            </a:r>
            <a:r>
              <a:rPr lang="en-US" altLang="ja-JP" dirty="0" err="1" smtClean="0"/>
              <a:t>estas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esperantisto</a:t>
            </a:r>
            <a:r>
              <a:rPr lang="en-US" altLang="ja-JP" dirty="0" smtClean="0"/>
              <a:t>?</a:t>
            </a:r>
          </a:p>
          <a:p>
            <a:r>
              <a:rPr lang="ja-JP" altLang="en-US" dirty="0"/>
              <a:t>　　</a:t>
            </a:r>
            <a:r>
              <a:rPr lang="en-US" altLang="ja-JP" dirty="0" err="1"/>
              <a:t>Jes</a:t>
            </a:r>
            <a:r>
              <a:rPr lang="en-US" altLang="ja-JP" dirty="0"/>
              <a:t>, mi </a:t>
            </a:r>
            <a:r>
              <a:rPr lang="en-US" altLang="ja-JP" dirty="0" err="1"/>
              <a:t>estas</a:t>
            </a:r>
            <a:r>
              <a:rPr lang="en-US" altLang="ja-JP" dirty="0"/>
              <a:t> </a:t>
            </a:r>
            <a:r>
              <a:rPr lang="en-US" altLang="ja-JP" dirty="0" err="1"/>
              <a:t>esperantisto</a:t>
            </a:r>
            <a:r>
              <a:rPr lang="en-US" altLang="ja-JP" dirty="0"/>
              <a:t>. Ne, mi ne </a:t>
            </a:r>
            <a:r>
              <a:rPr lang="en-US" altLang="ja-JP" dirty="0" err="1"/>
              <a:t>estas</a:t>
            </a:r>
            <a:r>
              <a:rPr lang="en-US" altLang="ja-JP" dirty="0"/>
              <a:t> </a:t>
            </a:r>
            <a:r>
              <a:rPr lang="en-US" altLang="ja-JP" dirty="0" err="1"/>
              <a:t>esperantisto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Vi </a:t>
            </a:r>
            <a:r>
              <a:rPr lang="en-US" altLang="ja-JP" dirty="0" err="1"/>
              <a:t>havas</a:t>
            </a:r>
            <a:r>
              <a:rPr lang="en-US" altLang="ja-JP" dirty="0"/>
              <a:t> </a:t>
            </a:r>
            <a:r>
              <a:rPr lang="en-US" altLang="ja-JP" dirty="0" err="1"/>
              <a:t>amatinon</a:t>
            </a:r>
            <a:r>
              <a:rPr lang="en-US" altLang="ja-JP" dirty="0"/>
              <a:t>. → </a:t>
            </a:r>
            <a:r>
              <a:rPr lang="en-US" altLang="ja-JP" dirty="0" err="1"/>
              <a:t>Ĉ</a:t>
            </a:r>
            <a:r>
              <a:rPr lang="en-US" altLang="ja-JP" dirty="0" err="1" smtClean="0"/>
              <a:t>u</a:t>
            </a:r>
            <a:r>
              <a:rPr lang="en-US" altLang="ja-JP" dirty="0" smtClean="0"/>
              <a:t> </a:t>
            </a:r>
            <a:r>
              <a:rPr lang="en-US" altLang="ja-JP" dirty="0"/>
              <a:t>vi </a:t>
            </a:r>
            <a:r>
              <a:rPr lang="en-US" altLang="ja-JP" dirty="0" err="1"/>
              <a:t>havas</a:t>
            </a:r>
            <a:r>
              <a:rPr lang="en-US" altLang="ja-JP" dirty="0"/>
              <a:t> </a:t>
            </a:r>
            <a:r>
              <a:rPr lang="en-US" altLang="ja-JP" dirty="0" err="1"/>
              <a:t>amatinon</a:t>
            </a:r>
            <a:r>
              <a:rPr lang="en-US" altLang="ja-JP" dirty="0"/>
              <a:t>? </a:t>
            </a:r>
          </a:p>
          <a:p>
            <a:r>
              <a:rPr lang="ja-JP" altLang="en-US" dirty="0"/>
              <a:t>　　</a:t>
            </a:r>
            <a:r>
              <a:rPr lang="en-US" altLang="ja-JP" dirty="0" err="1"/>
              <a:t>Jes</a:t>
            </a:r>
            <a:r>
              <a:rPr lang="en-US" altLang="ja-JP" dirty="0"/>
              <a:t>, mi </a:t>
            </a:r>
            <a:r>
              <a:rPr lang="en-US" altLang="ja-JP" dirty="0" err="1"/>
              <a:t>havas</a:t>
            </a:r>
            <a:r>
              <a:rPr lang="en-US" altLang="ja-JP" dirty="0"/>
              <a:t> </a:t>
            </a:r>
            <a:r>
              <a:rPr lang="en-US" altLang="ja-JP" dirty="0" err="1"/>
              <a:t>amatinon</a:t>
            </a:r>
            <a:r>
              <a:rPr lang="en-US" altLang="ja-JP" dirty="0"/>
              <a:t>.  Ne, mi ne </a:t>
            </a:r>
            <a:r>
              <a:rPr lang="en-US" altLang="ja-JP" dirty="0" err="1"/>
              <a:t>havas</a:t>
            </a:r>
            <a:r>
              <a:rPr lang="en-US" altLang="ja-JP" dirty="0"/>
              <a:t> </a:t>
            </a:r>
            <a:r>
              <a:rPr lang="en-US" altLang="ja-JP" dirty="0" err="1"/>
              <a:t>amatinon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副詞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語尾が＜</a:t>
            </a:r>
            <a:r>
              <a:rPr lang="en-US" altLang="ja-JP" dirty="0"/>
              <a:t>-e</a:t>
            </a:r>
            <a:r>
              <a:rPr lang="ja-JP" altLang="en-US" dirty="0"/>
              <a:t>＞で終わる副詞と、それ以外の副詞がある。前者は名詞や形容詞、動詞に変化することができる。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冠詞と前置詞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不定冠詞は存在しない。定冠詞も原則として使用しないが、特に特定のものを想定していう場合には、</a:t>
            </a:r>
            <a:r>
              <a:rPr lang="en-US" altLang="ja-JP" dirty="0"/>
              <a:t>la </a:t>
            </a:r>
            <a:r>
              <a:rPr lang="ja-JP" altLang="en-US" dirty="0"/>
              <a:t>を使用する。</a:t>
            </a:r>
          </a:p>
          <a:p>
            <a:pPr>
              <a:buNone/>
            </a:pPr>
            <a:r>
              <a:rPr lang="ja-JP" altLang="en-US" dirty="0" smtClean="0"/>
              <a:t>   </a:t>
            </a:r>
            <a:r>
              <a:rPr lang="ja-JP" altLang="es-ES" dirty="0"/>
              <a:t>　</a:t>
            </a:r>
            <a:r>
              <a:rPr lang="es-ES" altLang="ja-JP" dirty="0"/>
              <a:t>libro  →  la libro           hundo  →  la </a:t>
            </a:r>
            <a:r>
              <a:rPr lang="es-ES" altLang="ja-JP" dirty="0" smtClean="0"/>
              <a:t>hundo</a:t>
            </a:r>
            <a:endParaRPr lang="ja-JP" altLang="en-US" dirty="0" smtClean="0"/>
          </a:p>
          <a:p>
            <a:r>
              <a:rPr lang="ja-JP" altLang="en-US" dirty="0"/>
              <a:t>前置詞は英語と働きは同じである。ひとつひとつ覚えるしかない。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556</Words>
  <Application>Microsoft Office PowerPoint</Application>
  <PresentationFormat>画面に合わせる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ＭＳ Ｐゴシック</vt:lpstr>
      <vt:lpstr>新細明體</vt:lpstr>
      <vt:lpstr>Arial</vt:lpstr>
      <vt:lpstr>Calibri</vt:lpstr>
      <vt:lpstr>Office テーマ</vt:lpstr>
      <vt:lpstr>エスペンラント</vt:lpstr>
      <vt:lpstr>文字と発音</vt:lpstr>
      <vt:lpstr>品詞と語尾</vt:lpstr>
      <vt:lpstr>名詞の性と数と格</vt:lpstr>
      <vt:lpstr>動詞の変化(ひとつ)</vt:lpstr>
      <vt:lpstr>人称代名詞</vt:lpstr>
      <vt:lpstr>疑問文と否定文</vt:lpstr>
      <vt:lpstr>副詞</vt:lpstr>
      <vt:lpstr>冠詞と前置詞</vt:lpstr>
      <vt:lpstr>比較</vt:lpstr>
      <vt:lpstr>命令文</vt:lpstr>
      <vt:lpstr>仮定法</vt:lpstr>
      <vt:lpstr>相関詞</vt:lpstr>
      <vt:lpstr>接続詞</vt:lpstr>
      <vt:lpstr>接尾語・接頭語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エスペンラント</dc:title>
  <dc:creator>wakei</dc:creator>
  <cp:lastModifiedBy>wakei</cp:lastModifiedBy>
  <cp:revision>8</cp:revision>
  <dcterms:created xsi:type="dcterms:W3CDTF">2013-06-20T21:02:21Z</dcterms:created>
  <dcterms:modified xsi:type="dcterms:W3CDTF">2015-07-17T11:35:08Z</dcterms:modified>
</cp:coreProperties>
</file>