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86" r:id="rId3"/>
    <p:sldId id="291" r:id="rId4"/>
    <p:sldId id="288" r:id="rId5"/>
    <p:sldId id="289" r:id="rId6"/>
    <p:sldId id="290" r:id="rId7"/>
    <p:sldId id="277" r:id="rId8"/>
    <p:sldId id="257" r:id="rId9"/>
    <p:sldId id="258" r:id="rId10"/>
    <p:sldId id="259" r:id="rId11"/>
    <p:sldId id="262" r:id="rId12"/>
    <p:sldId id="260" r:id="rId13"/>
    <p:sldId id="284" r:id="rId14"/>
    <p:sldId id="292" r:id="rId15"/>
    <p:sldId id="265" r:id="rId16"/>
    <p:sldId id="266" r:id="rId17"/>
    <p:sldId id="267" r:id="rId18"/>
    <p:sldId id="268" r:id="rId19"/>
    <p:sldId id="269" r:id="rId20"/>
    <p:sldId id="270" r:id="rId21"/>
    <p:sldId id="271" r:id="rId22"/>
    <p:sldId id="272" r:id="rId23"/>
    <p:sldId id="273" r:id="rId24"/>
    <p:sldId id="274" r:id="rId25"/>
    <p:sldId id="294" r:id="rId26"/>
    <p:sldId id="296" r:id="rId27"/>
    <p:sldId id="297" r:id="rId28"/>
    <p:sldId id="295" r:id="rId29"/>
    <p:sldId id="279" r:id="rId30"/>
    <p:sldId id="282" r:id="rId31"/>
    <p:sldId id="280" r:id="rId32"/>
    <p:sldId id="281" r:id="rId33"/>
    <p:sldId id="285" r:id="rId34"/>
    <p:sldId id="275" r:id="rId35"/>
    <p:sldId id="293" r:id="rId3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0AEA402-89C6-4F61-8E8B-3A74FF82BA5D}" type="slidenum">
              <a:rPr lang="en-US" altLang="ja-JP"/>
              <a:pPr>
                <a:defRPr/>
              </a:pPr>
              <a:t>‹#›</a:t>
            </a:fld>
            <a:endParaRPr lang="en-US" altLang="ja-JP"/>
          </a:p>
        </p:txBody>
      </p:sp>
    </p:spTree>
    <p:extLst>
      <p:ext uri="{BB962C8B-B14F-4D97-AF65-F5344CB8AC3E}">
        <p14:creationId xmlns:p14="http://schemas.microsoft.com/office/powerpoint/2010/main" val="24171027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5907468-158C-4B6B-A239-B1465C2AC1B4}" type="slidenum">
              <a:rPr lang="en-US" altLang="ja-JP"/>
              <a:pPr/>
              <a:t>1</a:t>
            </a:fld>
            <a:endParaRPr lang="en-US" altLang="ja-JP"/>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2623063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C6401D4-50AD-40AD-ADD9-67AAB536DB4F}" type="slidenum">
              <a:rPr lang="en-US" altLang="ja-JP"/>
              <a:pPr/>
              <a:t>15</a:t>
            </a:fld>
            <a:endParaRPr lang="en-US" altLang="ja-JP"/>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076011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978619D-17F2-4FD2-ABCD-D0CC899899FA}" type="slidenum">
              <a:rPr lang="en-US" altLang="ja-JP"/>
              <a:pPr/>
              <a:t>16</a:t>
            </a:fld>
            <a:endParaRPr lang="en-US" altLang="ja-JP"/>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2248645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735365E-2BF4-4C3B-93F2-81979781A4AE}" type="slidenum">
              <a:rPr lang="en-US" altLang="ja-JP"/>
              <a:pPr/>
              <a:t>17</a:t>
            </a:fld>
            <a:endParaRPr lang="en-US" altLang="ja-JP"/>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1890494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8C4BA69-ED26-4AAA-BE1A-3C27DC3A8168}" type="slidenum">
              <a:rPr lang="en-US" altLang="ja-JP"/>
              <a:pPr/>
              <a:t>18</a:t>
            </a:fld>
            <a:endParaRPr lang="en-US" altLang="ja-JP"/>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41222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BF45373-DDE3-4361-9F5E-F9B56FD946AC}" type="slidenum">
              <a:rPr lang="en-US" altLang="ja-JP"/>
              <a:pPr/>
              <a:t>4</a:t>
            </a:fld>
            <a:endParaRPr lang="en-US" altLang="ja-JP"/>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975876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1D1EDB7-D5FE-4591-89A9-3C8509AEBCFA}" type="slidenum">
              <a:rPr lang="en-US" altLang="ja-JP"/>
              <a:pPr/>
              <a:t>5</a:t>
            </a:fld>
            <a:endParaRPr lang="en-US" altLang="ja-JP"/>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916545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FC42B3E-2FFE-4250-A588-FB07EFDF1619}" type="slidenum">
              <a:rPr lang="en-US" altLang="ja-JP"/>
              <a:pPr/>
              <a:t>6</a:t>
            </a:fld>
            <a:endParaRPr lang="en-US" altLang="ja-JP"/>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87298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951599-468C-4AF8-8045-4B4EFD126CC7}" type="slidenum">
              <a:rPr lang="en-US" altLang="ja-JP"/>
              <a:pPr/>
              <a:t>8</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341326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5DF34FC-E7C7-4037-82DC-144A0DDD47D3}" type="slidenum">
              <a:rPr lang="en-US" altLang="ja-JP"/>
              <a:pPr/>
              <a:t>9</a:t>
            </a:fld>
            <a:endParaRPr lang="en-US" altLang="ja-JP"/>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09496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758BE28B-DED6-4B74-AE35-B4AAF0886139}" type="slidenum">
              <a:rPr lang="en-US" altLang="ja-JP"/>
              <a:pPr/>
              <a:t>10</a:t>
            </a:fld>
            <a:endParaRPr lang="en-US" altLang="ja-JP"/>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2692378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DF35580-AF9E-408E-8621-D6568A5FE4DB}" type="slidenum">
              <a:rPr lang="en-US" altLang="ja-JP"/>
              <a:pPr/>
              <a:t>11</a:t>
            </a:fld>
            <a:endParaRPr lang="en-US" altLang="ja-JP"/>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3045772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081941B-DEAE-4AEF-99F8-C41363039FBA}" type="slidenum">
              <a:rPr lang="en-US" altLang="ja-JP"/>
              <a:pPr/>
              <a:t>12</a:t>
            </a:fld>
            <a:endParaRPr lang="en-US" altLang="ja-JP"/>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ja-JP" altLang="ja-JP" smtClean="0"/>
          </a:p>
        </p:txBody>
      </p:sp>
    </p:spTree>
    <p:extLst>
      <p:ext uri="{BB962C8B-B14F-4D97-AF65-F5344CB8AC3E}">
        <p14:creationId xmlns:p14="http://schemas.microsoft.com/office/powerpoint/2010/main" val="284570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EB555C2-AFEF-4B9E-98DF-3B93D552D0A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60F60-23B3-4333-ABED-E40D7017899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9DCA08-4271-4064-93DB-CFFD671CC24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51C7D4-BD6B-4803-B292-75114A43A900}"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911C8F-56B0-436C-937E-55045285977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212166C-C29D-4A35-A22B-E90AC5F35C2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7E9A68D-CB32-4167-8029-B6ECBC780CF1}"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80F1D4D-64FF-464C-A317-873EFFF70EB9}"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195F127-6806-4DB8-819F-10565671BED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F5C3F8-2D10-4EDC-B7CD-470C4CBF6FE0}"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49D0A4-4A27-4B17-8F2C-DF4A39E8485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B11EEE5-FA11-44B9-A93A-10950966C7B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ikileaks.org/" TargetMode="External"/><Relationship Id="rId2" Type="http://schemas.openxmlformats.org/officeDocument/2006/relationships/hyperlink" Target="http://www.asahi.com/special/wikileak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commons/6/67/Julian_Assange_(Norway,_March_2010).jpg"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インターネットと国際社会</a:t>
            </a:r>
          </a:p>
        </p:txBody>
      </p:sp>
      <p:sp>
        <p:nvSpPr>
          <p:cNvPr id="2051" name="Rectangle 3"/>
          <p:cNvSpPr>
            <a:spLocks noGrp="1" noChangeArrowheads="1"/>
          </p:cNvSpPr>
          <p:nvPr>
            <p:ph type="subTitle" idx="1"/>
          </p:nvPr>
        </p:nvSpPr>
        <p:spPr/>
        <p:txBody>
          <a:bodyPr/>
          <a:lstStyle/>
          <a:p>
            <a:pPr eaLnBrk="1" hangingPunct="1"/>
            <a:r>
              <a:rPr lang="ja-JP" altLang="en-US" smtClean="0"/>
              <a:t>インターネットは社会をどう変えるか</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インターネットの歴史（３）</a:t>
            </a:r>
          </a:p>
        </p:txBody>
      </p:sp>
      <p:sp>
        <p:nvSpPr>
          <p:cNvPr id="6147"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ja-JP" altLang="en-US" smtClean="0"/>
              <a:t>１９９２年学術専用から一般商用利用を許可　→　プロバイダーを介して市民が参加可能になる。</a:t>
            </a:r>
          </a:p>
          <a:p>
            <a:pPr marL="609600" indent="-609600" eaLnBrk="1" hangingPunct="1">
              <a:lnSpc>
                <a:spcPct val="90000"/>
              </a:lnSpc>
              <a:buFontTx/>
              <a:buAutoNum type="arabicPeriod"/>
            </a:pPr>
            <a:r>
              <a:rPr lang="ja-JP" altLang="en-US" smtClean="0"/>
              <a:t>画面上はテキスト、画像等はダウンロード</a:t>
            </a:r>
          </a:p>
          <a:p>
            <a:pPr marL="609600" indent="-609600" eaLnBrk="1" hangingPunct="1">
              <a:lnSpc>
                <a:spcPct val="90000"/>
              </a:lnSpc>
              <a:buFontTx/>
              <a:buAutoNum type="arabicPeriod"/>
            </a:pPr>
            <a:r>
              <a:rPr lang="ja-JP" altLang="en-US" smtClean="0"/>
              <a:t>ハイパーリンクの技術が開発され、ＭＯＳＡＩＣ（その後開発者がＮｅｔｓｃａｐｅを開発、マイクロソフトがＩＥで普及）</a:t>
            </a:r>
          </a:p>
          <a:p>
            <a:pPr marL="609600" indent="-609600" eaLnBrk="1" hangingPunct="1">
              <a:lnSpc>
                <a:spcPct val="90000"/>
              </a:lnSpc>
              <a:buFontTx/>
              <a:buAutoNum type="arabicPeriod"/>
            </a:pPr>
            <a:r>
              <a:rPr lang="ja-JP" altLang="en-US" smtClean="0"/>
              <a:t>１９９５年にＷＩＮＤＯＷＳ９５　利用環境が整うことで、爆発的に。</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インターネットの歴史（４）</a:t>
            </a:r>
          </a:p>
        </p:txBody>
      </p:sp>
      <p:sp>
        <p:nvSpPr>
          <p:cNvPr id="7171" name="Rectangle 3"/>
          <p:cNvSpPr>
            <a:spLocks noGrp="1" noChangeArrowheads="1"/>
          </p:cNvSpPr>
          <p:nvPr>
            <p:ph type="body" idx="1"/>
          </p:nvPr>
        </p:nvSpPr>
        <p:spPr/>
        <p:txBody>
          <a:bodyPr/>
          <a:lstStyle/>
          <a:p>
            <a:pPr marL="609600" indent="-609600" eaLnBrk="1" hangingPunct="1">
              <a:buFontTx/>
              <a:buAutoNum type="arabicPeriod"/>
            </a:pPr>
            <a:r>
              <a:rPr lang="ja-JP" altLang="en-US" dirty="0" smtClean="0"/>
              <a:t>無線（ ＬＡＮ，ＰＨＳでの利用、携帯）の利用　このことにより、屋外でのインターネット接続が可能になった。</a:t>
            </a:r>
          </a:p>
          <a:p>
            <a:pPr marL="609600" indent="-609600" eaLnBrk="1" hangingPunct="1">
              <a:buFontTx/>
              <a:buAutoNum type="arabicPeriod"/>
            </a:pPr>
            <a:r>
              <a:rPr lang="ja-JP" altLang="en-US" dirty="0" smtClean="0"/>
              <a:t>回線の速度改善で常時接続が普及　　　　　　　</a:t>
            </a:r>
          </a:p>
          <a:p>
            <a:pPr marL="609600" indent="-609600" eaLnBrk="1" hangingPunct="1">
              <a:buFontTx/>
              <a:buNone/>
            </a:pPr>
            <a:r>
              <a:rPr lang="ja-JP" altLang="en-US" dirty="0" smtClean="0"/>
              <a:t>　　テキスト中心のコンテンツから、画像や映像を容易に扱うことができるようになった。</a:t>
            </a:r>
          </a:p>
          <a:p>
            <a:pPr marL="609600" indent="-609600" eaLnBrk="1" hangingPunct="1">
              <a:buFontTx/>
              <a:buNone/>
            </a:pPr>
            <a:r>
              <a:rPr lang="ja-JP" altLang="en-US" dirty="0" smtClean="0"/>
              <a:t>３．</a:t>
            </a:r>
            <a:r>
              <a:rPr lang="en-US" altLang="ja-JP" dirty="0" smtClean="0"/>
              <a:t>Web2</a:t>
            </a:r>
            <a:r>
              <a:rPr lang="ja-JP" altLang="en-US" dirty="0" smtClean="0"/>
              <a:t>技術の普及</a:t>
            </a:r>
            <a:r>
              <a:rPr lang="en-US" altLang="ja-JP" dirty="0" smtClean="0"/>
              <a:t>(</a:t>
            </a:r>
            <a:r>
              <a:rPr lang="ja-JP" altLang="en-US" dirty="0" smtClean="0"/>
              <a:t>ブラウザを通じての投稿・双方向性</a:t>
            </a:r>
            <a:r>
              <a:rPr lang="en-US" altLang="ja-JP" dirty="0" smtClean="0"/>
              <a:t>)</a:t>
            </a:r>
            <a:r>
              <a:rPr lang="ja-JP" altLang="en-US" dirty="0" smtClean="0"/>
              <a:t>→</a:t>
            </a:r>
            <a:r>
              <a:rPr lang="en-US" altLang="ja-JP" dirty="0" smtClean="0"/>
              <a:t>SNS</a:t>
            </a:r>
            <a:r>
              <a:rPr lang="ja-JP" altLang="en-US" dirty="0" smtClean="0"/>
              <a:t>等の普及で個人の発進が増大</a:t>
            </a:r>
          </a:p>
          <a:p>
            <a:pPr marL="609600" indent="-609600" eaLnBrk="1" hangingPunct="1"/>
            <a:endParaRPr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インターネットの歴史（５）</a:t>
            </a:r>
          </a:p>
        </p:txBody>
      </p:sp>
      <p:sp>
        <p:nvSpPr>
          <p:cNvPr id="8195"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一般公開当初からの変化</a:t>
            </a:r>
          </a:p>
          <a:p>
            <a:pPr marL="990600" lvl="1" indent="-533400" eaLnBrk="1" hangingPunct="1">
              <a:buFontTx/>
              <a:buAutoNum type="arabicPeriod"/>
            </a:pPr>
            <a:r>
              <a:rPr lang="ja-JP" altLang="en-US" smtClean="0"/>
              <a:t>学術機関は専用回線で高速だったが、一般市民は電話回線で低速。（５１２ｋと２８ｋ）</a:t>
            </a:r>
          </a:p>
          <a:p>
            <a:pPr marL="990600" lvl="1" indent="-533400" eaLnBrk="1" hangingPunct="1">
              <a:buFontTx/>
              <a:buAutoNum type="arabicPeriod"/>
            </a:pPr>
            <a:r>
              <a:rPr lang="ja-JP" altLang="en-US" smtClean="0"/>
              <a:t>現在の日本では光ファイバーでむしろ一般の方が速い場合がある。</a:t>
            </a:r>
          </a:p>
          <a:p>
            <a:pPr marL="990600" lvl="1" indent="-533400" eaLnBrk="1" hangingPunct="1">
              <a:buFontTx/>
              <a:buAutoNum type="arabicPeriod"/>
            </a:pPr>
            <a:r>
              <a:rPr lang="ja-JP" altLang="en-US" smtClean="0"/>
              <a:t>学術機関は今でも固定ＩＰアドレスだから、発信者の特定が容易だが、プロバイダーは動的ＩＰアドレスであるので、発信者の特定はリアルタイムではわからない。（特定は通常可能）</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インターネットの歴史（６）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途上国での爆発的普及</a:t>
            </a:r>
          </a:p>
          <a:p>
            <a:r>
              <a:rPr lang="ja-JP" altLang="en-US" dirty="0" smtClean="0"/>
              <a:t>電話網建設での携帯の有利さ</a:t>
            </a:r>
          </a:p>
          <a:p>
            <a:r>
              <a:rPr kumimoji="1" lang="ja-JP" altLang="en-US" dirty="0" smtClean="0"/>
              <a:t>電話とインターネット端末の融合</a:t>
            </a:r>
          </a:p>
          <a:p>
            <a:r>
              <a:rPr lang="ja-JP" altLang="en-US" dirty="0" smtClean="0"/>
              <a:t>家の電話から個人の電話への転換</a:t>
            </a:r>
          </a:p>
          <a:p>
            <a:r>
              <a:rPr kumimoji="1" lang="ja-JP" altLang="en-US" dirty="0" smtClean="0"/>
              <a:t>常時インターネットアクセスが可能に</a:t>
            </a:r>
          </a:p>
          <a:p>
            <a:r>
              <a:rPr lang="ja-JP" altLang="en-US" dirty="0" smtClean="0"/>
              <a:t>政治的呼びかけへの即時の反応</a:t>
            </a:r>
          </a:p>
          <a:p>
            <a:r>
              <a:rPr kumimoji="1" lang="ja-JP" altLang="en-US" dirty="0" smtClean="0"/>
              <a:t>多くの政治的事件における大きな役割</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インターネットのもつ意味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既存のメディアを統合・変化させる方向・力</a:t>
            </a:r>
          </a:p>
          <a:p>
            <a:r>
              <a:rPr kumimoji="1" lang="ja-JP" altLang="en-US" dirty="0" smtClean="0"/>
              <a:t>国際・国際の政治・社会を変化させる力</a:t>
            </a:r>
          </a:p>
          <a:p>
            <a:r>
              <a:rPr lang="ja-JP" altLang="en-US" dirty="0" smtClean="0"/>
              <a:t>力の</a:t>
            </a:r>
            <a:r>
              <a:rPr lang="ja-JP" altLang="en-US" dirty="0"/>
              <a:t>源泉</a:t>
            </a:r>
            <a:endParaRPr kumimoji="1" lang="ja-JP" altLang="en-US" dirty="0" smtClean="0"/>
          </a:p>
          <a:p>
            <a:pPr lvl="1"/>
            <a:r>
              <a:rPr kumimoji="1" lang="ja-JP" altLang="en-US" dirty="0" smtClean="0"/>
              <a:t>オープン性</a:t>
            </a:r>
            <a:r>
              <a:rPr lang="ja-JP" altLang="en-US" dirty="0" smtClean="0"/>
              <a:t>（</a:t>
            </a:r>
            <a:r>
              <a:rPr lang="ja-JP" altLang="en-US" dirty="0"/>
              <a:t>ウィキリークス）</a:t>
            </a:r>
          </a:p>
          <a:p>
            <a:pPr lvl="1"/>
            <a:r>
              <a:rPr lang="ja-JP" altLang="en-US" dirty="0" smtClean="0"/>
              <a:t>共同性</a:t>
            </a:r>
            <a:r>
              <a:rPr lang="ja-JP" altLang="en-US" dirty="0"/>
              <a:t>（ </a:t>
            </a:r>
            <a:r>
              <a:rPr lang="en-US" altLang="ja-JP" dirty="0" err="1"/>
              <a:t>linux</a:t>
            </a:r>
            <a:r>
              <a:rPr lang="en-US" altLang="ja-JP" dirty="0"/>
              <a:t> </a:t>
            </a:r>
            <a:r>
              <a:rPr lang="en-US" altLang="ja-JP" dirty="0" err="1"/>
              <a:t>openoffice</a:t>
            </a:r>
            <a:r>
              <a:rPr lang="en-US" altLang="ja-JP" dirty="0"/>
              <a:t> </a:t>
            </a:r>
            <a:r>
              <a:rPr lang="ja-JP" altLang="en-US" dirty="0"/>
              <a:t>その他多くの</a:t>
            </a:r>
            <a:r>
              <a:rPr lang="en-US" altLang="ja-JP" dirty="0"/>
              <a:t>open source soft</a:t>
            </a:r>
            <a:r>
              <a:rPr lang="en-US" altLang="ja-JP" dirty="0" smtClean="0"/>
              <a:t>)</a:t>
            </a:r>
            <a:endParaRPr lang="ja-JP" altLang="en-US" dirty="0" smtClean="0"/>
          </a:p>
          <a:p>
            <a:pPr lvl="1"/>
            <a:r>
              <a:rPr kumimoji="1" lang="ja-JP" altLang="en-US" dirty="0" smtClean="0"/>
              <a:t>自由</a:t>
            </a:r>
          </a:p>
          <a:p>
            <a:pPr lvl="1"/>
            <a:r>
              <a:rPr lang="ja-JP" altLang="en-US" dirty="0" smtClean="0"/>
              <a:t>アナログ技術をデジタル技術に</a:t>
            </a:r>
            <a:r>
              <a:rPr lang="ja-JP" altLang="en-US" dirty="0"/>
              <a:t>統合</a:t>
            </a:r>
            <a:endParaRPr kumimoji="1" lang="ja-JP" altLang="en-US" dirty="0"/>
          </a:p>
        </p:txBody>
      </p:sp>
    </p:spTree>
    <p:extLst>
      <p:ext uri="{BB962C8B-B14F-4D97-AF65-F5344CB8AC3E}">
        <p14:creationId xmlns:p14="http://schemas.microsoft.com/office/powerpoint/2010/main" val="1660026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デジタルとアナログ</a:t>
            </a:r>
            <a:r>
              <a:rPr lang="en-US" altLang="ja-JP" smtClean="0"/>
              <a:t>(1)</a:t>
            </a:r>
          </a:p>
        </p:txBody>
      </p:sp>
      <p:sp>
        <p:nvSpPr>
          <p:cNvPr id="12291"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ja-JP" altLang="en-US" sz="2800" smtClean="0"/>
              <a:t>人間の行動の種類</a:t>
            </a:r>
            <a:r>
              <a:rPr lang="en-US" altLang="ja-JP" sz="2800" smtClean="0"/>
              <a:t>(</a:t>
            </a:r>
            <a:r>
              <a:rPr lang="ja-JP" altLang="en-US" sz="2800" smtClean="0"/>
              <a:t>デジタル化可能</a:t>
            </a:r>
            <a:r>
              <a:rPr lang="en-US" altLang="ja-JP" sz="2800" smtClean="0"/>
              <a:t>)</a:t>
            </a:r>
          </a:p>
          <a:p>
            <a:pPr marL="990600" lvl="1" indent="-533400" eaLnBrk="1" hangingPunct="1">
              <a:lnSpc>
                <a:spcPct val="90000"/>
              </a:lnSpc>
              <a:buFontTx/>
              <a:buAutoNum type="arabicPeriod"/>
            </a:pPr>
            <a:r>
              <a:rPr lang="ja-JP" altLang="en-US" sz="2400" smtClean="0"/>
              <a:t>見る</a:t>
            </a:r>
            <a:r>
              <a:rPr lang="en-US" altLang="ja-JP" sz="2400" smtClean="0"/>
              <a:t>(</a:t>
            </a:r>
            <a:r>
              <a:rPr lang="ja-JP" altLang="en-US" sz="2400" smtClean="0"/>
              <a:t>画像・映像・文字</a:t>
            </a:r>
            <a:r>
              <a:rPr lang="en-US" altLang="ja-JP" sz="2400" smtClean="0"/>
              <a:t>)</a:t>
            </a:r>
          </a:p>
          <a:p>
            <a:pPr marL="990600" lvl="1" indent="-533400" eaLnBrk="1" hangingPunct="1">
              <a:lnSpc>
                <a:spcPct val="90000"/>
              </a:lnSpc>
              <a:buFontTx/>
              <a:buAutoNum type="arabicPeriod"/>
            </a:pPr>
            <a:r>
              <a:rPr lang="ja-JP" altLang="en-US" sz="2400" smtClean="0"/>
              <a:t>書く</a:t>
            </a:r>
            <a:r>
              <a:rPr lang="en-US" altLang="ja-JP" sz="2400" smtClean="0"/>
              <a:t>(</a:t>
            </a:r>
            <a:r>
              <a:rPr lang="ja-JP" altLang="en-US" sz="2400" smtClean="0"/>
              <a:t>画像・文字</a:t>
            </a:r>
            <a:r>
              <a:rPr lang="en-US" altLang="ja-JP" sz="2400" smtClean="0"/>
              <a:t>)</a:t>
            </a:r>
          </a:p>
          <a:p>
            <a:pPr marL="990600" lvl="1" indent="-533400" eaLnBrk="1" hangingPunct="1">
              <a:lnSpc>
                <a:spcPct val="90000"/>
              </a:lnSpc>
              <a:buFontTx/>
              <a:buAutoNum type="arabicPeriod"/>
            </a:pPr>
            <a:r>
              <a:rPr lang="ja-JP" altLang="en-US" sz="2400" smtClean="0"/>
              <a:t>聞く</a:t>
            </a:r>
            <a:r>
              <a:rPr lang="en-US" altLang="ja-JP" sz="2400" smtClean="0"/>
              <a:t>(</a:t>
            </a:r>
            <a:r>
              <a:rPr lang="ja-JP" altLang="en-US" sz="2400" smtClean="0"/>
              <a:t>音</a:t>
            </a:r>
            <a:r>
              <a:rPr lang="en-US" altLang="ja-JP" sz="2400" smtClean="0"/>
              <a:t>)</a:t>
            </a:r>
          </a:p>
          <a:p>
            <a:pPr marL="990600" lvl="1" indent="-533400" eaLnBrk="1" hangingPunct="1">
              <a:lnSpc>
                <a:spcPct val="90000"/>
              </a:lnSpc>
              <a:buFontTx/>
              <a:buAutoNum type="arabicPeriod"/>
            </a:pPr>
            <a:r>
              <a:rPr lang="ja-JP" altLang="en-US" sz="2400" smtClean="0"/>
              <a:t>話す</a:t>
            </a:r>
            <a:r>
              <a:rPr lang="en-US" altLang="ja-JP" sz="2400" smtClean="0"/>
              <a:t>(</a:t>
            </a:r>
            <a:r>
              <a:rPr lang="ja-JP" altLang="en-US" sz="2400" smtClean="0"/>
              <a:t>声</a:t>
            </a:r>
            <a:r>
              <a:rPr lang="en-US" altLang="ja-JP" sz="2400" smtClean="0"/>
              <a:t>)</a:t>
            </a:r>
          </a:p>
          <a:p>
            <a:pPr marL="990600" lvl="1" indent="-533400" eaLnBrk="1" hangingPunct="1">
              <a:lnSpc>
                <a:spcPct val="90000"/>
              </a:lnSpc>
              <a:buFontTx/>
              <a:buAutoNum type="arabicPeriod"/>
            </a:pPr>
            <a:r>
              <a:rPr lang="ja-JP" altLang="en-US" sz="2400" smtClean="0"/>
              <a:t>動かす</a:t>
            </a:r>
            <a:r>
              <a:rPr lang="en-US" altLang="ja-JP" sz="2400" smtClean="0"/>
              <a:t>(</a:t>
            </a:r>
            <a:r>
              <a:rPr lang="ja-JP" altLang="en-US" sz="2400" smtClean="0"/>
              <a:t>手・足</a:t>
            </a:r>
            <a:r>
              <a:rPr lang="en-US" altLang="ja-JP" sz="2400" smtClean="0"/>
              <a:t>)</a:t>
            </a:r>
          </a:p>
          <a:p>
            <a:pPr marL="990600" lvl="1" indent="-533400" eaLnBrk="1" hangingPunct="1">
              <a:lnSpc>
                <a:spcPct val="90000"/>
              </a:lnSpc>
              <a:buFontTx/>
              <a:buAutoNum type="arabicPeriod"/>
            </a:pPr>
            <a:r>
              <a:rPr lang="ja-JP" altLang="en-US" sz="2400" smtClean="0"/>
              <a:t>判断する</a:t>
            </a:r>
          </a:p>
          <a:p>
            <a:pPr marL="609600" indent="-609600" eaLnBrk="1" hangingPunct="1">
              <a:lnSpc>
                <a:spcPct val="90000"/>
              </a:lnSpc>
              <a:buFontTx/>
              <a:buAutoNum type="arabicPeriod"/>
            </a:pPr>
            <a:r>
              <a:rPr lang="ja-JP" altLang="en-US" sz="2800" smtClean="0"/>
              <a:t>それ以外の感覚</a:t>
            </a:r>
            <a:r>
              <a:rPr lang="en-US" altLang="ja-JP" sz="2800" smtClean="0"/>
              <a:t>(</a:t>
            </a:r>
            <a:r>
              <a:rPr lang="ja-JP" altLang="en-US" sz="2800" smtClean="0"/>
              <a:t>デジタル化が今は困難</a:t>
            </a:r>
            <a:r>
              <a:rPr lang="en-US" altLang="ja-JP" sz="2800" smtClean="0"/>
              <a:t>)</a:t>
            </a:r>
          </a:p>
          <a:p>
            <a:pPr marL="990600" lvl="1" indent="-533400" eaLnBrk="1" hangingPunct="1">
              <a:lnSpc>
                <a:spcPct val="90000"/>
              </a:lnSpc>
              <a:buFontTx/>
              <a:buAutoNum type="arabicPeriod"/>
            </a:pPr>
            <a:r>
              <a:rPr lang="ja-JP" altLang="en-US" sz="2400" smtClean="0"/>
              <a:t>触覚</a:t>
            </a:r>
          </a:p>
          <a:p>
            <a:pPr marL="990600" lvl="1" indent="-533400" eaLnBrk="1" hangingPunct="1">
              <a:lnSpc>
                <a:spcPct val="90000"/>
              </a:lnSpc>
              <a:buFontTx/>
              <a:buAutoNum type="arabicPeriod"/>
            </a:pPr>
            <a:r>
              <a:rPr lang="ja-JP" altLang="en-US" sz="2400" smtClean="0"/>
              <a:t>嗅覚</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t>デジタルとアナログ（２）</a:t>
            </a:r>
          </a:p>
        </p:txBody>
      </p:sp>
      <p:sp>
        <p:nvSpPr>
          <p:cNvPr id="13315"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ja-JP" altLang="en-US" smtClean="0"/>
              <a:t>これらの要素をデジタル変換することは、１～４については、ほぼ可能。５と６については、部分的に可能になっている。</a:t>
            </a:r>
          </a:p>
          <a:p>
            <a:pPr marL="609600" indent="-609600" eaLnBrk="1" hangingPunct="1">
              <a:lnSpc>
                <a:spcPct val="90000"/>
              </a:lnSpc>
              <a:buFontTx/>
              <a:buAutoNum type="arabicPeriod"/>
            </a:pPr>
            <a:r>
              <a:rPr lang="ja-JP" altLang="en-US" smtClean="0"/>
              <a:t>動作についてはロボット技術、判断についてはデータの推論技術。</a:t>
            </a:r>
          </a:p>
          <a:p>
            <a:pPr marL="609600" indent="-609600" eaLnBrk="1" hangingPunct="1">
              <a:lnSpc>
                <a:spcPct val="90000"/>
              </a:lnSpc>
              <a:buFontTx/>
              <a:buAutoNum type="arabicPeriod"/>
            </a:pPr>
            <a:r>
              <a:rPr lang="ja-JP" altLang="en-US" smtClean="0"/>
              <a:t>アナログでは不可能だが、デジタルでは、異なる要素の相互転換が可能。</a:t>
            </a:r>
          </a:p>
          <a:p>
            <a:pPr marL="609600" indent="-609600" eaLnBrk="1" hangingPunct="1">
              <a:lnSpc>
                <a:spcPct val="90000"/>
              </a:lnSpc>
              <a:buFontTx/>
              <a:buAutoNum type="arabicPeriod"/>
            </a:pPr>
            <a:r>
              <a:rPr lang="ja-JP" altLang="en-US" smtClean="0"/>
              <a:t>相互変換の技術は障害者のノーマライゼーションに有効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デジタルとアナログ（３）</a:t>
            </a:r>
          </a:p>
        </p:txBody>
      </p:sp>
      <p:sp>
        <p:nvSpPr>
          <p:cNvPr id="14339"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視覚障害　「見る」情報の「音」「触覚」転換</a:t>
            </a:r>
          </a:p>
          <a:p>
            <a:pPr marL="990600" lvl="1" indent="-533400" eaLnBrk="1" hangingPunct="1">
              <a:buFontTx/>
              <a:buAutoNum type="arabicPeriod"/>
            </a:pPr>
            <a:r>
              <a:rPr lang="ja-JP" altLang="en-US" smtClean="0"/>
              <a:t>デジタル文字情報　→　音声読み上げ</a:t>
            </a:r>
          </a:p>
          <a:p>
            <a:pPr marL="1371600" lvl="2" indent="-457200" eaLnBrk="1" hangingPunct="1">
              <a:buFontTx/>
              <a:buAutoNum type="arabicPeriod"/>
            </a:pPr>
            <a:r>
              <a:rPr lang="ja-JP" altLang="en-US" smtClean="0"/>
              <a:t>音声読み上げソフトで可能</a:t>
            </a:r>
          </a:p>
          <a:p>
            <a:pPr marL="990600" lvl="1" indent="-533400" eaLnBrk="1" hangingPunct="1">
              <a:buFontTx/>
              <a:buAutoNum type="arabicPeriod"/>
            </a:pPr>
            <a:r>
              <a:rPr lang="ja-JP" altLang="en-US" smtClean="0"/>
              <a:t>文字以外の「風景」　外出時に必要</a:t>
            </a:r>
          </a:p>
          <a:p>
            <a:pPr marL="1371600" lvl="2" indent="-457200" eaLnBrk="1" hangingPunct="1">
              <a:buFontTx/>
              <a:buAutoNum type="arabicPeriod"/>
            </a:pPr>
            <a:r>
              <a:rPr lang="ja-JP" altLang="en-US" smtClean="0"/>
              <a:t>映像　→　推論　→　声で指示（将来のこと）</a:t>
            </a:r>
          </a:p>
          <a:p>
            <a:pPr marL="990600" lvl="1" indent="-533400" eaLnBrk="1" hangingPunct="1">
              <a:buFontTx/>
              <a:buAutoNum type="arabicPeriod"/>
            </a:pPr>
            <a:r>
              <a:rPr lang="ja-JP" altLang="en-US" smtClean="0"/>
              <a:t>美術品等の鑑賞は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デジタルとアナログ（４）</a:t>
            </a:r>
          </a:p>
        </p:txBody>
      </p:sp>
      <p:sp>
        <p:nvSpPr>
          <p:cNvPr id="15363"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聴覚障害　音を他の要素に転換</a:t>
            </a:r>
          </a:p>
          <a:p>
            <a:pPr marL="990600" lvl="1" indent="-533400" eaLnBrk="1" hangingPunct="1">
              <a:buFontTx/>
              <a:buAutoNum type="arabicPeriod"/>
            </a:pPr>
            <a:r>
              <a:rPr lang="ja-JP" altLang="en-US" smtClean="0"/>
              <a:t>声を文字に転換</a:t>
            </a:r>
          </a:p>
          <a:p>
            <a:pPr marL="1371600" lvl="2" indent="-457200" eaLnBrk="1" hangingPunct="1">
              <a:buFontTx/>
              <a:buAutoNum type="arabicPeriod"/>
            </a:pPr>
            <a:r>
              <a:rPr lang="ja-JP" altLang="en-US" smtClean="0"/>
              <a:t>音声認識ソフトを使用　（実験中）</a:t>
            </a:r>
          </a:p>
          <a:p>
            <a:pPr marL="1371600" lvl="2" indent="-457200" eaLnBrk="1" hangingPunct="1">
              <a:buFontTx/>
              <a:buAutoNum type="arabicPeriod"/>
            </a:pPr>
            <a:r>
              <a:rPr lang="ja-JP" altLang="en-US" smtClean="0"/>
              <a:t>現段階ではきわめて困難、不完全</a:t>
            </a:r>
          </a:p>
          <a:p>
            <a:pPr marL="990600" lvl="1" indent="-533400" eaLnBrk="1" hangingPunct="1">
              <a:buFontTx/>
              <a:buAutoNum type="arabicPeriod"/>
            </a:pPr>
            <a:r>
              <a:rPr lang="ja-JP" altLang="en-US" smtClean="0"/>
              <a:t>音楽等の鑑賞　？</a:t>
            </a:r>
          </a:p>
          <a:p>
            <a:pPr marL="609600" indent="-609600" eaLnBrk="1" hangingPunct="1">
              <a:buFontTx/>
              <a:buAutoNum type="arabicPeriod"/>
            </a:pPr>
            <a:r>
              <a:rPr lang="ja-JP" altLang="en-US" smtClean="0"/>
              <a:t>ロボット技術が向上すれば、身体障害も改善される可能性がある。</a:t>
            </a:r>
          </a:p>
          <a:p>
            <a:pPr marL="990600" lvl="1" indent="-533400" eaLnBrk="1" hangingPunct="1">
              <a:buFontTx/>
              <a:buAutoNum type="arabicPeriod"/>
            </a:pPr>
            <a:r>
              <a:rPr lang="ja-JP" altLang="en-US" smtClean="0"/>
              <a:t>どのようなことがほかに考えられるか</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インターネットと既存メディア（１）</a:t>
            </a:r>
          </a:p>
        </p:txBody>
      </p:sp>
      <p:sp>
        <p:nvSpPr>
          <p:cNvPr id="16387" name="Rectangle 3"/>
          <p:cNvSpPr>
            <a:spLocks noGrp="1" noChangeArrowheads="1"/>
          </p:cNvSpPr>
          <p:nvPr>
            <p:ph type="body" idx="1"/>
          </p:nvPr>
        </p:nvSpPr>
        <p:spPr/>
        <p:txBody>
          <a:bodyPr/>
          <a:lstStyle/>
          <a:p>
            <a:pPr marL="609600" indent="-609600" eaLnBrk="1" hangingPunct="1">
              <a:buFontTx/>
              <a:buAutoNum type="arabicPeriod"/>
            </a:pPr>
            <a:r>
              <a:rPr lang="ja-JP" altLang="en-US" dirty="0" smtClean="0"/>
              <a:t>出版</a:t>
            </a:r>
          </a:p>
          <a:p>
            <a:pPr marL="990600" lvl="1" indent="-533400" eaLnBrk="1" hangingPunct="1">
              <a:buFontTx/>
              <a:buAutoNum type="arabicPeriod"/>
            </a:pPr>
            <a:r>
              <a:rPr lang="ja-JP" altLang="en-US" dirty="0" smtClean="0"/>
              <a:t>知的エリートとしての書き手→書き手の拡大</a:t>
            </a:r>
          </a:p>
          <a:p>
            <a:pPr marL="990600" lvl="1" indent="-533400" eaLnBrk="1" hangingPunct="1">
              <a:buFontTx/>
              <a:buAutoNum type="arabicPeriod"/>
            </a:pPr>
            <a:r>
              <a:rPr lang="ja-JP" altLang="en-US" dirty="0" smtClean="0"/>
              <a:t>出版ではないｐｕｂｌｉｓｈの登場</a:t>
            </a:r>
          </a:p>
          <a:p>
            <a:pPr marL="990600" lvl="1" indent="-533400" eaLnBrk="1" hangingPunct="1">
              <a:buFontTx/>
              <a:buAutoNum type="arabicPeriod"/>
            </a:pPr>
            <a:r>
              <a:rPr lang="ja-JP" altLang="en-US" dirty="0" smtClean="0"/>
              <a:t>出版分野の消滅（百科事典）減少（辞書）　</a:t>
            </a:r>
          </a:p>
          <a:p>
            <a:pPr marL="990600" lvl="1" indent="-533400" eaLnBrk="1" hangingPunct="1">
              <a:buFontTx/>
              <a:buAutoNum type="arabicPeriod"/>
            </a:pPr>
            <a:r>
              <a:rPr lang="ja-JP" altLang="en-US" dirty="0" smtClean="0"/>
              <a:t>流通経路の変化（小売り書店の減少）</a:t>
            </a:r>
          </a:p>
          <a:p>
            <a:pPr marL="990600" lvl="1" indent="-533400" eaLnBrk="1" hangingPunct="1">
              <a:buFontTx/>
              <a:buAutoNum type="arabicPeriod"/>
            </a:pPr>
            <a:r>
              <a:rPr lang="ja-JP" altLang="en-US" dirty="0" smtClean="0"/>
              <a:t>インターネットから出版への新傾向も（電車男）</a:t>
            </a:r>
          </a:p>
          <a:p>
            <a:pPr marL="990600" lvl="1" indent="-533400" eaLnBrk="1" hangingPunct="1">
              <a:buFontTx/>
              <a:buAutoNum type="arabicPeriod"/>
            </a:pPr>
            <a:r>
              <a:rPr lang="ja-JP" altLang="en-US" dirty="0"/>
              <a:t>電子</a:t>
            </a:r>
            <a:r>
              <a:rPr lang="ja-JP" altLang="en-US" dirty="0" smtClean="0"/>
              <a:t>書籍の登場と</a:t>
            </a:r>
            <a:r>
              <a:rPr lang="ja-JP" altLang="en-US" dirty="0"/>
              <a:t>拡大</a:t>
            </a:r>
            <a:endParaRPr lang="ja-JP"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Stap</a:t>
            </a:r>
            <a:r>
              <a:rPr kumimoji="1" lang="ja-JP" altLang="en-US" dirty="0" smtClean="0"/>
              <a:t>細胞問題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インターネットの活用場面</a:t>
            </a:r>
          </a:p>
          <a:p>
            <a:pPr lvl="1"/>
            <a:r>
              <a:rPr lang="ja-JP" altLang="en-US" dirty="0" smtClean="0"/>
              <a:t>著者たちの連絡</a:t>
            </a:r>
            <a:r>
              <a:rPr lang="en-US" altLang="ja-JP" dirty="0" smtClean="0"/>
              <a:t>(</a:t>
            </a:r>
            <a:r>
              <a:rPr lang="ja-JP" altLang="en-US" dirty="0" smtClean="0"/>
              <a:t>日本・アメリカ</a:t>
            </a:r>
            <a:r>
              <a:rPr lang="en-US" altLang="ja-JP" dirty="0" smtClean="0"/>
              <a:t>)</a:t>
            </a:r>
            <a:endParaRPr lang="ja-JP" altLang="en-US" dirty="0" smtClean="0"/>
          </a:p>
          <a:p>
            <a:pPr lvl="1"/>
            <a:r>
              <a:rPr kumimoji="1" lang="ja-JP" altLang="en-US" dirty="0" smtClean="0"/>
              <a:t>批判者たちの活動</a:t>
            </a:r>
            <a:r>
              <a:rPr kumimoji="1" lang="en-US" altLang="ja-JP" dirty="0" smtClean="0"/>
              <a:t>(</a:t>
            </a:r>
            <a:r>
              <a:rPr kumimoji="1" lang="ja-JP" altLang="en-US" dirty="0" smtClean="0"/>
              <a:t>検証サイト、ブログ、ツイッターで拡散・相互交流</a:t>
            </a:r>
            <a:r>
              <a:rPr kumimoji="1" lang="en-US" altLang="ja-JP" dirty="0" smtClean="0"/>
              <a:t>)</a:t>
            </a:r>
            <a:endParaRPr kumimoji="1" lang="ja-JP" altLang="en-US" dirty="0" smtClean="0"/>
          </a:p>
          <a:p>
            <a:pPr lvl="1"/>
            <a:r>
              <a:rPr lang="ja-JP" altLang="en-US" dirty="0" smtClean="0"/>
              <a:t>論文自体</a:t>
            </a:r>
            <a:r>
              <a:rPr lang="en-US" altLang="ja-JP" dirty="0" smtClean="0"/>
              <a:t>(</a:t>
            </a:r>
            <a:r>
              <a:rPr lang="ja-JP" altLang="en-US" dirty="0" smtClean="0"/>
              <a:t>読まれるほとんどはネット版</a:t>
            </a:r>
            <a:r>
              <a:rPr lang="en-US" altLang="ja-JP" dirty="0" smtClean="0"/>
              <a:t>)</a:t>
            </a:r>
            <a:endParaRPr kumimoji="1" lang="ja-JP" altLang="en-US" dirty="0" smtClean="0"/>
          </a:p>
          <a:p>
            <a:r>
              <a:rPr lang="ja-JP" altLang="en-US" dirty="0" smtClean="0"/>
              <a:t>既存メディアの活用</a:t>
            </a:r>
          </a:p>
          <a:p>
            <a:pPr lvl="1"/>
            <a:r>
              <a:rPr kumimoji="1" lang="ja-JP" altLang="en-US" dirty="0" smtClean="0"/>
              <a:t>理研の発表や検証の記者会見</a:t>
            </a:r>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mtClean="0"/>
              <a:t>インターネットと既存メディア（２）</a:t>
            </a:r>
          </a:p>
        </p:txBody>
      </p:sp>
      <p:sp>
        <p:nvSpPr>
          <p:cNvPr id="17411"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新聞・雑誌</a:t>
            </a:r>
          </a:p>
          <a:p>
            <a:pPr marL="1371600" lvl="2" indent="-457200" eaLnBrk="1" hangingPunct="1">
              <a:buFontTx/>
              <a:buAutoNum type="arabicPeriod"/>
            </a:pPr>
            <a:r>
              <a:rPr lang="ja-JP" altLang="en-US" smtClean="0"/>
              <a:t>新聞は今後大きく変化する可能性（紙→ファイル）</a:t>
            </a:r>
          </a:p>
          <a:p>
            <a:pPr marL="1371600" lvl="2" indent="-457200" eaLnBrk="1" hangingPunct="1">
              <a:buFontTx/>
              <a:buAutoNum type="arabicPeriod"/>
            </a:pPr>
            <a:r>
              <a:rPr lang="ja-JP" altLang="en-US" smtClean="0"/>
              <a:t>新聞をとらない世帯が増加（インターネットで閲覧）</a:t>
            </a:r>
          </a:p>
          <a:p>
            <a:pPr marL="1371600" lvl="2" indent="-457200" eaLnBrk="1" hangingPunct="1">
              <a:buFontTx/>
              <a:buAutoNum type="arabicPeriod"/>
            </a:pPr>
            <a:r>
              <a:rPr lang="ja-JP" altLang="en-US" smtClean="0"/>
              <a:t>広告収入のインターネットへの部分的移動</a:t>
            </a:r>
          </a:p>
          <a:p>
            <a:pPr marL="1371600" lvl="2" indent="-457200" eaLnBrk="1" hangingPunct="1">
              <a:buFontTx/>
              <a:buAutoNum type="arabicPeriod"/>
            </a:pPr>
            <a:r>
              <a:rPr lang="ja-JP" altLang="en-US" smtClean="0"/>
              <a:t>メールマガジンの増大</a:t>
            </a:r>
          </a:p>
          <a:p>
            <a:pPr marL="1371600" lvl="2" indent="-457200" eaLnBrk="1" hangingPunct="1">
              <a:buFontTx/>
              <a:buAutoNum type="arabicPeriod"/>
            </a:pPr>
            <a:r>
              <a:rPr lang="ja-JP" altLang="en-US" smtClean="0"/>
              <a:t>検索機能の充実（インターネットによる進歩）</a:t>
            </a:r>
          </a:p>
          <a:p>
            <a:pPr marL="1371600" lvl="2" indent="-457200" eaLnBrk="1" hangingPunct="1">
              <a:buFontTx/>
              <a:buAutoNum type="arabicPeriod"/>
            </a:pPr>
            <a:r>
              <a:rPr lang="ja-JP" altLang="en-US" smtClean="0"/>
              <a:t>販売網からの圧力</a:t>
            </a:r>
          </a:p>
          <a:p>
            <a:pPr marL="609600" indent="-609600" eaLnBrk="1" hangingPunct="1"/>
            <a:endParaRPr lang="en-US" altLang="ja-JP"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インターネットと既存メディア（３）</a:t>
            </a:r>
          </a:p>
        </p:txBody>
      </p:sp>
      <p:sp>
        <p:nvSpPr>
          <p:cNvPr id="18435" name="Rectangle 3"/>
          <p:cNvSpPr>
            <a:spLocks noGrp="1" noChangeArrowheads="1"/>
          </p:cNvSpPr>
          <p:nvPr>
            <p:ph type="body" idx="1"/>
          </p:nvPr>
        </p:nvSpPr>
        <p:spPr/>
        <p:txBody>
          <a:bodyPr/>
          <a:lstStyle/>
          <a:p>
            <a:pPr marL="609600" indent="-609600" eaLnBrk="1" hangingPunct="1">
              <a:buFontTx/>
              <a:buAutoNum type="arabicPeriod"/>
            </a:pPr>
            <a:r>
              <a:rPr lang="ja-JP" altLang="en-US" dirty="0" smtClean="0"/>
              <a:t>ラジオ</a:t>
            </a:r>
          </a:p>
          <a:p>
            <a:pPr marL="1009650" lvl="1" indent="-609600" eaLnBrk="1" hangingPunct="1">
              <a:buFontTx/>
              <a:buAutoNum type="arabicPeriod"/>
            </a:pPr>
            <a:r>
              <a:rPr lang="ja-JP" altLang="en-US" dirty="0" smtClean="0"/>
              <a:t>もともとテレビに押されていた→独自の存在（活動しながら聞く）</a:t>
            </a:r>
          </a:p>
          <a:p>
            <a:pPr marL="1009650" lvl="1" indent="-609600" eaLnBrk="1" hangingPunct="1">
              <a:buFontTx/>
              <a:buAutoNum type="arabicPeriod"/>
            </a:pPr>
            <a:r>
              <a:rPr lang="ja-JP" altLang="en-US" dirty="0" smtClean="0"/>
              <a:t>独自の存在のインターネット形態との共存</a:t>
            </a:r>
          </a:p>
          <a:p>
            <a:pPr marL="1009650" lvl="1" indent="-609600" eaLnBrk="1" hangingPunct="1">
              <a:buFontTx/>
              <a:buAutoNum type="arabicPeriod"/>
            </a:pPr>
            <a:r>
              <a:rPr lang="ja-JP" altLang="en-US" dirty="0" smtClean="0"/>
              <a:t>ラジオの限界をインターネットで補う形態</a:t>
            </a:r>
          </a:p>
          <a:p>
            <a:pPr marL="1009650" lvl="1" indent="-609600" eaLnBrk="1" hangingPunct="1">
              <a:buFontTx/>
              <a:buAutoNum type="arabicPeriod"/>
            </a:pPr>
            <a:r>
              <a:rPr lang="ja-JP" altLang="en-US" dirty="0" smtClean="0"/>
              <a:t>インターネットに独自のラジオ局（個人でも可能）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mtClean="0"/>
              <a:t>インターネットと既存メディア（４）</a:t>
            </a:r>
          </a:p>
        </p:txBody>
      </p:sp>
      <p:sp>
        <p:nvSpPr>
          <p:cNvPr id="19459"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テレビ</a:t>
            </a:r>
          </a:p>
          <a:p>
            <a:pPr marL="990600" lvl="1" indent="-533400" eaLnBrk="1" hangingPunct="1">
              <a:buFontTx/>
              <a:buAutoNum type="arabicPeriod"/>
            </a:pPr>
            <a:r>
              <a:rPr lang="ja-JP" altLang="en-US" smtClean="0"/>
              <a:t>今後テレビとインターネットの融合（しかし、その形態は模索　ホリエモン事件）</a:t>
            </a:r>
          </a:p>
          <a:p>
            <a:pPr marL="990600" lvl="1" indent="-533400" eaLnBrk="1" hangingPunct="1">
              <a:buFontTx/>
              <a:buAutoNum type="arabicPeriod"/>
            </a:pPr>
            <a:r>
              <a:rPr lang="ja-JP" altLang="en-US" smtClean="0"/>
              <a:t>既存のテレビは大きな資本が必要（インターネットは大資本を前提としない）</a:t>
            </a:r>
          </a:p>
          <a:p>
            <a:pPr marL="990600" lvl="1" indent="-533400" eaLnBrk="1" hangingPunct="1">
              <a:buFontTx/>
              <a:buAutoNum type="arabicPeriod"/>
            </a:pPr>
            <a:r>
              <a:rPr lang="en-US" altLang="ja-JP" smtClean="0"/>
              <a:t>Video on Demand </a:t>
            </a:r>
            <a:r>
              <a:rPr lang="ja-JP" altLang="en-US" smtClean="0"/>
              <a:t>をインターネットが担う。</a:t>
            </a:r>
          </a:p>
          <a:p>
            <a:pPr marL="990600" lvl="1" indent="-533400" eaLnBrk="1" hangingPunct="1">
              <a:buFontTx/>
              <a:buAutoNum type="arabicPeriod"/>
            </a:pPr>
            <a:r>
              <a:rPr lang="ja-JP" altLang="en-US" smtClean="0"/>
              <a:t>ラジオと同様個人のテレビ局が可能</a:t>
            </a:r>
            <a:r>
              <a:rPr lang="en-US" altLang="ja-JP" smtClean="0"/>
              <a:t>(4</a:t>
            </a:r>
            <a:r>
              <a:rPr lang="ja-JP" altLang="en-US" smtClean="0"/>
              <a:t>の形態になる</a:t>
            </a:r>
            <a:r>
              <a:rPr lang="en-US" altLang="ja-JP" smtClean="0"/>
              <a:t>)</a:t>
            </a:r>
          </a:p>
          <a:p>
            <a:pPr marL="990600" lvl="1" indent="-533400" eaLnBrk="1" hangingPunct="1">
              <a:buFontTx/>
              <a:buAutoNum type="arabicPeriod"/>
            </a:pPr>
            <a:r>
              <a:rPr lang="ja-JP" altLang="en-US" smtClean="0"/>
              <a:t>教育組織の利用が増大</a:t>
            </a:r>
            <a:r>
              <a:rPr lang="en-US" altLang="ja-JP" smtClean="0"/>
              <a:t>(</a:t>
            </a:r>
            <a:r>
              <a:rPr lang="ja-JP" altLang="en-US" smtClean="0"/>
              <a:t>後述</a:t>
            </a:r>
            <a:r>
              <a:rPr lang="en-US" altLang="ja-JP" smtClean="0"/>
              <a:t>)</a:t>
            </a:r>
          </a:p>
          <a:p>
            <a:pPr marL="990600" lvl="1" indent="-533400" eaLnBrk="1" hangingPunct="1"/>
            <a:endParaRPr lang="en-US" altLang="ja-JP" smtClean="0"/>
          </a:p>
          <a:p>
            <a:pPr marL="609600" indent="-609600" eaLnBrk="1" hangingPunct="1"/>
            <a:endParaRPr lang="en-US" altLang="ja-JP"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インターネットと既存メディア</a:t>
            </a:r>
            <a:r>
              <a:rPr lang="en-US" altLang="ja-JP" smtClean="0"/>
              <a:t>(5)</a:t>
            </a:r>
          </a:p>
        </p:txBody>
      </p:sp>
      <p:sp>
        <p:nvSpPr>
          <p:cNvPr id="20483" name="Rectangle 3"/>
          <p:cNvSpPr>
            <a:spLocks noGrp="1" noChangeArrowheads="1"/>
          </p:cNvSpPr>
          <p:nvPr>
            <p:ph type="body" idx="1"/>
          </p:nvPr>
        </p:nvSpPr>
        <p:spPr/>
        <p:txBody>
          <a:bodyPr/>
          <a:lstStyle/>
          <a:p>
            <a:pPr marL="609600" indent="-609600" eaLnBrk="1" hangingPunct="1">
              <a:buFontTx/>
              <a:buAutoNum type="arabicPeriod"/>
            </a:pPr>
            <a:r>
              <a:rPr lang="ja-JP" altLang="en-US" dirty="0" smtClean="0"/>
              <a:t>電話</a:t>
            </a:r>
            <a:r>
              <a:rPr lang="en-US" altLang="ja-JP" dirty="0" smtClean="0"/>
              <a:t>(</a:t>
            </a:r>
            <a:r>
              <a:rPr lang="ja-JP" altLang="en-US" dirty="0" smtClean="0"/>
              <a:t>携帯が主流に</a:t>
            </a:r>
            <a:r>
              <a:rPr lang="en-US" altLang="ja-JP" dirty="0" smtClean="0"/>
              <a:t>)</a:t>
            </a:r>
            <a:endParaRPr lang="ja-JP" altLang="en-US" dirty="0" smtClean="0"/>
          </a:p>
          <a:p>
            <a:pPr marL="609600" indent="-609600" eaLnBrk="1" hangingPunct="1">
              <a:buFontTx/>
              <a:buAutoNum type="arabicPeriod"/>
            </a:pPr>
            <a:r>
              <a:rPr lang="ja-JP" altLang="en-US" dirty="0" smtClean="0"/>
              <a:t>学校</a:t>
            </a:r>
            <a:r>
              <a:rPr lang="en-US" altLang="ja-JP" dirty="0" smtClean="0"/>
              <a:t>(</a:t>
            </a:r>
            <a:r>
              <a:rPr lang="ja-JP" altLang="en-US" dirty="0" smtClean="0"/>
              <a:t>電子教材・インターネット大学</a:t>
            </a:r>
            <a:r>
              <a:rPr lang="en-US" altLang="ja-JP" dirty="0" smtClean="0"/>
              <a:t>)</a:t>
            </a:r>
            <a:endParaRPr lang="ja-JP" altLang="en-US" dirty="0" smtClean="0"/>
          </a:p>
          <a:p>
            <a:pPr marL="609600" indent="-609600" eaLnBrk="1" hangingPunct="1">
              <a:buFontTx/>
              <a:buAutoNum type="arabicPeriod"/>
            </a:pPr>
            <a:r>
              <a:rPr lang="ja-JP" altLang="en-US" dirty="0" smtClean="0"/>
              <a:t>音楽</a:t>
            </a:r>
            <a:r>
              <a:rPr lang="en-US" altLang="ja-JP" dirty="0" smtClean="0"/>
              <a:t>(CD</a:t>
            </a:r>
            <a:r>
              <a:rPr lang="ja-JP" altLang="en-US" dirty="0" smtClean="0"/>
              <a:t>からストリーミング・ダウンロード</a:t>
            </a:r>
            <a:r>
              <a:rPr lang="en-US" altLang="ja-JP" dirty="0" smtClean="0"/>
              <a:t>)</a:t>
            </a:r>
            <a:endParaRPr lang="ja-JP" altLang="en-US" dirty="0" smtClean="0"/>
          </a:p>
          <a:p>
            <a:pPr marL="609600" indent="-609600" eaLnBrk="1" hangingPunct="1"/>
            <a:endParaRPr lang="en-US" altLang="ja-JP"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インターネットが変えたもの</a:t>
            </a:r>
          </a:p>
        </p:txBody>
      </p:sp>
      <p:sp>
        <p:nvSpPr>
          <p:cNvPr id="21507" name="Rectangle 3"/>
          <p:cNvSpPr>
            <a:spLocks noGrp="1" noChangeArrowheads="1"/>
          </p:cNvSpPr>
          <p:nvPr>
            <p:ph type="body" idx="1"/>
          </p:nvPr>
        </p:nvSpPr>
        <p:spPr/>
        <p:txBody>
          <a:bodyPr/>
          <a:lstStyle/>
          <a:p>
            <a:pPr marL="609600" indent="-609600" eaLnBrk="1" hangingPunct="1">
              <a:buFontTx/>
              <a:buAutoNum type="arabicPeriod"/>
            </a:pPr>
            <a:r>
              <a:rPr lang="ja-JP" altLang="en-US" dirty="0" smtClean="0"/>
              <a:t>表現主体の爆発的増加</a:t>
            </a:r>
            <a:r>
              <a:rPr lang="en-US" altLang="ja-JP" dirty="0" smtClean="0"/>
              <a:t>(</a:t>
            </a:r>
            <a:r>
              <a:rPr lang="ja-JP" altLang="en-US" dirty="0" smtClean="0"/>
              <a:t>知的エリートから一般市民へ</a:t>
            </a:r>
            <a:r>
              <a:rPr lang="en-US" altLang="ja-JP" dirty="0" smtClean="0"/>
              <a:t>)  </a:t>
            </a:r>
            <a:r>
              <a:rPr lang="ja-JP" altLang="en-US" dirty="0" smtClean="0"/>
              <a:t>表現の自由の現実化</a:t>
            </a:r>
          </a:p>
          <a:p>
            <a:pPr marL="609600" indent="-609600" eaLnBrk="1" hangingPunct="1">
              <a:buFontTx/>
              <a:buAutoNum type="arabicPeriod"/>
            </a:pPr>
            <a:r>
              <a:rPr lang="ja-JP" altLang="en-US" dirty="0" smtClean="0"/>
              <a:t>「知」のあり方の変化 「個</a:t>
            </a:r>
            <a:r>
              <a:rPr lang="ja-JP" altLang="en-US" dirty="0" smtClean="0"/>
              <a:t>」と「</a:t>
            </a:r>
            <a:r>
              <a:rPr lang="ja-JP" altLang="en-US" dirty="0" smtClean="0"/>
              <a:t>集団</a:t>
            </a:r>
            <a:r>
              <a:rPr lang="ja-JP" altLang="en-US" dirty="0" smtClean="0"/>
              <a:t>」の力</a:t>
            </a:r>
            <a:endParaRPr lang="ja-JP" altLang="en-US" dirty="0" smtClean="0"/>
          </a:p>
          <a:p>
            <a:pPr marL="1009650" lvl="1" indent="-609600" eaLnBrk="1" hangingPunct="1">
              <a:buFontTx/>
              <a:buAutoNum type="arabicPeriod"/>
            </a:pPr>
            <a:r>
              <a:rPr lang="en-US" altLang="ja-JP" dirty="0" smtClean="0"/>
              <a:t>Linux </a:t>
            </a:r>
            <a:r>
              <a:rPr lang="ja-JP" altLang="en-US" dirty="0" smtClean="0"/>
              <a:t>と </a:t>
            </a:r>
            <a:r>
              <a:rPr lang="en-US" altLang="ja-JP" dirty="0" smtClean="0"/>
              <a:t>Wikipedia  </a:t>
            </a:r>
            <a:r>
              <a:rPr lang="en-US" altLang="ja-JP" dirty="0" smtClean="0"/>
              <a:t>OpenOffice</a:t>
            </a:r>
            <a:endParaRPr lang="ja-JP" altLang="en-US" dirty="0" smtClean="0"/>
          </a:p>
          <a:p>
            <a:pPr marL="1009650" lvl="1" indent="-609600" eaLnBrk="1" hangingPunct="1">
              <a:buFontTx/>
              <a:buAutoNum type="arabicPeriod"/>
            </a:pPr>
            <a:r>
              <a:rPr lang="ja-JP" altLang="en-US"/>
              <a:t>ツウィッター</a:t>
            </a:r>
            <a:r>
              <a:rPr lang="ja-JP" altLang="en-US" smtClean="0"/>
              <a:t>、ブログ、フェイスブック</a:t>
            </a:r>
            <a:endParaRPr lang="en-US" altLang="ja-JP" dirty="0" smtClean="0"/>
          </a:p>
          <a:p>
            <a:pPr marL="609600" indent="-609600" eaLnBrk="1" hangingPunct="1">
              <a:buFontTx/>
              <a:buAutoNum type="arabicPeriod"/>
            </a:pPr>
            <a:r>
              <a:rPr lang="ja-JP" altLang="en-US" dirty="0" smtClean="0"/>
              <a:t>情報の国家・大資本の独占からの解放（他面誤報・虚報・誹謗等の増加）</a:t>
            </a:r>
          </a:p>
          <a:p>
            <a:pPr marL="609600" indent="-609600" eaLnBrk="1" hangingPunct="1">
              <a:buFontTx/>
              <a:buAutoNum type="arabicPeriod"/>
            </a:pPr>
            <a:r>
              <a:rPr lang="ja-JP" altLang="en-US" dirty="0" smtClean="0"/>
              <a:t>個人の情報処理・判断能力が問題となる。</a:t>
            </a:r>
          </a:p>
          <a:p>
            <a:pPr marL="609600" indent="-609600" eaLnBrk="1" hangingPunct="1"/>
            <a:endParaRPr lang="en-US" altLang="ja-JP"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ジャスミン革命</a:t>
            </a:r>
            <a:r>
              <a:rPr kumimoji="1" lang="en-US" altLang="ja-JP" dirty="0" smtClean="0"/>
              <a:t>(</a:t>
            </a:r>
            <a:r>
              <a:rPr kumimoji="1" lang="ja-JP" altLang="en-US" dirty="0" smtClean="0"/>
              <a:t>チュニジア</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1987</a:t>
            </a:r>
            <a:r>
              <a:rPr kumimoji="1" lang="ja-JP" altLang="en-US" dirty="0" smtClean="0"/>
              <a:t>年クーデタでベン</a:t>
            </a:r>
            <a:r>
              <a:rPr kumimoji="1" lang="en-US" altLang="ja-JP" dirty="0" smtClean="0"/>
              <a:t>=</a:t>
            </a:r>
            <a:r>
              <a:rPr kumimoji="1" lang="ja-JP" altLang="en-US" dirty="0" smtClean="0"/>
              <a:t>アリー政権</a:t>
            </a:r>
          </a:p>
          <a:p>
            <a:r>
              <a:rPr lang="en-US" altLang="ja-JP" dirty="0" smtClean="0"/>
              <a:t>2010.11.7</a:t>
            </a:r>
            <a:r>
              <a:rPr lang="ja-JP" altLang="en-US" dirty="0" smtClean="0"/>
              <a:t> ラップシンガーが政権批判の曲</a:t>
            </a:r>
          </a:p>
          <a:p>
            <a:r>
              <a:rPr kumimoji="1" lang="ja-JP" altLang="en-US" dirty="0"/>
              <a:t> </a:t>
            </a:r>
            <a:r>
              <a:rPr kumimoji="1" lang="en-US" altLang="ja-JP" dirty="0" smtClean="0"/>
              <a:t>12.17</a:t>
            </a:r>
            <a:r>
              <a:rPr kumimoji="1" lang="ja-JP" altLang="en-US" dirty="0" smtClean="0"/>
              <a:t> 青年モハメッド・ブウアジジ焼身自殺</a:t>
            </a:r>
          </a:p>
          <a:p>
            <a:r>
              <a:rPr lang="en-US" altLang="ja-JP" dirty="0" smtClean="0"/>
              <a:t>2011.1</a:t>
            </a:r>
            <a:r>
              <a:rPr lang="ja-JP" altLang="en-US" dirty="0" smtClean="0"/>
              <a:t> 各地で暴動・デモ拡大</a:t>
            </a:r>
            <a:r>
              <a:rPr lang="en-US" altLang="ja-JP" dirty="0" smtClean="0"/>
              <a:t>(</a:t>
            </a:r>
            <a:r>
              <a:rPr lang="ja-JP" altLang="en-US" dirty="0" smtClean="0"/>
              <a:t>このとき、ツウィッター、フェイスブックが活用された</a:t>
            </a:r>
            <a:r>
              <a:rPr lang="en-US" altLang="ja-JP" dirty="0" smtClean="0"/>
              <a:t>)</a:t>
            </a:r>
            <a:endParaRPr lang="ja-JP" altLang="en-US" dirty="0" smtClean="0"/>
          </a:p>
          <a:p>
            <a:r>
              <a:rPr kumimoji="1" lang="ja-JP" altLang="en-US" dirty="0"/>
              <a:t>その後</a:t>
            </a:r>
            <a:r>
              <a:rPr kumimoji="1" lang="ja-JP" altLang="en-US" dirty="0" smtClean="0"/>
              <a:t>、弾圧→暴動の拡大→軍に鎮圧</a:t>
            </a:r>
            <a:r>
              <a:rPr kumimoji="1" lang="en-US" altLang="ja-JP" dirty="0" smtClean="0"/>
              <a:t>(</a:t>
            </a:r>
            <a:r>
              <a:rPr kumimoji="1" lang="ja-JP" altLang="en-US" dirty="0" smtClean="0"/>
              <a:t>参加者の殺害</a:t>
            </a:r>
            <a:r>
              <a:rPr kumimoji="1" lang="en-US" altLang="ja-JP" dirty="0" smtClean="0"/>
              <a:t>)</a:t>
            </a:r>
            <a:r>
              <a:rPr kumimoji="1" lang="ja-JP" altLang="en-US" dirty="0" smtClean="0"/>
              <a:t>命令→軍の拒否→大統領選挙不出馬表明→政権崩壊亡命</a:t>
            </a:r>
            <a:r>
              <a:rPr kumimoji="1" lang="en-US" altLang="ja-JP" dirty="0" smtClean="0"/>
              <a:t>(1.14)</a:t>
            </a:r>
            <a:endParaRPr kumimoji="1" lang="ja-JP" altLang="en-US" dirty="0"/>
          </a:p>
        </p:txBody>
      </p:sp>
    </p:spTree>
    <p:extLst>
      <p:ext uri="{BB962C8B-B14F-4D97-AF65-F5344CB8AC3E}">
        <p14:creationId xmlns:p14="http://schemas.microsoft.com/office/powerpoint/2010/main" val="1639546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早くからアメリカの援助</a:t>
            </a:r>
            <a:endParaRPr kumimoji="1" lang="ja-JP" altLang="en-US" dirty="0"/>
          </a:p>
        </p:txBody>
      </p:sp>
      <p:sp>
        <p:nvSpPr>
          <p:cNvPr id="3" name="コンテンツ プレースホルダー 2"/>
          <p:cNvSpPr>
            <a:spLocks noGrp="1"/>
          </p:cNvSpPr>
          <p:nvPr>
            <p:ph idx="1"/>
          </p:nvPr>
        </p:nvSpPr>
        <p:spPr/>
        <p:txBody>
          <a:bodyPr/>
          <a:lstStyle/>
          <a:p>
            <a:r>
              <a:rPr lang="en-US" altLang="ja-JP" dirty="0"/>
              <a:t>Some Egyptian youth leaders attended a 2008 technology meeting in New York, where they were taught to use social networking and mobile technologies to promote democracy. Among those sponsoring the meeting were Facebook, Google, MTV, Columbia Law School and the State Department.</a:t>
            </a:r>
            <a:r>
              <a:rPr lang="ja-JP" altLang="en-US" dirty="0"/>
              <a:t>　</a:t>
            </a:r>
            <a:r>
              <a:rPr lang="en-US" altLang="ja-JP" dirty="0"/>
              <a:t>New York Times 2011.4.14</a:t>
            </a:r>
            <a:endParaRPr kumimoji="1" lang="ja-JP" altLang="en-US" dirty="0"/>
          </a:p>
        </p:txBody>
      </p:sp>
    </p:spTree>
    <p:extLst>
      <p:ext uri="{BB962C8B-B14F-4D97-AF65-F5344CB8AC3E}">
        <p14:creationId xmlns:p14="http://schemas.microsoft.com/office/powerpoint/2010/main" val="54572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インターネット活用</a:t>
            </a:r>
            <a:endParaRPr kumimoji="1" lang="ja-JP" altLang="en-US" dirty="0"/>
          </a:p>
        </p:txBody>
      </p:sp>
      <p:sp>
        <p:nvSpPr>
          <p:cNvPr id="3" name="コンテンツ プレースホルダー 2"/>
          <p:cNvSpPr>
            <a:spLocks noGrp="1"/>
          </p:cNvSpPr>
          <p:nvPr>
            <p:ph idx="1"/>
          </p:nvPr>
        </p:nvSpPr>
        <p:spPr/>
        <p:txBody>
          <a:bodyPr/>
          <a:lstStyle/>
          <a:p>
            <a:r>
              <a:rPr lang="ja-JP" altLang="en-US" dirty="0"/>
              <a:t>　強権的な支配が崩壊した今回の政変では、多くの市民がフェイスブックなどインターネットを通じて、デモ開催や警察の取り締まりを巡る情報を共有。デモの参加者は雪だるま式に増えていった。ベンアリ政権を支えていたムバッザア氏やガンヌーシ氏に対し、国民がどう反応するのか注目される。</a:t>
            </a:r>
            <a:r>
              <a:rPr lang="en-US" altLang="ja-JP" dirty="0"/>
              <a:t>(</a:t>
            </a:r>
            <a:r>
              <a:rPr lang="ja-JP" altLang="en-US" dirty="0"/>
              <a:t>朝日</a:t>
            </a:r>
            <a:r>
              <a:rPr lang="en-US" altLang="ja-JP" dirty="0"/>
              <a:t>2011.1.16)</a:t>
            </a:r>
          </a:p>
          <a:p>
            <a:endParaRPr kumimoji="1" lang="ja-JP" altLang="en-US" dirty="0"/>
          </a:p>
        </p:txBody>
      </p:sp>
    </p:spTree>
    <p:extLst>
      <p:ext uri="{BB962C8B-B14F-4D97-AF65-F5344CB8AC3E}">
        <p14:creationId xmlns:p14="http://schemas.microsoft.com/office/powerpoint/2010/main" val="4272760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577" y="548680"/>
            <a:ext cx="8566410" cy="5688632"/>
          </a:xfrm>
          <a:prstGeom prst="rect">
            <a:avLst/>
          </a:prstGeom>
        </p:spPr>
      </p:pic>
    </p:spTree>
    <p:extLst>
      <p:ext uri="{BB962C8B-B14F-4D97-AF65-F5344CB8AC3E}">
        <p14:creationId xmlns:p14="http://schemas.microsoft.com/office/powerpoint/2010/main" val="2288684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ウィキリークスを考える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日本でのウィキリークス状況</a:t>
            </a:r>
            <a:r>
              <a:rPr lang="en-US" altLang="ja-JP" dirty="0" smtClean="0">
                <a:hlinkClick r:id="rId2"/>
              </a:rPr>
              <a:t>http://www.asahi.com/special/wikileaks/</a:t>
            </a:r>
            <a:endParaRPr lang="ja-JP" altLang="en-US" dirty="0" smtClean="0"/>
          </a:p>
          <a:p>
            <a:r>
              <a:rPr kumimoji="1" lang="ja-JP" altLang="en-US" dirty="0" smtClean="0"/>
              <a:t>ウィキリークスのホームページ</a:t>
            </a:r>
            <a:r>
              <a:rPr lang="en-US" altLang="ja-JP" dirty="0" smtClean="0">
                <a:hlinkClick r:id="rId3"/>
              </a:rPr>
              <a:t>http://wikileaks.org/</a:t>
            </a:r>
            <a:endParaRPr lang="ja-JP" altLang="en-US" dirty="0" smtClean="0"/>
          </a:p>
          <a:p>
            <a:r>
              <a:rPr kumimoji="1" lang="ja-JP" altLang="en-US" dirty="0" smtClean="0"/>
              <a:t>ウィキリークスはテロか正義の情報開示か、あるいは</a:t>
            </a:r>
          </a:p>
          <a:p>
            <a:pPr>
              <a:buNone/>
            </a:pP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イスラム国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インターネットを通じて、国際的宣伝活動</a:t>
            </a:r>
          </a:p>
          <a:p>
            <a:pPr lvl="1"/>
            <a:r>
              <a:rPr kumimoji="1" lang="ja-JP" altLang="en-US" dirty="0" smtClean="0"/>
              <a:t>戦闘場面→戦闘員と資金の募集</a:t>
            </a:r>
          </a:p>
          <a:p>
            <a:pPr lvl="1"/>
            <a:r>
              <a:rPr kumimoji="1" lang="ja-JP" altLang="en-US" dirty="0" smtClean="0"/>
              <a:t>処刑→聖戦のアピール</a:t>
            </a:r>
          </a:p>
          <a:p>
            <a:pPr lvl="1"/>
            <a:r>
              <a:rPr lang="ja-JP" altLang="en-US" dirty="0" smtClean="0"/>
              <a:t>テロの呼びかけ→世界各地で勝手連的</a:t>
            </a:r>
            <a:r>
              <a:rPr lang="ja-JP" altLang="en-US" dirty="0"/>
              <a:t>テロ</a:t>
            </a:r>
            <a:endParaRPr kumimoji="1" lang="ja-JP" altLang="en-US" dirty="0" smtClean="0"/>
          </a:p>
          <a:p>
            <a:r>
              <a:rPr lang="ja-JP" altLang="en-US" dirty="0" smtClean="0"/>
              <a:t>通常メディアは、それらを報道することで、イスラム国の国際宣伝を助長</a:t>
            </a:r>
          </a:p>
          <a:p>
            <a:r>
              <a:rPr kumimoji="1" lang="ja-JP" altLang="en-US" dirty="0"/>
              <a:t>イスラム</a:t>
            </a:r>
            <a:r>
              <a:rPr kumimoji="1" lang="ja-JP" altLang="en-US" dirty="0" smtClean="0"/>
              <a:t>国中心都市</a:t>
            </a:r>
            <a:r>
              <a:rPr kumimoji="1" lang="ja-JP" altLang="en-US" dirty="0"/>
              <a:t>に</a:t>
            </a:r>
            <a:r>
              <a:rPr kumimoji="1" lang="ja-JP" altLang="en-US" dirty="0" smtClean="0"/>
              <a:t>あるメディアセンターは近代的設備をもっている</a:t>
            </a:r>
            <a:endParaRPr kumimoji="1" lang="ja-JP" altLang="en-US" dirty="0"/>
          </a:p>
        </p:txBody>
      </p:sp>
    </p:spTree>
    <p:extLst>
      <p:ext uri="{BB962C8B-B14F-4D97-AF65-F5344CB8AC3E}">
        <p14:creationId xmlns:p14="http://schemas.microsoft.com/office/powerpoint/2010/main" val="667057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ファイル:Julian Assange (Norway, March 2010).jpg">
            <a:hlinkClick r:id="rId2"/>
          </p:cNvPr>
          <p:cNvPicPr>
            <a:picLocks noChangeAspect="1" noChangeArrowheads="1"/>
          </p:cNvPicPr>
          <p:nvPr/>
        </p:nvPicPr>
        <p:blipFill>
          <a:blip r:embed="rId3" cstate="print"/>
          <a:srcRect/>
          <a:stretch>
            <a:fillRect/>
          </a:stretch>
        </p:blipFill>
        <p:spPr bwMode="auto">
          <a:xfrm>
            <a:off x="0" y="0"/>
            <a:ext cx="7486650" cy="5705476"/>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スノーデン事件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ＮＳＡで諜報活動をしていたスノーデンが、香港でその内容を一部暴露</a:t>
            </a:r>
          </a:p>
          <a:p>
            <a:r>
              <a:rPr lang="ja-JP" altLang="en-US" dirty="0" smtClean="0"/>
              <a:t>その後亡命問題が長引いている。</a:t>
            </a:r>
          </a:p>
          <a:p>
            <a:r>
              <a:rPr kumimoji="1" lang="ja-JP" altLang="en-US" dirty="0" smtClean="0"/>
              <a:t>アメリカ始め多くの国が、インターネットや電話等の通信傍受をしていること、アメリカの主要なインターネット関連会社が協力していることが明らかに。</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6/60/Edward_Snowden-2.jpg"/>
          <p:cNvPicPr>
            <a:picLocks noChangeAspect="1" noChangeArrowheads="1"/>
          </p:cNvPicPr>
          <p:nvPr/>
        </p:nvPicPr>
        <p:blipFill>
          <a:blip r:embed="rId2" cstate="print"/>
          <a:srcRect/>
          <a:stretch>
            <a:fillRect/>
          </a:stretch>
        </p:blipFill>
        <p:spPr bwMode="auto">
          <a:xfrm>
            <a:off x="-26030" y="0"/>
            <a:ext cx="5691942" cy="68580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ウィキリークスとスノーデン事件から考えるべき課題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情報活動は、安全のために必要なことか、国家権力の恣意的な活動か、市民の個人情報の侵害なのか</a:t>
            </a: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mtClean="0"/>
              <a:t>インターネットの影？</a:t>
            </a:r>
          </a:p>
        </p:txBody>
      </p:sp>
      <p:sp>
        <p:nvSpPr>
          <p:cNvPr id="22531"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ja-JP" altLang="en-US" smtClean="0"/>
              <a:t>人格権侵害の深刻化</a:t>
            </a:r>
          </a:p>
          <a:p>
            <a:pPr marL="990600" lvl="1" indent="-533400" eaLnBrk="1" hangingPunct="1">
              <a:lnSpc>
                <a:spcPct val="90000"/>
              </a:lnSpc>
              <a:buFontTx/>
              <a:buAutoNum type="arabicPeriod"/>
            </a:pPr>
            <a:r>
              <a:rPr lang="ja-JP" altLang="en-US" smtClean="0"/>
              <a:t>個人の名誉・プライバシー</a:t>
            </a:r>
          </a:p>
          <a:p>
            <a:pPr marL="609600" indent="-609600" eaLnBrk="1" hangingPunct="1">
              <a:lnSpc>
                <a:spcPct val="90000"/>
              </a:lnSpc>
              <a:buFontTx/>
              <a:buAutoNum type="arabicPeriod"/>
            </a:pPr>
            <a:r>
              <a:rPr lang="ja-JP" altLang="en-US" smtClean="0"/>
              <a:t>著作権侵害の深刻化</a:t>
            </a:r>
          </a:p>
          <a:p>
            <a:pPr marL="990600" lvl="1" indent="-533400" eaLnBrk="1" hangingPunct="1">
              <a:lnSpc>
                <a:spcPct val="90000"/>
              </a:lnSpc>
              <a:buFontTx/>
              <a:buAutoNum type="arabicPeriod"/>
            </a:pPr>
            <a:r>
              <a:rPr lang="ja-JP" altLang="en-US" smtClean="0"/>
              <a:t>学術専用のときはコピーフリーだった</a:t>
            </a:r>
          </a:p>
          <a:p>
            <a:pPr marL="990600" lvl="1" indent="-533400" eaLnBrk="1" hangingPunct="1">
              <a:lnSpc>
                <a:spcPct val="90000"/>
              </a:lnSpc>
              <a:buFontTx/>
              <a:buAutoNum type="arabicPeriod"/>
            </a:pPr>
            <a:r>
              <a:rPr lang="ja-JP" altLang="en-US" smtClean="0"/>
              <a:t>商用利用で著作権問題の発生（</a:t>
            </a:r>
            <a:r>
              <a:rPr lang="en-US" altLang="ja-JP" smtClean="0"/>
              <a:t>Winny</a:t>
            </a:r>
            <a:r>
              <a:rPr lang="ja-JP" altLang="en-US" smtClean="0"/>
              <a:t>事件</a:t>
            </a:r>
            <a:r>
              <a:rPr lang="en-US" altLang="ja-JP" smtClean="0"/>
              <a:t>)</a:t>
            </a:r>
          </a:p>
          <a:p>
            <a:pPr marL="609600" indent="-609600" eaLnBrk="1" hangingPunct="1">
              <a:lnSpc>
                <a:spcPct val="90000"/>
              </a:lnSpc>
              <a:buFontTx/>
              <a:buAutoNum type="arabicPeriod"/>
            </a:pPr>
            <a:r>
              <a:rPr lang="ja-JP" altLang="en-US" smtClean="0"/>
              <a:t>個人間の争いの増大（コミュニケーションの特質　顔の見えないやりとり）　事実か？</a:t>
            </a:r>
          </a:p>
          <a:p>
            <a:pPr marL="609600" indent="-609600" eaLnBrk="1" hangingPunct="1">
              <a:lnSpc>
                <a:spcPct val="90000"/>
              </a:lnSpc>
              <a:buFontTx/>
              <a:buAutoNum type="arabicPeriod"/>
            </a:pPr>
            <a:r>
              <a:rPr lang="ja-JP" altLang="en-US" smtClean="0"/>
              <a:t>個人情報の侵害の危険（セキュリティの必要）</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インターネットと匿名性</a:t>
            </a:r>
          </a:p>
        </p:txBody>
      </p:sp>
      <p:sp>
        <p:nvSpPr>
          <p:cNvPr id="23555"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インターネットは匿名社会か</a:t>
            </a:r>
          </a:p>
          <a:p>
            <a:pPr marL="609600" indent="-609600" eaLnBrk="1" hangingPunct="1">
              <a:buFontTx/>
              <a:buAutoNum type="arabicPeriod"/>
            </a:pPr>
            <a:r>
              <a:rPr lang="ja-JP" altLang="en-US" smtClean="0"/>
              <a:t>電話・郵便などと比較してみよう</a:t>
            </a:r>
          </a:p>
          <a:p>
            <a:pPr marL="609600" indent="-609600" eaLnBrk="1" hangingPunct="1">
              <a:buFontTx/>
              <a:buAutoNum type="arabicPeriod"/>
            </a:pPr>
            <a:r>
              <a:rPr lang="ja-JP" altLang="en-US" smtClean="0"/>
              <a:t>ＩＰアドレスの匿名性</a:t>
            </a:r>
          </a:p>
        </p:txBody>
      </p:sp>
    </p:spTree>
    <p:extLst>
      <p:ext uri="{BB962C8B-B14F-4D97-AF65-F5344CB8AC3E}">
        <p14:creationId xmlns:p14="http://schemas.microsoft.com/office/powerpoint/2010/main" val="856477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インターネットとは何か（１）</a:t>
            </a:r>
          </a:p>
        </p:txBody>
      </p:sp>
      <p:sp>
        <p:nvSpPr>
          <p:cNvPr id="9219"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ja-JP" altLang="en-US" dirty="0" smtClean="0"/>
              <a:t>コンピューターネットワーク発展の６段階</a:t>
            </a:r>
          </a:p>
          <a:p>
            <a:pPr marL="990600" lvl="1" indent="-533400" eaLnBrk="1" hangingPunct="1">
              <a:lnSpc>
                <a:spcPct val="90000"/>
              </a:lnSpc>
              <a:buFontTx/>
              <a:buAutoNum type="arabicPeriod"/>
            </a:pPr>
            <a:r>
              <a:rPr lang="ja-JP" altLang="en-US" dirty="0" smtClean="0"/>
              <a:t>バッチ処理</a:t>
            </a:r>
          </a:p>
          <a:p>
            <a:pPr marL="990600" lvl="1" indent="-533400" eaLnBrk="1" hangingPunct="1">
              <a:lnSpc>
                <a:spcPct val="90000"/>
              </a:lnSpc>
              <a:buFontTx/>
              <a:buAutoNum type="arabicPeriod"/>
            </a:pPr>
            <a:r>
              <a:rPr lang="ja-JP" altLang="en-US" dirty="0" smtClean="0"/>
              <a:t>タイムシェアリングシステム（ＴＳＳ）</a:t>
            </a:r>
          </a:p>
          <a:p>
            <a:pPr marL="990600" lvl="1" indent="-533400" eaLnBrk="1" hangingPunct="1">
              <a:lnSpc>
                <a:spcPct val="90000"/>
              </a:lnSpc>
              <a:buFontTx/>
              <a:buAutoNum type="arabicPeriod"/>
            </a:pPr>
            <a:r>
              <a:rPr lang="ja-JP" altLang="en-US" dirty="0" smtClean="0"/>
              <a:t>コンピューター間通信（プロトコルが必要）</a:t>
            </a:r>
          </a:p>
          <a:p>
            <a:pPr marL="990600" lvl="1" indent="-533400" eaLnBrk="1" hangingPunct="1">
              <a:lnSpc>
                <a:spcPct val="90000"/>
              </a:lnSpc>
              <a:buFontTx/>
              <a:buAutoNum type="arabicPeriod"/>
            </a:pPr>
            <a:r>
              <a:rPr lang="ja-JP" altLang="en-US" dirty="0" smtClean="0"/>
              <a:t>コンピューターネットワーク</a:t>
            </a:r>
          </a:p>
          <a:p>
            <a:pPr marL="990600" lvl="1" indent="-533400" eaLnBrk="1" hangingPunct="1">
              <a:lnSpc>
                <a:spcPct val="90000"/>
              </a:lnSpc>
              <a:buFontTx/>
              <a:buAutoNum type="arabicPeriod"/>
            </a:pPr>
            <a:r>
              <a:rPr lang="ja-JP" altLang="en-US" dirty="0" smtClean="0"/>
              <a:t>インターネット普及</a:t>
            </a:r>
            <a:r>
              <a:rPr lang="en-US" altLang="ja-JP" dirty="0" smtClean="0"/>
              <a:t>(</a:t>
            </a:r>
            <a:r>
              <a:rPr lang="ja-JP" altLang="en-US" dirty="0" smtClean="0"/>
              <a:t>インターネットは４の一つ）</a:t>
            </a:r>
          </a:p>
          <a:p>
            <a:pPr marL="990600" lvl="1" indent="-533400" eaLnBrk="1" hangingPunct="1">
              <a:lnSpc>
                <a:spcPct val="90000"/>
              </a:lnSpc>
              <a:buFontTx/>
              <a:buAutoNum type="arabicPeriod"/>
            </a:pPr>
            <a:r>
              <a:rPr lang="ja-JP" altLang="en-US" dirty="0" smtClean="0"/>
              <a:t>インターネット技術が中心に</a:t>
            </a:r>
          </a:p>
          <a:p>
            <a:pPr marL="609600" indent="-609600" eaLnBrk="1" hangingPunct="1">
              <a:lnSpc>
                <a:spcPct val="90000"/>
              </a:lnSpc>
              <a:buFontTx/>
              <a:buNone/>
            </a:pPr>
            <a:r>
              <a:rPr lang="ja-JP" altLang="en-US" dirty="0" smtClean="0"/>
              <a:t>　（竹下隆史・村山公保・荒井徹・刈田幸雄「マスタリングＴＣＰ／ＩＰ」</a:t>
            </a:r>
            <a:r>
              <a:rPr lang="en-US" altLang="ja-JP" dirty="0" err="1" smtClean="0"/>
              <a:t>Ohmsha</a:t>
            </a:r>
            <a:r>
              <a:rPr lang="en-US" altLang="ja-JP" dirty="0" smtClean="0"/>
              <a:t>)</a:t>
            </a:r>
          </a:p>
          <a:p>
            <a:pPr marL="609600" indent="-609600" eaLnBrk="1" hangingPunct="1">
              <a:lnSpc>
                <a:spcPct val="90000"/>
              </a:lnSpc>
              <a:buFontTx/>
              <a:buNone/>
            </a:pPr>
            <a:endParaRPr lang="en-US" altLang="ja-JP" dirty="0" smtClean="0"/>
          </a:p>
        </p:txBody>
      </p:sp>
    </p:spTree>
    <p:extLst>
      <p:ext uri="{BB962C8B-B14F-4D97-AF65-F5344CB8AC3E}">
        <p14:creationId xmlns:p14="http://schemas.microsoft.com/office/powerpoint/2010/main" val="140023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インターネットとは何か（２）</a:t>
            </a:r>
          </a:p>
        </p:txBody>
      </p:sp>
      <p:sp>
        <p:nvSpPr>
          <p:cNvPr id="10243" name="Rectangle 3"/>
          <p:cNvSpPr>
            <a:spLocks noGrp="1" noChangeArrowheads="1"/>
          </p:cNvSpPr>
          <p:nvPr>
            <p:ph type="body" idx="1"/>
          </p:nvPr>
        </p:nvSpPr>
        <p:spPr/>
        <p:txBody>
          <a:bodyPr/>
          <a:lstStyle/>
          <a:p>
            <a:pPr eaLnBrk="1" hangingPunct="1"/>
            <a:endParaRPr lang="ja-JP" altLang="ja-JP" smtClean="0"/>
          </a:p>
        </p:txBody>
      </p:sp>
      <p:pic>
        <p:nvPicPr>
          <p:cNvPr id="10244" name="Picture 4" descr="img005"/>
          <p:cNvPicPr>
            <a:picLocks noChangeAspect="1" noChangeArrowheads="1"/>
          </p:cNvPicPr>
          <p:nvPr/>
        </p:nvPicPr>
        <p:blipFill>
          <a:blip r:embed="rId3" cstate="print"/>
          <a:srcRect/>
          <a:stretch>
            <a:fillRect/>
          </a:stretch>
        </p:blipFill>
        <p:spPr bwMode="auto">
          <a:xfrm>
            <a:off x="539750" y="1700213"/>
            <a:ext cx="6119813" cy="4349750"/>
          </a:xfrm>
          <a:prstGeom prst="rect">
            <a:avLst/>
          </a:prstGeom>
          <a:noFill/>
          <a:ln w="9525">
            <a:noFill/>
            <a:miter lim="800000"/>
            <a:headEnd/>
            <a:tailEnd/>
          </a:ln>
        </p:spPr>
      </p:pic>
    </p:spTree>
    <p:extLst>
      <p:ext uri="{BB962C8B-B14F-4D97-AF65-F5344CB8AC3E}">
        <p14:creationId xmlns:p14="http://schemas.microsoft.com/office/powerpoint/2010/main" val="3662835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インターネットとは何か（３）</a:t>
            </a:r>
          </a:p>
        </p:txBody>
      </p:sp>
      <p:sp>
        <p:nvSpPr>
          <p:cNvPr id="11267" name="Rectangle 3"/>
          <p:cNvSpPr>
            <a:spLocks noGrp="1" noChangeArrowheads="1"/>
          </p:cNvSpPr>
          <p:nvPr>
            <p:ph type="body" idx="1"/>
          </p:nvPr>
        </p:nvSpPr>
        <p:spPr/>
        <p:txBody>
          <a:bodyPr/>
          <a:lstStyle/>
          <a:p>
            <a:pPr marL="609600" indent="-609600" eaLnBrk="1" hangingPunct="1">
              <a:buFontTx/>
              <a:buAutoNum type="arabicPeriod"/>
            </a:pPr>
            <a:r>
              <a:rPr lang="ja-JP" altLang="en-US" smtClean="0"/>
              <a:t>ＴＣＰ／ＩＰ</a:t>
            </a:r>
            <a:r>
              <a:rPr lang="en-US" altLang="ja-JP" smtClean="0"/>
              <a:t>(Transmission Control Protocol/Internet Protocol)</a:t>
            </a:r>
            <a:r>
              <a:rPr lang="ja-JP" altLang="en-US" smtClean="0"/>
              <a:t>で接続されている。</a:t>
            </a:r>
          </a:p>
          <a:p>
            <a:pPr marL="609600" indent="-609600" eaLnBrk="1" hangingPunct="1">
              <a:buFontTx/>
              <a:buAutoNum type="arabicPeriod"/>
            </a:pPr>
            <a:r>
              <a:rPr lang="ja-JP" altLang="en-US" smtClean="0"/>
              <a:t>インターネットに接続されるコンピューターは、</a:t>
            </a:r>
            <a:r>
              <a:rPr lang="en-US" altLang="ja-JP" smtClean="0"/>
              <a:t>IP</a:t>
            </a:r>
            <a:r>
              <a:rPr lang="ja-JP" altLang="en-US" smtClean="0"/>
              <a:t>アドレスが与えられる。</a:t>
            </a:r>
            <a:r>
              <a:rPr lang="en-US" altLang="ja-JP" smtClean="0"/>
              <a:t>(</a:t>
            </a:r>
            <a:r>
              <a:rPr lang="ja-JP" altLang="en-US" smtClean="0"/>
              <a:t>固定・動的</a:t>
            </a:r>
            <a:r>
              <a:rPr lang="en-US" altLang="ja-JP" smtClean="0"/>
              <a:t>)</a:t>
            </a:r>
          </a:p>
          <a:p>
            <a:pPr marL="609600" indent="-609600" eaLnBrk="1" hangingPunct="1">
              <a:buFontTx/>
              <a:buAutoNum type="arabicPeriod"/>
            </a:pPr>
            <a:r>
              <a:rPr lang="ja-JP" altLang="en-US" smtClean="0"/>
              <a:t>情報内容はパケット通信で送られる。</a:t>
            </a:r>
          </a:p>
          <a:p>
            <a:pPr marL="609600" indent="-609600" eaLnBrk="1" hangingPunct="1">
              <a:buFontTx/>
              <a:buAutoNum type="arabicPeriod"/>
            </a:pPr>
            <a:r>
              <a:rPr lang="ja-JP" altLang="en-US" smtClean="0"/>
              <a:t>セキュリティ</a:t>
            </a:r>
            <a:r>
              <a:rPr lang="en-US" altLang="ja-JP" smtClean="0"/>
              <a:t>(</a:t>
            </a:r>
            <a:r>
              <a:rPr lang="ja-JP" altLang="en-US" smtClean="0"/>
              <a:t>ファイヤオール・暗号・認証</a:t>
            </a:r>
            <a:r>
              <a:rPr lang="en-US" altLang="ja-JP" smtClean="0"/>
              <a:t>)</a:t>
            </a:r>
          </a:p>
          <a:p>
            <a:pPr marL="609600" indent="-609600" eaLnBrk="1" hangingPunct="1">
              <a:buFontTx/>
              <a:buAutoNum type="arabicPeriod"/>
            </a:pPr>
            <a:endParaRPr lang="en-US" altLang="ja-JP" smtClean="0"/>
          </a:p>
        </p:txBody>
      </p:sp>
    </p:spTree>
    <p:extLst>
      <p:ext uri="{BB962C8B-B14F-4D97-AF65-F5344CB8AC3E}">
        <p14:creationId xmlns:p14="http://schemas.microsoft.com/office/powerpoint/2010/main" val="73305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インターネットの新しい動向</a:t>
            </a:r>
          </a:p>
        </p:txBody>
      </p:sp>
      <p:sp>
        <p:nvSpPr>
          <p:cNvPr id="3075" name="コンテンツ プレースホルダ 2"/>
          <p:cNvSpPr>
            <a:spLocks noGrp="1"/>
          </p:cNvSpPr>
          <p:nvPr>
            <p:ph idx="1"/>
          </p:nvPr>
        </p:nvSpPr>
        <p:spPr/>
        <p:txBody>
          <a:bodyPr/>
          <a:lstStyle/>
          <a:p>
            <a:pPr eaLnBrk="1" hangingPunct="1"/>
            <a:r>
              <a:rPr lang="ja-JP" altLang="en-US" dirty="0" smtClean="0"/>
              <a:t>政治を変える主体の拡大（エリツィン→ジャスミン革命・日本反原発デモ）</a:t>
            </a:r>
            <a:r>
              <a:rPr lang="en-US" altLang="ja-JP" dirty="0" err="1" smtClean="0"/>
              <a:t>cf</a:t>
            </a:r>
            <a:r>
              <a:rPr lang="ja-JP" altLang="en-US" dirty="0" smtClean="0"/>
              <a:t> ⇦⇨旧メディア</a:t>
            </a:r>
          </a:p>
          <a:p>
            <a:pPr eaLnBrk="1" hangingPunct="1"/>
            <a:r>
              <a:rPr lang="ja-JP" altLang="en-US" dirty="0" smtClean="0"/>
              <a:t>事件の情報拡散（ｃｆ　大津いじめ自殺）</a:t>
            </a:r>
          </a:p>
          <a:p>
            <a:pPr eaLnBrk="1" hangingPunct="1"/>
            <a:r>
              <a:rPr lang="ja-JP" altLang="en-US" dirty="0" smtClean="0"/>
              <a:t>旧メディア媒体の一層の統合（テレビ・電子書籍・音楽・電話）</a:t>
            </a:r>
          </a:p>
          <a:p>
            <a:pPr eaLnBrk="1" hangingPunct="1">
              <a:buNone/>
            </a:pPr>
            <a:r>
              <a:rPr lang="ja-JP" altLang="en-US" dirty="0" smtClean="0"/>
              <a:t>　　　　　　　　　⇧</a:t>
            </a:r>
          </a:p>
          <a:p>
            <a:pPr eaLnBrk="1" hangingPunct="1"/>
            <a:r>
              <a:rPr lang="ja-JP" altLang="en-US" dirty="0" smtClean="0"/>
              <a:t>すべてが国際的レベルでおきる（新聞・ラジオ・テレビ等がインターネットを通じて国際的に流通）</a:t>
            </a:r>
          </a:p>
          <a:p>
            <a:pPr eaLnBrk="1" hangingPunct="1"/>
            <a:endParaRPr lang="ja-JP" altLang="en-US" dirty="0" smtClean="0"/>
          </a:p>
          <a:p>
            <a:pPr eaLnBrk="1" hangingPunct="1"/>
            <a:endParaRPr lang="ja-JP"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インターネットの歴史（１）</a:t>
            </a:r>
          </a:p>
        </p:txBody>
      </p:sp>
      <p:sp>
        <p:nvSpPr>
          <p:cNvPr id="4099" name="Rectangle 3"/>
          <p:cNvSpPr>
            <a:spLocks noGrp="1" noChangeArrowheads="1"/>
          </p:cNvSpPr>
          <p:nvPr>
            <p:ph type="body" idx="1"/>
          </p:nvPr>
        </p:nvSpPr>
        <p:spPr/>
        <p:txBody>
          <a:bodyPr/>
          <a:lstStyle/>
          <a:p>
            <a:pPr marL="609600" indent="-609600" eaLnBrk="1" hangingPunct="1">
              <a:buFontTx/>
              <a:buNone/>
            </a:pPr>
            <a:r>
              <a:rPr lang="ja-JP" altLang="en-US" smtClean="0"/>
              <a:t>１．　　１９６９年国防総省のネットワークとして成立（ＡＲＰＡネット）　対ソ連　</a:t>
            </a:r>
          </a:p>
          <a:p>
            <a:pPr marL="609600" indent="-609600" eaLnBrk="1" hangingPunct="1">
              <a:buFontTx/>
              <a:buNone/>
            </a:pPr>
            <a:r>
              <a:rPr lang="ja-JP" altLang="en-US" smtClean="0"/>
              <a:t>　　　コンピューターネットワークが攻撃されたときへの備え</a:t>
            </a:r>
          </a:p>
          <a:p>
            <a:pPr marL="609600" indent="-609600" eaLnBrk="1" hangingPunct="1">
              <a:buFontTx/>
              <a:buNone/>
            </a:pPr>
            <a:r>
              <a:rPr lang="ja-JP" altLang="en-US" smtClean="0"/>
              <a:t>２．　その後大学や研究機関を含む。外国にも拡大</a:t>
            </a:r>
          </a:p>
          <a:p>
            <a:pPr marL="609600" indent="-609600" eaLnBrk="1" hangingPunct="1">
              <a:buFontTx/>
              <a:buNone/>
            </a:pPr>
            <a:r>
              <a:rPr lang="ja-JP" altLang="en-US" smtClean="0"/>
              <a:t>３．　１９８４年日本にＪＵＮＥＴ、１９８８年にＷＩＤＥプロジェクト　インターネットに参加</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インターネットの歴史（２）</a:t>
            </a:r>
          </a:p>
        </p:txBody>
      </p:sp>
      <p:sp>
        <p:nvSpPr>
          <p:cNvPr id="5123"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ja-JP" altLang="en-US" smtClean="0"/>
              <a:t>学術専用としての特徴</a:t>
            </a:r>
          </a:p>
          <a:p>
            <a:pPr marL="609600" indent="-609600" eaLnBrk="1" hangingPunct="1">
              <a:buFont typeface="Wingdings" pitchFamily="2" charset="2"/>
              <a:buNone/>
            </a:pPr>
            <a:r>
              <a:rPr lang="ja-JP" altLang="en-US" smtClean="0"/>
              <a:t>　・学術機関（大学や研究所）の構成員のみが参加することができる。</a:t>
            </a:r>
          </a:p>
          <a:p>
            <a:pPr marL="609600" indent="-609600" eaLnBrk="1" hangingPunct="1">
              <a:buFont typeface="Wingdings" pitchFamily="2" charset="2"/>
              <a:buNone/>
            </a:pPr>
            <a:r>
              <a:rPr lang="ja-JP" altLang="en-US" smtClean="0"/>
              <a:t>　・完全な言論・表現の自由（フリーソフト等）</a:t>
            </a:r>
          </a:p>
          <a:p>
            <a:pPr marL="609600" indent="-609600" eaLnBrk="1" hangingPunct="1">
              <a:buFont typeface="Wingdings" pitchFamily="2" charset="2"/>
              <a:buNone/>
            </a:pPr>
            <a:r>
              <a:rPr lang="ja-JP" altLang="en-US" smtClean="0"/>
              <a:t>　・ＩＰアドレスで発進主体が明示</a:t>
            </a:r>
          </a:p>
          <a:p>
            <a:pPr marL="609600" indent="-609600" eaLnBrk="1" hangingPunct="1">
              <a:buFont typeface="Wingdings" pitchFamily="2" charset="2"/>
              <a:buAutoNum type="arabicPeriod"/>
            </a:pPr>
            <a:r>
              <a:rPr lang="ja-JP" altLang="en-US" smtClean="0"/>
              <a:t>８０年代に軍事関係は別ネットへ以降。その後インターネットは学術専用の国際ネットワークとなった。</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1294</Words>
  <Application>Microsoft Office PowerPoint</Application>
  <PresentationFormat>画面に合わせる (4:3)</PresentationFormat>
  <Paragraphs>195</Paragraphs>
  <Slides>35</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35</vt:i4>
      </vt:variant>
    </vt:vector>
  </HeadingPairs>
  <TitlesOfParts>
    <vt:vector size="40" baseType="lpstr">
      <vt:lpstr>ＭＳ Ｐゴシック</vt:lpstr>
      <vt:lpstr>ＭＳ Ｐ明朝</vt:lpstr>
      <vt:lpstr>Arial</vt:lpstr>
      <vt:lpstr>Wingdings</vt:lpstr>
      <vt:lpstr>標準デザイン</vt:lpstr>
      <vt:lpstr>インターネットと国際社会</vt:lpstr>
      <vt:lpstr>Stap細胞問題</vt:lpstr>
      <vt:lpstr>イスラム国</vt:lpstr>
      <vt:lpstr>インターネットとは何か（１）</vt:lpstr>
      <vt:lpstr>インターネットとは何か（２）</vt:lpstr>
      <vt:lpstr>インターネットとは何か（３）</vt:lpstr>
      <vt:lpstr>インターネットの新しい動向</vt:lpstr>
      <vt:lpstr>インターネットの歴史（１）</vt:lpstr>
      <vt:lpstr>インターネットの歴史（２）</vt:lpstr>
      <vt:lpstr>インターネットの歴史（３）</vt:lpstr>
      <vt:lpstr>インターネットの歴史（４）</vt:lpstr>
      <vt:lpstr>インターネットの歴史（５）</vt:lpstr>
      <vt:lpstr>インターネットの歴史（６）</vt:lpstr>
      <vt:lpstr>インターネットのもつ意味</vt:lpstr>
      <vt:lpstr>デジタルとアナログ(1)</vt:lpstr>
      <vt:lpstr>デジタルとアナログ（２）</vt:lpstr>
      <vt:lpstr>デジタルとアナログ（３）</vt:lpstr>
      <vt:lpstr>デジタルとアナログ（４）</vt:lpstr>
      <vt:lpstr>インターネットと既存メディア（１）</vt:lpstr>
      <vt:lpstr>インターネットと既存メディア（２）</vt:lpstr>
      <vt:lpstr>インターネットと既存メディア（３）</vt:lpstr>
      <vt:lpstr>インターネットと既存メディア（４）</vt:lpstr>
      <vt:lpstr>インターネットと既存メディア(5)</vt:lpstr>
      <vt:lpstr>インターネットが変えたもの</vt:lpstr>
      <vt:lpstr>ジャスミン革命(チュニジア)</vt:lpstr>
      <vt:lpstr>早くからアメリカの援助</vt:lpstr>
      <vt:lpstr>インターネット活用</vt:lpstr>
      <vt:lpstr>PowerPoint プレゼンテーション</vt:lpstr>
      <vt:lpstr>ウィキリークスを考える</vt:lpstr>
      <vt:lpstr>PowerPoint プレゼンテーション</vt:lpstr>
      <vt:lpstr>スノーデン事件</vt:lpstr>
      <vt:lpstr>PowerPoint プレゼンテーション</vt:lpstr>
      <vt:lpstr>ウィキリークスとスノーデン事件から考えるべき課題</vt:lpstr>
      <vt:lpstr>インターネットの影？</vt:lpstr>
      <vt:lpstr>インターネットと匿名性</vt:lpstr>
    </vt:vector>
  </TitlesOfParts>
  <Company>ＢＵＮＫＹＯ</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インターネットと国際社会</dc:title>
  <dc:creator>Owner</dc:creator>
  <cp:lastModifiedBy>wakei</cp:lastModifiedBy>
  <cp:revision>25</cp:revision>
  <dcterms:created xsi:type="dcterms:W3CDTF">2006-07-02T01:48:15Z</dcterms:created>
  <dcterms:modified xsi:type="dcterms:W3CDTF">2015-07-10T12:32:06Z</dcterms:modified>
</cp:coreProperties>
</file>