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7" r:id="rId6"/>
    <p:sldId id="268" r:id="rId7"/>
    <p:sldId id="269" r:id="rId8"/>
    <p:sldId id="270" r:id="rId9"/>
    <p:sldId id="264" r:id="rId10"/>
    <p:sldId id="260" r:id="rId11"/>
    <p:sldId id="259" r:id="rId12"/>
    <p:sldId id="262" r:id="rId13"/>
    <p:sldId id="263" r:id="rId14"/>
    <p:sldId id="261"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41678F-6611-4526-8535-8271A8B56F9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DAED25-19D0-4E61-AA38-506AF11E138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713D3CB-E508-4E30-81A3-8CB968400FC4}"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EEB4A42-D7A5-4089-BF3A-8CF3220E2755}"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372E6A9-BC1E-498B-AD13-4CCE096E3810}"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A22A388-51F0-4747-8881-028597DBB13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835DF2B-E2A2-42D8-BBA6-863F3EE5B7E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984B9F1-297F-4C56-B772-1F3A74FCB30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0E0A5359-3583-496B-91EE-E74C0EEA19C8}"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45993E8-3292-4C90-B56D-9309CC17E70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45351F-1E75-470D-8E47-FCCBEAB9B05C}"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C21E7E-8FC8-41F3-BB1F-3B02EEB0F5C3}"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a.wikipedia.org/wiki/%E6%9D%A1%E7%B4%84" TargetMode="External"/><Relationship Id="rId2" Type="http://schemas.openxmlformats.org/officeDocument/2006/relationships/hyperlink" Target="http://ja.wikipedia.org/wiki/%E5%B8%B8%E5%B1%85%E6%89%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国際人権論</a:t>
            </a:r>
          </a:p>
        </p:txBody>
      </p:sp>
      <p:sp>
        <p:nvSpPr>
          <p:cNvPr id="2051" name="Rectangle 3"/>
          <p:cNvSpPr>
            <a:spLocks noGrp="1" noChangeArrowheads="1"/>
          </p:cNvSpPr>
          <p:nvPr>
            <p:ph type="subTitle" idx="1"/>
          </p:nvPr>
        </p:nvSpPr>
        <p:spPr/>
        <p:txBody>
          <a:bodyPr/>
          <a:lstStyle/>
          <a:p>
            <a:r>
              <a:rPr lang="ja-JP" altLang="en-US"/>
              <a:t>地域差なのか差別なのか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国際人権の難しさ</a:t>
            </a:r>
          </a:p>
        </p:txBody>
      </p:sp>
      <p:sp>
        <p:nvSpPr>
          <p:cNvPr id="6147" name="Rectangle 3"/>
          <p:cNvSpPr>
            <a:spLocks noGrp="1" noChangeArrowheads="1"/>
          </p:cNvSpPr>
          <p:nvPr>
            <p:ph type="body" idx="1"/>
          </p:nvPr>
        </p:nvSpPr>
        <p:spPr/>
        <p:txBody>
          <a:bodyPr/>
          <a:lstStyle/>
          <a:p>
            <a:r>
              <a:rPr lang="ja-JP" altLang="en-US" dirty="0"/>
              <a:t>人権レベルの国際的</a:t>
            </a:r>
            <a:r>
              <a:rPr lang="ja-JP" altLang="en-US" dirty="0" smtClean="0"/>
              <a:t>多様性（次ページ）</a:t>
            </a:r>
            <a:endParaRPr lang="ja-JP" altLang="en-US" dirty="0"/>
          </a:p>
          <a:p>
            <a:r>
              <a:rPr lang="ja-JP" altLang="en-US" dirty="0"/>
              <a:t>人権抑圧状況の他国からの干渉（内政干渉か</a:t>
            </a:r>
            <a:r>
              <a:rPr lang="ja-JP" altLang="en-US" dirty="0" smtClean="0"/>
              <a:t>）</a:t>
            </a:r>
          </a:p>
          <a:p>
            <a:pPr>
              <a:buNone/>
            </a:pPr>
            <a:r>
              <a:rPr lang="ja-JP" altLang="en-US" dirty="0"/>
              <a:t>　</a:t>
            </a:r>
            <a:r>
              <a:rPr lang="ja-JP" altLang="en-US" dirty="0" smtClean="0"/>
              <a:t>　</a:t>
            </a:r>
            <a:r>
              <a:rPr lang="ja-JP" altLang="en-US" dirty="0" smtClean="0"/>
              <a:t>ｃｆイスラム国　シリア</a:t>
            </a:r>
            <a:r>
              <a:rPr lang="ja-JP" altLang="en-US" dirty="0" smtClean="0"/>
              <a:t>（アサド）　北朝鮮は？</a:t>
            </a:r>
            <a:endParaRPr lang="ja-JP" altLang="en-US" dirty="0"/>
          </a:p>
          <a:p>
            <a:r>
              <a:rPr lang="ja-JP" altLang="en-US" dirty="0"/>
              <a:t>人権の国家による保護という限定</a:t>
            </a:r>
          </a:p>
          <a:p>
            <a:r>
              <a:rPr lang="ja-JP" altLang="en-US" dirty="0"/>
              <a:t>国際機関による人権の</a:t>
            </a:r>
            <a:r>
              <a:rPr lang="ja-JP" altLang="en-US" dirty="0" smtClean="0"/>
              <a:t>義務化　困難も</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a:t>人権状況の</a:t>
            </a:r>
            <a:r>
              <a:rPr lang="ja-JP" altLang="en-US" dirty="0" smtClean="0"/>
              <a:t>多様性</a:t>
            </a:r>
            <a:endParaRPr lang="ja-JP" altLang="en-US" dirty="0"/>
          </a:p>
        </p:txBody>
      </p:sp>
      <p:sp>
        <p:nvSpPr>
          <p:cNvPr id="5123" name="Rectangle 3"/>
          <p:cNvSpPr>
            <a:spLocks noGrp="1" noChangeArrowheads="1"/>
          </p:cNvSpPr>
          <p:nvPr>
            <p:ph type="body" idx="1"/>
          </p:nvPr>
        </p:nvSpPr>
        <p:spPr/>
        <p:txBody>
          <a:bodyPr/>
          <a:lstStyle/>
          <a:p>
            <a:pPr>
              <a:lnSpc>
                <a:spcPct val="80000"/>
              </a:lnSpc>
            </a:pPr>
            <a:r>
              <a:rPr lang="ja-JP" altLang="en-US" sz="2800" dirty="0"/>
              <a:t>死刑制度</a:t>
            </a:r>
          </a:p>
          <a:p>
            <a:pPr>
              <a:lnSpc>
                <a:spcPct val="80000"/>
              </a:lnSpc>
              <a:buFontTx/>
              <a:buNone/>
            </a:pPr>
            <a:r>
              <a:rPr lang="ja-JP" altLang="en-US" sz="2800" dirty="0"/>
              <a:t>　　　死刑制度は反人権的制度なのか</a:t>
            </a:r>
          </a:p>
          <a:p>
            <a:pPr>
              <a:lnSpc>
                <a:spcPct val="80000"/>
              </a:lnSpc>
              <a:buFontTx/>
              <a:buNone/>
            </a:pPr>
            <a:r>
              <a:rPr lang="ja-JP" altLang="en-US" sz="2800" dirty="0"/>
              <a:t>　　　　先進国で存続はアメリカの一部と日本</a:t>
            </a:r>
          </a:p>
          <a:p>
            <a:pPr>
              <a:lnSpc>
                <a:spcPct val="80000"/>
              </a:lnSpc>
              <a:buFontTx/>
              <a:buNone/>
            </a:pPr>
            <a:r>
              <a:rPr lang="ja-JP" altLang="en-US" sz="2800" dirty="0"/>
              <a:t>　　　　麻薬所持で死刑のオランダ人・中国で死刑の日　　本人</a:t>
            </a:r>
          </a:p>
          <a:p>
            <a:pPr>
              <a:lnSpc>
                <a:spcPct val="80000"/>
              </a:lnSpc>
            </a:pPr>
            <a:r>
              <a:rPr lang="ja-JP" altLang="en-US" sz="2800" dirty="0"/>
              <a:t>離婚・中絶</a:t>
            </a:r>
          </a:p>
          <a:p>
            <a:pPr>
              <a:lnSpc>
                <a:spcPct val="80000"/>
              </a:lnSpc>
              <a:buFontTx/>
              <a:buNone/>
            </a:pPr>
            <a:r>
              <a:rPr lang="ja-JP" altLang="en-US" sz="2800" dirty="0"/>
              <a:t>　　　イスラムとキリスト教系近代国家の</a:t>
            </a:r>
            <a:r>
              <a:rPr lang="ja-JP" altLang="en-US" sz="2800" dirty="0" smtClean="0"/>
              <a:t>対立点</a:t>
            </a:r>
          </a:p>
          <a:p>
            <a:pPr>
              <a:lnSpc>
                <a:spcPct val="80000"/>
              </a:lnSpc>
              <a:buFontTx/>
              <a:buNone/>
            </a:pPr>
            <a:r>
              <a:rPr lang="ja-JP" altLang="en-US" sz="2800" dirty="0"/>
              <a:t>　</a:t>
            </a:r>
            <a:r>
              <a:rPr lang="ja-JP" altLang="en-US" sz="2800" dirty="0" smtClean="0"/>
              <a:t>　　ｃｆ　ハーグ条約</a:t>
            </a:r>
            <a:endParaRPr lang="ja-JP" altLang="en-US" sz="2800" dirty="0"/>
          </a:p>
          <a:p>
            <a:pPr>
              <a:lnSpc>
                <a:spcPct val="80000"/>
              </a:lnSpc>
              <a:buFontTx/>
              <a:buNone/>
            </a:pPr>
            <a:r>
              <a:rPr lang="ja-JP" altLang="en-US" sz="2800" dirty="0"/>
              <a:t>・　臓器</a:t>
            </a:r>
            <a:r>
              <a:rPr lang="ja-JP" altLang="en-US" sz="2800" dirty="0" smtClean="0"/>
              <a:t>移植法</a:t>
            </a:r>
          </a:p>
          <a:p>
            <a:pPr>
              <a:lnSpc>
                <a:spcPct val="80000"/>
              </a:lnSpc>
              <a:buFontTx/>
              <a:buNone/>
            </a:pPr>
            <a:endParaRPr lang="ja-JP"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ハーグ条約１</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子の利益の保護を目的 として、親権を侵害する国境を越えた子どもの強制的な連れ去りや引き止めなどがあったときに、迅速かつ確実に子どもをもとの国(</a:t>
            </a:r>
            <a:r>
              <a:rPr lang="ja-JP" altLang="ja-JP" dirty="0" smtClean="0">
                <a:hlinkClick r:id="rId2" action="ppaction://hlinkfile" tooltip="常居所"/>
              </a:rPr>
              <a:t>常居所地</a:t>
            </a:r>
            <a:r>
              <a:rPr lang="ja-JP" altLang="ja-JP" dirty="0" smtClean="0"/>
              <a:t>)に返還する国際協力の仕組み等を定める </a:t>
            </a:r>
            <a:r>
              <a:rPr lang="ja-JP" altLang="ja-JP" dirty="0" smtClean="0">
                <a:hlinkClick r:id="rId3" action="ppaction://hlinkfile" tooltip="条約"/>
              </a:rPr>
              <a:t>多国間条約</a:t>
            </a:r>
            <a:endParaRPr lang="ja-JP" altLang="en-US" dirty="0" smtClean="0"/>
          </a:p>
          <a:p>
            <a:r>
              <a:rPr kumimoji="1" lang="ja-JP" altLang="en-US" dirty="0" smtClean="0"/>
              <a:t>欧米は</a:t>
            </a:r>
            <a:r>
              <a:rPr kumimoji="1" lang="ja-JP" altLang="en-US" dirty="0"/>
              <a:t>ほとんど</a:t>
            </a:r>
            <a:r>
              <a:rPr kumimoji="1" lang="ja-JP" altLang="en-US" dirty="0" smtClean="0"/>
              <a:t>が加盟</a:t>
            </a:r>
            <a:r>
              <a:rPr kumimoji="1" lang="ja-JP" altLang="en-US" dirty="0"/>
              <a:t>し</a:t>
            </a:r>
            <a:r>
              <a:rPr kumimoji="1" lang="ja-JP" altLang="en-US" dirty="0" smtClean="0"/>
              <a:t>、それ以外はほとんど加盟</a:t>
            </a:r>
            <a:r>
              <a:rPr kumimoji="1" lang="ja-JP" altLang="en-US" dirty="0"/>
              <a:t>していない</a:t>
            </a:r>
            <a:r>
              <a:rPr kumimoji="1" lang="ja-JP" altLang="en-US" dirty="0" smtClean="0"/>
              <a:t>。日本は菅内閣が加盟を閣議決定して、現在国内法整備中（離婚後アメリカから子を連れ去った女性への非難から、日本の未加盟に圧力→加盟方向）</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欧米（全部が同じというわけではない）と日本の家族法の違い</a:t>
            </a:r>
          </a:p>
          <a:p>
            <a:pPr lvl="1"/>
            <a:r>
              <a:rPr kumimoji="1" lang="ja-JP" altLang="en-US" dirty="0" smtClean="0"/>
              <a:t>単独親権と共同親権</a:t>
            </a:r>
          </a:p>
          <a:p>
            <a:pPr lvl="1"/>
            <a:r>
              <a:rPr lang="ja-JP" altLang="en-US" dirty="0" smtClean="0"/>
              <a:t>面接交渉権</a:t>
            </a:r>
          </a:p>
          <a:p>
            <a:pPr lvl="1"/>
            <a:r>
              <a:rPr kumimoji="1" lang="ja-JP" altLang="en-US" dirty="0" smtClean="0"/>
              <a:t>子の略取（犯罪か否か）</a:t>
            </a:r>
          </a:p>
          <a:p>
            <a:r>
              <a:rPr lang="ja-JP" altLang="en-US" dirty="0" smtClean="0"/>
              <a:t>指摘される問題点</a:t>
            </a:r>
          </a:p>
          <a:p>
            <a:pPr lvl="1"/>
            <a:r>
              <a:rPr kumimoji="1" lang="ja-JP" altLang="en-US" dirty="0"/>
              <a:t>在留資格</a:t>
            </a:r>
            <a:r>
              <a:rPr kumimoji="1" lang="ja-JP" altLang="en-US" dirty="0" smtClean="0"/>
              <a:t>・経済的問題</a:t>
            </a:r>
          </a:p>
          <a:p>
            <a:pPr lvl="1"/>
            <a:r>
              <a:rPr lang="ja-JP" altLang="en-US" dirty="0" smtClean="0"/>
              <a:t>返還後の</a:t>
            </a:r>
            <a:r>
              <a:rPr lang="ja-JP" altLang="en-US" dirty="0"/>
              <a:t>監督</a:t>
            </a:r>
            <a:r>
              <a:rPr lang="ja-JP" altLang="en-US" dirty="0" smtClean="0"/>
              <a:t>・ＤＶ</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国際人権に関わる国内問題</a:t>
            </a:r>
          </a:p>
        </p:txBody>
      </p:sp>
      <p:sp>
        <p:nvSpPr>
          <p:cNvPr id="7171" name="Rectangle 3"/>
          <p:cNvSpPr>
            <a:spLocks noGrp="1" noChangeArrowheads="1"/>
          </p:cNvSpPr>
          <p:nvPr>
            <p:ph type="body" idx="1"/>
          </p:nvPr>
        </p:nvSpPr>
        <p:spPr/>
        <p:txBody>
          <a:bodyPr/>
          <a:lstStyle/>
          <a:p>
            <a:r>
              <a:rPr lang="ja-JP" altLang="en-US"/>
              <a:t>外国人参政権</a:t>
            </a:r>
          </a:p>
          <a:p>
            <a:r>
              <a:rPr lang="ja-JP" altLang="en-US"/>
              <a:t>外国人公務就任権</a:t>
            </a:r>
          </a:p>
          <a:p>
            <a:r>
              <a:rPr lang="ja-JP" altLang="en-US"/>
              <a:t>高校無償化と外国人学校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人権は無力なのか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膨大な難民（パレスチナ・</a:t>
            </a:r>
          </a:p>
          <a:p>
            <a:r>
              <a:rPr lang="ja-JP" altLang="en-US" dirty="0" smtClean="0"/>
              <a:t>レイプ被害者が処刑（イラン）</a:t>
            </a:r>
          </a:p>
          <a:p>
            <a:r>
              <a:rPr kumimoji="1" lang="ja-JP" altLang="en-US" dirty="0" smtClean="0"/>
              <a:t>豊かな国の膨大な貧困層（アメリカ）</a:t>
            </a:r>
          </a:p>
          <a:p>
            <a:r>
              <a:rPr lang="ja-JP" altLang="en-US" dirty="0" smtClean="0"/>
              <a:t>キリスト教故に死刑判決（スーダン）</a:t>
            </a:r>
          </a:p>
          <a:p>
            <a:pPr lvl="1"/>
            <a:r>
              <a:rPr kumimoji="1" lang="ja-JP" altLang="en-US" dirty="0" smtClean="0"/>
              <a:t>国際的非難で釈放</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人権論の</a:t>
            </a:r>
            <a:r>
              <a:rPr lang="ja-JP" altLang="en-US" dirty="0" smtClean="0"/>
              <a:t>基本１</a:t>
            </a:r>
            <a:endParaRPr lang="ja-JP" altLang="en-US" dirty="0"/>
          </a:p>
        </p:txBody>
      </p:sp>
      <p:sp>
        <p:nvSpPr>
          <p:cNvPr id="3075" name="Rectangle 3"/>
          <p:cNvSpPr>
            <a:spLocks noGrp="1" noChangeArrowheads="1"/>
          </p:cNvSpPr>
          <p:nvPr>
            <p:ph type="body" idx="1"/>
          </p:nvPr>
        </p:nvSpPr>
        <p:spPr/>
        <p:txBody>
          <a:bodyPr/>
          <a:lstStyle/>
          <a:p>
            <a:r>
              <a:rPr lang="ja-JP" altLang="en-US" dirty="0" smtClean="0"/>
              <a:t>人権は市民革命を経て確立</a:t>
            </a:r>
          </a:p>
          <a:p>
            <a:pPr lvl="1"/>
            <a:r>
              <a:rPr lang="ja-JP" altLang="en-US" dirty="0" smtClean="0"/>
              <a:t>イギリス・アメリカ・オランダ</a:t>
            </a:r>
          </a:p>
          <a:p>
            <a:pPr lvl="1"/>
            <a:r>
              <a:rPr lang="ja-JP" altLang="en-US" dirty="0" smtClean="0"/>
              <a:t>女性の権利は大戦の後に拡大</a:t>
            </a:r>
          </a:p>
          <a:p>
            <a:r>
              <a:rPr lang="ja-JP" altLang="en-US" dirty="0" smtClean="0"/>
              <a:t>権利</a:t>
            </a:r>
            <a:r>
              <a:rPr lang="ja-JP" altLang="en-US" dirty="0"/>
              <a:t>の主体の</a:t>
            </a:r>
            <a:r>
              <a:rPr lang="ja-JP" altLang="en-US" dirty="0" smtClean="0"/>
              <a:t>問題（権利の二重性）</a:t>
            </a:r>
          </a:p>
          <a:p>
            <a:r>
              <a:rPr lang="ja-JP" altLang="en-US" dirty="0" smtClean="0"/>
              <a:t>フランスの人権宣言「人と市民の権利宣言」</a:t>
            </a:r>
            <a:endParaRPr lang="ja-JP" altLang="en-US" dirty="0"/>
          </a:p>
          <a:p>
            <a:pPr>
              <a:buFontTx/>
              <a:buNone/>
            </a:pPr>
            <a:r>
              <a:rPr lang="ja-JP" altLang="en-US" dirty="0"/>
              <a:t>　　　人間としての権利　　</a:t>
            </a:r>
          </a:p>
          <a:p>
            <a:pPr>
              <a:buFontTx/>
              <a:buNone/>
            </a:pPr>
            <a:r>
              <a:rPr lang="ja-JP" altLang="en-US" dirty="0"/>
              <a:t>　　　市民としての権利　</a:t>
            </a:r>
            <a:r>
              <a:rPr lang="ja-JP" altLang="en-US" dirty="0" smtClean="0"/>
              <a:t>公民権</a:t>
            </a:r>
          </a:p>
          <a:p>
            <a:pPr>
              <a:buFontTx/>
              <a:buNone/>
            </a:pPr>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人権論の基本２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社会権の登場</a:t>
            </a:r>
          </a:p>
          <a:p>
            <a:r>
              <a:rPr lang="ja-JP" altLang="en-US" dirty="0" smtClean="0"/>
              <a:t>権利保護の主体の問題</a:t>
            </a:r>
          </a:p>
          <a:p>
            <a:r>
              <a:rPr lang="ja-JP" altLang="en-US" dirty="0" smtClean="0"/>
              <a:t>「人の権利」も国家が保障（保障しない国家も多い）</a:t>
            </a:r>
          </a:p>
          <a:p>
            <a:r>
              <a:rPr lang="ja-JP" altLang="en-US" dirty="0" smtClean="0"/>
              <a:t>「国家の不干渉（自由権）」と「国家の積極的干渉（社会権）」という正反対の権利</a:t>
            </a:r>
          </a:p>
          <a:p>
            <a:r>
              <a:rPr lang="ja-JP" altLang="en-US" dirty="0" smtClean="0"/>
              <a:t>国家の民主主義の程度・経済力に左右される　→　　国際人権の必要</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1948</a:t>
            </a:r>
            <a:r>
              <a:rPr kumimoji="1" lang="ja-JP" altLang="en-US" dirty="0" smtClean="0"/>
              <a:t>年、世界人権宣言</a:t>
            </a:r>
            <a:r>
              <a:rPr kumimoji="1" lang="en-US" altLang="ja-JP" dirty="0" smtClean="0"/>
              <a:t>(</a:t>
            </a:r>
            <a:r>
              <a:rPr kumimoji="1" lang="ja-JP" altLang="en-US" dirty="0" smtClean="0"/>
              <a:t>国連総会</a:t>
            </a:r>
            <a:r>
              <a:rPr kumimoji="1" lang="en-US" altLang="ja-JP" dirty="0" smtClean="0"/>
              <a:t>)</a:t>
            </a:r>
            <a:endParaRPr kumimoji="1" lang="ja-JP" altLang="en-US" dirty="0" smtClean="0"/>
          </a:p>
          <a:p>
            <a:r>
              <a:rPr lang="en-US" altLang="ja-JP" dirty="0" smtClean="0"/>
              <a:t>(</a:t>
            </a:r>
            <a:r>
              <a:rPr lang="ja-JP" altLang="en-US" dirty="0" smtClean="0"/>
              <a:t>拘束力はないと考えられている</a:t>
            </a:r>
            <a:r>
              <a:rPr lang="en-US" altLang="ja-JP" dirty="0" smtClean="0"/>
              <a:t>)</a:t>
            </a:r>
            <a:endParaRPr kumimoji="1" lang="ja-JP" altLang="en-US" dirty="0" smtClean="0"/>
          </a:p>
          <a:p>
            <a:r>
              <a:rPr lang="ja-JP" altLang="en-US" b="1" dirty="0" smtClean="0"/>
              <a:t>第</a:t>
            </a:r>
            <a:r>
              <a:rPr lang="en-US" altLang="ja-JP" b="1" dirty="0" smtClean="0"/>
              <a:t>1</a:t>
            </a:r>
            <a:r>
              <a:rPr lang="ja-JP" altLang="en-US" b="1" dirty="0" smtClean="0"/>
              <a:t>条</a:t>
            </a:r>
          </a:p>
          <a:p>
            <a:r>
              <a:rPr lang="ja-JP" altLang="en-US" dirty="0" smtClean="0"/>
              <a:t>すべての人間は、生れながらにして自由であり、かつ、尊厳と権利とについて平等である。人間は、理性と良心とを授けられており、互いに同胞の精神をもって行動しなければならない。</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第</a:t>
            </a:r>
            <a:r>
              <a:rPr lang="en-US" altLang="ja-JP" b="1" dirty="0" smtClean="0"/>
              <a:t>26</a:t>
            </a:r>
            <a:r>
              <a:rPr lang="ja-JP" altLang="en-US" b="1" dirty="0" smtClean="0"/>
              <a:t>条</a:t>
            </a:r>
            <a:r>
              <a:rPr lang="ja-JP" altLang="en-US" sz="2400" dirty="0" smtClean="0"/>
              <a:t>すべて人は、教育を受ける権利を有する。教育は、少なくとも初等の及び基礎的の段階においては、無償でなければならない。初等教育は、義務的でなければならない。技術教育及び職業教育は、一般に利用できるものでなければならず、また、高等教育は、能力に応じ、すべての者にひとしく開放されていなければならない。</a:t>
            </a:r>
          </a:p>
          <a:p>
            <a:r>
              <a:rPr lang="ja-JP" altLang="en-US" sz="2400" dirty="0" smtClean="0"/>
              <a:t>教育は、人格の完全な発展並びに人権及び基本的自由の尊重の強化を目的としなければならない。教育は、すべての国又は人種的若しくは宗教的集団の相互間の理解、寛容及び友好関係を増進し、かつ、平和の維持のため、国際連合の活動を促進するものでなければならない。</a:t>
            </a:r>
          </a:p>
          <a:p>
            <a:r>
              <a:rPr lang="ja-JP" altLang="en-US" sz="2400" dirty="0" smtClean="0"/>
              <a:t>親は、子に与える教育の種類を選択する優先的権利を有する。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1966</a:t>
            </a:r>
            <a:r>
              <a:rPr kumimoji="1" lang="ja-JP" altLang="en-US" dirty="0" smtClean="0"/>
              <a:t>年採択</a:t>
            </a:r>
          </a:p>
          <a:p>
            <a:r>
              <a:rPr lang="ja-JP" altLang="en-US" dirty="0" smtClean="0"/>
              <a:t>Ａ規約「経済的、社会的及び文化的権利に関する国際規約」</a:t>
            </a:r>
          </a:p>
          <a:p>
            <a:r>
              <a:rPr lang="ja-JP" altLang="en-US" dirty="0" smtClean="0"/>
              <a:t>Ｂ規約「市民的及び政治的権利に関する国際規約」</a:t>
            </a:r>
          </a:p>
          <a:p>
            <a:r>
              <a:rPr kumimoji="1" lang="ja-JP" altLang="en-US" dirty="0" smtClean="0"/>
              <a:t>「市民的及び政治的権利に関する国際規約の選択議定書」</a:t>
            </a:r>
            <a:r>
              <a:rPr kumimoji="1" lang="en-US" altLang="ja-JP" dirty="0" smtClean="0"/>
              <a:t>(</a:t>
            </a:r>
            <a:r>
              <a:rPr kumimoji="1" lang="ja-JP" altLang="en-US" dirty="0" smtClean="0"/>
              <a:t>日本は批准していない</a:t>
            </a:r>
            <a:r>
              <a:rPr kumimoji="1" lang="en-US" altLang="ja-JP" dirty="0" smtClean="0"/>
              <a:t>)</a:t>
            </a:r>
            <a:endParaRPr kumimoji="1" lang="ja-JP" altLang="en-US" dirty="0" smtClean="0"/>
          </a:p>
          <a:p>
            <a:r>
              <a:rPr lang="en-US" altLang="ja-JP" dirty="0" smtClean="0"/>
              <a:t>1976</a:t>
            </a:r>
            <a:r>
              <a:rPr lang="ja-JP" altLang="en-US" dirty="0" smtClean="0"/>
              <a:t>年発効</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批准することによって、拘束力が発生する</a:t>
            </a:r>
          </a:p>
          <a:p>
            <a:r>
              <a:rPr lang="ja-JP" altLang="en-US" dirty="0" smtClean="0"/>
              <a:t>第１条この議定書の締約国となる規約の締約国は、規約に規定するいずれかの権利の当該締約国による侵害の犠牲者であると主張する当該締約国の管轄の下にある個人からの通報を委員会が受理しかつ検討する権限を有することを認める。委員会は、この議定書の締約国でない規約の締約国についての通報を受理してはならない。</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国籍の問題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国籍は国民国家とともに発生</a:t>
            </a:r>
          </a:p>
          <a:p>
            <a:pPr lvl="1"/>
            <a:r>
              <a:rPr kumimoji="1" lang="ja-JP" altLang="en-US" dirty="0" smtClean="0"/>
              <a:t>属人主義と属地主義</a:t>
            </a:r>
          </a:p>
          <a:p>
            <a:pPr lvl="2"/>
            <a:r>
              <a:rPr lang="ja-JP" altLang="en-US" dirty="0" smtClean="0"/>
              <a:t>日本は完全な属人主義</a:t>
            </a:r>
            <a:r>
              <a:rPr lang="en-US" altLang="ja-JP" dirty="0" smtClean="0"/>
              <a:t>(</a:t>
            </a:r>
            <a:r>
              <a:rPr lang="ja-JP" altLang="en-US" dirty="0" smtClean="0"/>
              <a:t>永住権のある外国人には国籍を与える弱い属人主義もある</a:t>
            </a:r>
            <a:r>
              <a:rPr lang="en-US" altLang="ja-JP" dirty="0" smtClean="0"/>
              <a:t>)</a:t>
            </a:r>
            <a:endParaRPr lang="ja-JP" altLang="en-US" dirty="0" smtClean="0"/>
          </a:p>
          <a:p>
            <a:pPr lvl="2"/>
            <a:r>
              <a:rPr kumimoji="1" lang="ja-JP" altLang="en-US" dirty="0" smtClean="0"/>
              <a:t>アメリカは完全な併用</a:t>
            </a:r>
          </a:p>
          <a:p>
            <a:pPr lvl="1"/>
            <a:r>
              <a:rPr lang="ja-JP" altLang="en-US" dirty="0" smtClean="0"/>
              <a:t>単独国籍と</a:t>
            </a:r>
            <a:r>
              <a:rPr lang="ja-JP" altLang="en-US" dirty="0"/>
              <a:t>二重</a:t>
            </a:r>
            <a:r>
              <a:rPr lang="ja-JP" altLang="en-US" dirty="0" smtClean="0"/>
              <a:t>国籍</a:t>
            </a:r>
          </a:p>
          <a:p>
            <a:pPr lvl="2"/>
            <a:r>
              <a:rPr lang="ja-JP" altLang="en-US" dirty="0" smtClean="0"/>
              <a:t>国際法の原則は単独国籍主義</a:t>
            </a:r>
          </a:p>
          <a:p>
            <a:pPr lvl="2"/>
            <a:r>
              <a:rPr lang="ja-JP" altLang="en-US" dirty="0" smtClean="0"/>
              <a:t>現在は二重国籍容認の国も少なくない</a:t>
            </a:r>
            <a:r>
              <a:rPr lang="en-US" altLang="ja-JP" dirty="0" smtClean="0"/>
              <a:t>(</a:t>
            </a:r>
            <a:r>
              <a:rPr lang="ja-JP" altLang="en-US" dirty="0" smtClean="0"/>
              <a:t>国籍離脱で財産権放棄を強制する弊害への対応</a:t>
            </a:r>
            <a:r>
              <a:rPr lang="en-US" altLang="ja-JP" dirty="0" smtClean="0"/>
              <a:t>)</a:t>
            </a:r>
            <a:endParaRPr lang="ja-JP" altLang="en-US"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360</TotalTime>
  <Words>843</Words>
  <Application>Microsoft Office PowerPoint</Application>
  <PresentationFormat>画面に合わせる (4:3)</PresentationFormat>
  <Paragraphs>78</Paragraphs>
  <Slides>14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ＭＳ Ｐゴシック</vt:lpstr>
      <vt:lpstr>Arial</vt:lpstr>
      <vt:lpstr>標準デザイン</vt:lpstr>
      <vt:lpstr>国際人権論</vt:lpstr>
      <vt:lpstr>人権は無力なのか</vt:lpstr>
      <vt:lpstr>人権論の基本１</vt:lpstr>
      <vt:lpstr>人権論の基本２</vt:lpstr>
      <vt:lpstr>世界人権宣言１</vt:lpstr>
      <vt:lpstr>世界人権宣言2</vt:lpstr>
      <vt:lpstr>国際人権規約1</vt:lpstr>
      <vt:lpstr>国際人権規約2</vt:lpstr>
      <vt:lpstr>国籍の問題</vt:lpstr>
      <vt:lpstr>国際人権の難しさ</vt:lpstr>
      <vt:lpstr>人権状況の多様性</vt:lpstr>
      <vt:lpstr>ハーグ条約１</vt:lpstr>
      <vt:lpstr>ハーグ条約２</vt:lpstr>
      <vt:lpstr>国際人権に関わる国内問題</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国際人権論</dc:title>
  <dc:creator>wakei</dc:creator>
  <cp:lastModifiedBy>wakei</cp:lastModifiedBy>
  <cp:revision>35</cp:revision>
  <dcterms:created xsi:type="dcterms:W3CDTF">2004-12-06T03:24:15Z</dcterms:created>
  <dcterms:modified xsi:type="dcterms:W3CDTF">2015-07-03T09:18:26Z</dcterms:modified>
</cp:coreProperties>
</file>