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6" r:id="rId3"/>
    <p:sldId id="275" r:id="rId4"/>
    <p:sldId id="270" r:id="rId5"/>
    <p:sldId id="271" r:id="rId6"/>
    <p:sldId id="258" r:id="rId7"/>
    <p:sldId id="268" r:id="rId8"/>
    <p:sldId id="269" r:id="rId9"/>
    <p:sldId id="259" r:id="rId10"/>
    <p:sldId id="264" r:id="rId11"/>
    <p:sldId id="272" r:id="rId12"/>
    <p:sldId id="265" r:id="rId13"/>
    <p:sldId id="263" r:id="rId14"/>
    <p:sldId id="261" r:id="rId15"/>
    <p:sldId id="260" r:id="rId16"/>
    <p:sldId id="262" r:id="rId17"/>
    <p:sldId id="266" r:id="rId18"/>
    <p:sldId id="267" r:id="rId19"/>
    <p:sldId id="273" r:id="rId20"/>
    <p:sldId id="274" r:id="rId21"/>
    <p:sldId id="276" r:id="rId22"/>
    <p:sldId id="280" r:id="rId23"/>
    <p:sldId id="281" r:id="rId24"/>
    <p:sldId id="282" r:id="rId25"/>
    <p:sldId id="283" r:id="rId26"/>
    <p:sldId id="284" r:id="rId27"/>
    <p:sldId id="277" r:id="rId28"/>
    <p:sldId id="278" r:id="rId29"/>
    <p:sldId id="279" r:id="rId30"/>
    <p:sldId id="285" r:id="rId31"/>
    <p:sldId id="286" r:id="rId32"/>
    <p:sldId id="287" r:id="rId33"/>
    <p:sldId id="288" r:id="rId3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B3DA8-21F6-49C6-8515-6A0A0AA28BBC}" type="datetimeFigureOut">
              <a:rPr kumimoji="1" lang="ja-JP" altLang="en-US" smtClean="0"/>
              <a:t>2015/6/26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5C163-E012-4874-AE79-50126597C961}" type="slidenum">
              <a:rPr kumimoji="1" lang="ja-JP" altLang="en-US" smtClean="0"/>
              <a:t>‹#›</a:t>
            </a:fld>
            <a:endParaRPr kumimoji="1" lang="ja-JP" altLang="en-US"/>
          </a:p>
        </p:txBody>
      </p:sp>
    </p:spTree>
    <p:extLst>
      <p:ext uri="{BB962C8B-B14F-4D97-AF65-F5344CB8AC3E}">
        <p14:creationId xmlns:p14="http://schemas.microsoft.com/office/powerpoint/2010/main" val="2695234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E5C163-E012-4874-AE79-50126597C961}" type="slidenum">
              <a:rPr kumimoji="1" lang="ja-JP" altLang="en-US" smtClean="0"/>
              <a:t>25</a:t>
            </a:fld>
            <a:endParaRPr kumimoji="1" lang="ja-JP" altLang="en-US"/>
          </a:p>
        </p:txBody>
      </p:sp>
    </p:spTree>
    <p:extLst>
      <p:ext uri="{BB962C8B-B14F-4D97-AF65-F5344CB8AC3E}">
        <p14:creationId xmlns:p14="http://schemas.microsoft.com/office/powerpoint/2010/main" val="188969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DA207441-CFA9-49AC-ABDE-C4AC65C025C1}"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B9DCFC8-1EF5-43DA-8537-19946C7C98E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92B89BB-461A-4CED-866F-8AE15B2A1ACD}"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7E1994EE-F3B5-4328-B457-830A100AB27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5178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E831CE6-34CE-4A4F-85B2-957D67CD2E7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36151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8607BED-A22D-455E-A6D9-8319F80F1F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12728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68BE579-6364-4043-B732-B72C75A61E4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54995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CD13ABB1-DDF7-4D92-9251-196966C3E51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2381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6407B1A5-0063-49B9-984B-76E15210F9A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3330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24BADC32-6E85-4510-B3A6-9638D520392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4586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36A3A5F9-A4AE-4D69-9D7E-2C7ABF37387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9228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9964F74-1D0D-4615-A8EF-296B3834F4B5}" type="slidenum">
              <a:rPr lang="en-US" altLang="ja-JP"/>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2AA19EC-3B00-4AAF-BAE7-30DF2848B45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81805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F9CBFF0A-D47A-482A-B7E4-6F54D301ACC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95139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3493E789-E1EB-4F6E-9A6E-9885577B56A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6815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C2A8C02-0924-4339-83EC-8F813D669FDF}"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80BA1F4F-569B-4818-94E2-61BE992BAFF4}"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26C25A72-A4EB-44AC-B43D-BA07A5867823}"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45970B32-095D-4497-8286-28A8F5FE7A23}"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C0E1AB53-D87E-4100-A170-FE2FE16BF811}"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7F87BCE-65C2-4CF1-BB78-4E86BECF1362}"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B4492B1-165F-49EA-9462-C46F0D109787}"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338D32-7EDA-43A4-9C59-FE2F70DBE4D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smtClean="0">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smtClean="0">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434D92B-3D6B-4B4A-A1EC-3212382BDF67}" type="slidenum">
              <a:rPr lang="en-US" altLang="ja-JP" smtClean="0">
                <a:solidFill>
                  <a:srgbClr val="000000"/>
                </a:solidFill>
                <a:ea typeface="ＭＳ Ｐゴシック" charset="-128"/>
              </a:rPr>
              <a:pPr/>
              <a:t>‹#›</a:t>
            </a:fld>
            <a:endParaRPr lang="en-US" altLang="ja-JP" smtClean="0">
              <a:solidFill>
                <a:srgbClr val="000000"/>
              </a:solidFill>
              <a:ea typeface="ＭＳ Ｐゴシック" charset="-128"/>
            </a:endParaRPr>
          </a:p>
        </p:txBody>
      </p:sp>
    </p:spTree>
    <p:extLst>
      <p:ext uri="{BB962C8B-B14F-4D97-AF65-F5344CB8AC3E}">
        <p14:creationId xmlns:p14="http://schemas.microsoft.com/office/powerpoint/2010/main" val="365864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dirty="0" smtClean="0"/>
              <a:t>現代のヒトの移動</a:t>
            </a:r>
            <a:endParaRPr lang="ja-JP" altLang="en-US" dirty="0"/>
          </a:p>
        </p:txBody>
      </p:sp>
      <p:sp>
        <p:nvSpPr>
          <p:cNvPr id="2051" name="Rectangle 3"/>
          <p:cNvSpPr>
            <a:spLocks noGrp="1" noChangeArrowheads="1"/>
          </p:cNvSpPr>
          <p:nvPr>
            <p:ph type="subTitle" idx="1"/>
          </p:nvPr>
        </p:nvSpPr>
        <p:spPr/>
        <p:txBody>
          <a:bodyPr/>
          <a:lstStyle/>
          <a:p>
            <a:r>
              <a:rPr lang="ja-JP" altLang="en-US" dirty="0" smtClean="0"/>
              <a:t>移民・難民</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ヨーロッパでの経験</a:t>
            </a:r>
            <a:r>
              <a:rPr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911</a:t>
            </a:r>
            <a:r>
              <a:rPr kumimoji="1" lang="ja-JP" altLang="en-US" dirty="0" smtClean="0"/>
              <a:t>以後、ヨーロッパでの移民制限勢力の増大</a:t>
            </a:r>
          </a:p>
          <a:p>
            <a:pPr lvl="1"/>
            <a:r>
              <a:rPr lang="ja-JP" altLang="en-US" dirty="0" smtClean="0"/>
              <a:t>十分に同化しないことに対する非難</a:t>
            </a:r>
            <a:r>
              <a:rPr lang="en-US" altLang="ja-JP" dirty="0" smtClean="0"/>
              <a:t>(</a:t>
            </a:r>
            <a:r>
              <a:rPr lang="ja-JP" altLang="en-US" dirty="0" smtClean="0"/>
              <a:t>言語</a:t>
            </a:r>
            <a:r>
              <a:rPr lang="en-US" altLang="ja-JP" dirty="0" smtClean="0"/>
              <a:t>)</a:t>
            </a:r>
            <a:endParaRPr lang="ja-JP" altLang="en-US" dirty="0" smtClean="0"/>
          </a:p>
          <a:p>
            <a:pPr lvl="1"/>
            <a:r>
              <a:rPr kumimoji="1" lang="ja-JP" altLang="en-US" dirty="0" smtClean="0"/>
              <a:t>移民の多くはイスラム教徒→テロへの不安</a:t>
            </a:r>
            <a:r>
              <a:rPr kumimoji="1" lang="en-US" altLang="ja-JP" dirty="0" smtClean="0"/>
              <a:t>(</a:t>
            </a:r>
            <a:r>
              <a:rPr kumimoji="1" lang="ja-JP" altLang="en-US" dirty="0" smtClean="0"/>
              <a:t>移民の子弟、欧米生まれの人が中東の紛争地域での戦闘に加わる例</a:t>
            </a:r>
            <a:r>
              <a:rPr kumimoji="1" lang="en-US" altLang="ja-JP" dirty="0" smtClean="0"/>
              <a:t>)</a:t>
            </a:r>
            <a:endParaRPr kumimoji="1" lang="ja-JP" altLang="en-US" dirty="0" smtClean="0"/>
          </a:p>
          <a:p>
            <a:r>
              <a:rPr lang="ja-JP" altLang="en-US" dirty="0" smtClean="0"/>
              <a:t>移民の受け入れに「国語試験」の合格を条件とする国が出てきた。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a:t>当初の日本の対応</a:t>
            </a:r>
          </a:p>
        </p:txBody>
      </p:sp>
      <p:sp>
        <p:nvSpPr>
          <p:cNvPr id="16387" name="Rectangle 3"/>
          <p:cNvSpPr>
            <a:spLocks noGrp="1" noChangeArrowheads="1"/>
          </p:cNvSpPr>
          <p:nvPr>
            <p:ph type="body" idx="1"/>
          </p:nvPr>
        </p:nvSpPr>
        <p:spPr/>
        <p:txBody>
          <a:bodyPr/>
          <a:lstStyle/>
          <a:p>
            <a:r>
              <a:rPr lang="ja-JP" altLang="en-US" dirty="0"/>
              <a:t>外国人</a:t>
            </a:r>
            <a:r>
              <a:rPr lang="ja-JP" altLang="en-US" dirty="0" smtClean="0"/>
              <a:t>入国の制限が基本（出入国管理）</a:t>
            </a:r>
            <a:endParaRPr lang="ja-JP" altLang="en-US" dirty="0"/>
          </a:p>
          <a:p>
            <a:r>
              <a:rPr lang="ja-JP" altLang="en-US" dirty="0"/>
              <a:t>内外からの要請</a:t>
            </a:r>
          </a:p>
          <a:p>
            <a:pPr>
              <a:buFontTx/>
              <a:buNone/>
            </a:pPr>
            <a:r>
              <a:rPr lang="ja-JP" altLang="en-US" dirty="0"/>
              <a:t>  ・ 安い労働力を求める国内企業</a:t>
            </a:r>
          </a:p>
          <a:p>
            <a:pPr>
              <a:buFontTx/>
              <a:buNone/>
            </a:pPr>
            <a:r>
              <a:rPr lang="ja-JP" altLang="en-US" dirty="0"/>
              <a:t>  ・ 労働機会を求めるアジア諸国</a:t>
            </a:r>
          </a:p>
          <a:p>
            <a:r>
              <a:rPr lang="ja-JP" altLang="en-US" dirty="0"/>
              <a:t>不法労働・研修・留学</a:t>
            </a:r>
            <a:r>
              <a:rPr lang="en-US" altLang="ja-JP" dirty="0"/>
              <a:t>(</a:t>
            </a:r>
            <a:r>
              <a:rPr lang="ja-JP" altLang="en-US" dirty="0"/>
              <a:t>事実上の研修</a:t>
            </a:r>
            <a:r>
              <a:rPr lang="en-US" altLang="ja-JP" dirty="0"/>
              <a:t>)</a:t>
            </a:r>
            <a:r>
              <a:rPr lang="ja-JP" altLang="en-US" dirty="0"/>
              <a:t>・日本人の子孫の許可・特別な仕事の許可</a:t>
            </a:r>
            <a:r>
              <a:rPr lang="en-US" altLang="ja-JP" dirty="0"/>
              <a:t>(</a:t>
            </a:r>
            <a:r>
              <a:rPr lang="ja-JP" altLang="en-US" dirty="0"/>
              <a:t>大使館勤務→福祉労働者</a:t>
            </a:r>
            <a:r>
              <a:rPr lang="en-US" altLang="ja-JP" dirty="0"/>
              <a:t>)</a:t>
            </a:r>
          </a:p>
          <a:p>
            <a:r>
              <a:rPr lang="ja-JP" altLang="en-US" dirty="0"/>
              <a:t>政策的なコンセンサスは未形成</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z="4000"/>
              <a:t>外国人労働者は労働条件を下げるか</a:t>
            </a:r>
          </a:p>
        </p:txBody>
      </p:sp>
      <p:sp>
        <p:nvSpPr>
          <p:cNvPr id="14339" name="Rectangle 3"/>
          <p:cNvSpPr>
            <a:spLocks noGrp="1" noChangeArrowheads="1"/>
          </p:cNvSpPr>
          <p:nvPr>
            <p:ph type="body" idx="1"/>
          </p:nvPr>
        </p:nvSpPr>
        <p:spPr/>
        <p:txBody>
          <a:bodyPr/>
          <a:lstStyle/>
          <a:p>
            <a:r>
              <a:rPr lang="ja-JP" altLang="en-US" dirty="0"/>
              <a:t>相対的剰余価値の創出</a:t>
            </a:r>
            <a:r>
              <a:rPr lang="en-US" altLang="ja-JP" dirty="0"/>
              <a:t>(</a:t>
            </a:r>
            <a:r>
              <a:rPr lang="ja-JP" altLang="en-US" dirty="0"/>
              <a:t>マルクスの理論</a:t>
            </a:r>
            <a:r>
              <a:rPr lang="en-US" altLang="ja-JP" dirty="0"/>
              <a:t>)</a:t>
            </a:r>
          </a:p>
          <a:p>
            <a:pPr>
              <a:buFontTx/>
              <a:buNone/>
            </a:pPr>
            <a:r>
              <a:rPr lang="en-US" altLang="ja-JP" dirty="0"/>
              <a:t>     </a:t>
            </a:r>
            <a:r>
              <a:rPr lang="ja-JP" altLang="en-US" dirty="0"/>
              <a:t>男性 → 女性 → 児童 → 外国人という図式</a:t>
            </a:r>
          </a:p>
          <a:p>
            <a:r>
              <a:rPr lang="ja-JP" altLang="en-US" dirty="0"/>
              <a:t>ヨーロッパの日本の違い</a:t>
            </a:r>
          </a:p>
          <a:p>
            <a:pPr>
              <a:buFontTx/>
              <a:buNone/>
            </a:pPr>
            <a:r>
              <a:rPr lang="ja-JP" altLang="en-US" dirty="0"/>
              <a:t>     労働者としての質 アジアとアフリカの</a:t>
            </a:r>
            <a:r>
              <a:rPr lang="ja-JP" altLang="en-US" dirty="0" smtClean="0"/>
              <a:t>相違</a:t>
            </a:r>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a:t>外国人増加で犯罪は増加するか</a:t>
            </a:r>
          </a:p>
        </p:txBody>
      </p:sp>
      <p:sp>
        <p:nvSpPr>
          <p:cNvPr id="12291" name="Rectangle 3"/>
          <p:cNvSpPr>
            <a:spLocks noGrp="1" noChangeArrowheads="1"/>
          </p:cNvSpPr>
          <p:nvPr>
            <p:ph type="body" idx="1"/>
          </p:nvPr>
        </p:nvSpPr>
        <p:spPr/>
        <p:txBody>
          <a:bodyPr/>
          <a:lstStyle/>
          <a:p>
            <a:r>
              <a:rPr lang="ja-JP" altLang="en-US"/>
              <a:t>警察庁の分析</a:t>
            </a:r>
          </a:p>
          <a:p>
            <a:pPr>
              <a:buFontTx/>
              <a:buNone/>
            </a:pPr>
            <a:r>
              <a:rPr lang="ja-JP" altLang="en-US"/>
              <a:t> ・</a:t>
            </a:r>
            <a:r>
              <a:rPr lang="en-US" altLang="ja-JP"/>
              <a:t>1</a:t>
            </a:r>
            <a:r>
              <a:rPr lang="ja-JP" altLang="en-US"/>
              <a:t>、</a:t>
            </a:r>
            <a:r>
              <a:rPr lang="en-US" altLang="ja-JP"/>
              <a:t>2</a:t>
            </a:r>
            <a:r>
              <a:rPr lang="ja-JP" altLang="en-US"/>
              <a:t>年は減少だが、長期的には増加傾向</a:t>
            </a:r>
          </a:p>
          <a:p>
            <a:pPr>
              <a:buFontTx/>
              <a:buNone/>
            </a:pPr>
            <a:r>
              <a:rPr lang="ja-JP" altLang="en-US"/>
              <a:t> ・外国人が犯罪集団を形成し、暴力団と結託</a:t>
            </a:r>
          </a:p>
          <a:p>
            <a:pPr>
              <a:buFontTx/>
              <a:buNone/>
            </a:pPr>
            <a:r>
              <a:rPr lang="ja-JP" altLang="en-US"/>
              <a:t> ・少数化・匿名化・潜在化 組織防衛</a:t>
            </a:r>
          </a:p>
          <a:p>
            <a:pPr>
              <a:buFontTx/>
              <a:buNone/>
            </a:pPr>
            <a:r>
              <a:rPr lang="ja-JP" altLang="en-US"/>
              <a:t> ・地下銀行・偽装結婚・証明書偽造等犯罪インフラの整備</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2" cstate="print"/>
          <a:srcRect/>
          <a:stretch>
            <a:fillRect/>
          </a:stretch>
        </p:blipFill>
        <p:spPr bwMode="auto">
          <a:xfrm>
            <a:off x="292100" y="260350"/>
            <a:ext cx="8558213" cy="62642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a:t>外国人の犯罪統計</a:t>
            </a:r>
          </a:p>
        </p:txBody>
      </p:sp>
      <p:sp>
        <p:nvSpPr>
          <p:cNvPr id="13315" name="Rectangle 3"/>
          <p:cNvSpPr>
            <a:spLocks noGrp="1" noChangeArrowheads="1"/>
          </p:cNvSpPr>
          <p:nvPr>
            <p:ph type="body" idx="1"/>
          </p:nvPr>
        </p:nvSpPr>
        <p:spPr/>
        <p:txBody>
          <a:bodyPr/>
          <a:lstStyle/>
          <a:p>
            <a:pPr>
              <a:lnSpc>
                <a:spcPct val="80000"/>
              </a:lnSpc>
            </a:pPr>
            <a:r>
              <a:rPr lang="ja-JP" altLang="en-US" sz="2800"/>
              <a:t>刑務所、拘置所に収用されている国籍割合が簡単に求められる。</a:t>
            </a:r>
          </a:p>
          <a:p>
            <a:pPr>
              <a:lnSpc>
                <a:spcPct val="80000"/>
              </a:lnSpc>
              <a:buFontTx/>
              <a:buNone/>
            </a:pPr>
            <a:r>
              <a:rPr lang="ja-JP" altLang="en-US" sz="2800"/>
              <a:t> 国籍     居住人        収容者数        割合（</a:t>
            </a:r>
            <a:r>
              <a:rPr lang="en-US" altLang="ja-JP" sz="2800"/>
              <a:t>1</a:t>
            </a:r>
            <a:r>
              <a:rPr lang="ja-JP" altLang="en-US" sz="2800"/>
              <a:t>万人当り）</a:t>
            </a:r>
          </a:p>
          <a:p>
            <a:pPr>
              <a:lnSpc>
                <a:spcPct val="80000"/>
              </a:lnSpc>
              <a:buFontTx/>
              <a:buNone/>
            </a:pPr>
            <a:r>
              <a:rPr lang="ja-JP" altLang="en-US" sz="2800"/>
              <a:t>日本   </a:t>
            </a:r>
            <a:r>
              <a:rPr lang="en-US" altLang="ja-JP" sz="2800"/>
              <a:t>12600</a:t>
            </a:r>
            <a:r>
              <a:rPr lang="ja-JP" altLang="en-US" sz="2800"/>
              <a:t>万人</a:t>
            </a:r>
            <a:r>
              <a:rPr lang="en-US" altLang="ja-JP" sz="2800"/>
              <a:t>(04</a:t>
            </a:r>
            <a:r>
              <a:rPr lang="ja-JP" altLang="en-US" sz="2800"/>
              <a:t>年</a:t>
            </a:r>
            <a:r>
              <a:rPr lang="en-US" altLang="ja-JP" sz="2800"/>
              <a:t>)  68050</a:t>
            </a:r>
            <a:r>
              <a:rPr lang="ja-JP" altLang="en-US" sz="2800"/>
              <a:t>人           </a:t>
            </a:r>
            <a:r>
              <a:rPr lang="en-US" altLang="ja-JP" sz="2800"/>
              <a:t>5.4</a:t>
            </a:r>
            <a:r>
              <a:rPr lang="ja-JP" altLang="en-US" sz="2800"/>
              <a:t>人</a:t>
            </a:r>
          </a:p>
          <a:p>
            <a:pPr>
              <a:lnSpc>
                <a:spcPct val="80000"/>
              </a:lnSpc>
              <a:buFontTx/>
              <a:buNone/>
            </a:pPr>
            <a:r>
              <a:rPr lang="ja-JP" altLang="en-US" sz="2800"/>
              <a:t>中　国    </a:t>
            </a:r>
            <a:r>
              <a:rPr lang="en-US" altLang="ja-JP" sz="2800"/>
              <a:t>25</a:t>
            </a:r>
            <a:r>
              <a:rPr lang="ja-JP" altLang="en-US" sz="2800"/>
              <a:t>万人</a:t>
            </a:r>
            <a:r>
              <a:rPr lang="en-US" altLang="ja-JP" sz="2800"/>
              <a:t>(04</a:t>
            </a:r>
            <a:r>
              <a:rPr lang="ja-JP" altLang="en-US" sz="2800"/>
              <a:t>年</a:t>
            </a:r>
            <a:r>
              <a:rPr lang="en-US" altLang="ja-JP" sz="2800"/>
              <a:t>)    1905</a:t>
            </a:r>
            <a:r>
              <a:rPr lang="ja-JP" altLang="en-US" sz="2800"/>
              <a:t>人             </a:t>
            </a:r>
            <a:r>
              <a:rPr lang="en-US" altLang="ja-JP" sz="2800"/>
              <a:t>76</a:t>
            </a:r>
            <a:r>
              <a:rPr lang="ja-JP" altLang="en-US" sz="2800"/>
              <a:t>人</a:t>
            </a:r>
          </a:p>
          <a:p>
            <a:pPr>
              <a:lnSpc>
                <a:spcPct val="80000"/>
              </a:lnSpc>
              <a:buFontTx/>
              <a:buNone/>
            </a:pPr>
            <a:r>
              <a:rPr lang="ja-JP" altLang="en-US" sz="2800"/>
              <a:t>韓国・朝鮮</a:t>
            </a:r>
            <a:r>
              <a:rPr lang="en-US" altLang="ja-JP" sz="2800"/>
              <a:t>53</a:t>
            </a:r>
            <a:r>
              <a:rPr lang="ja-JP" altLang="en-US" sz="2800"/>
              <a:t>万人</a:t>
            </a:r>
            <a:r>
              <a:rPr lang="en-US" altLang="ja-JP" sz="2800"/>
              <a:t>(04</a:t>
            </a:r>
            <a:r>
              <a:rPr lang="ja-JP" altLang="en-US" sz="2800"/>
              <a:t>年</a:t>
            </a:r>
            <a:r>
              <a:rPr lang="en-US" altLang="ja-JP" sz="2800"/>
              <a:t>)1647</a:t>
            </a:r>
            <a:r>
              <a:rPr lang="ja-JP" altLang="en-US" sz="2800"/>
              <a:t>人             </a:t>
            </a:r>
            <a:r>
              <a:rPr lang="en-US" altLang="ja-JP" sz="2800"/>
              <a:t>31</a:t>
            </a:r>
            <a:r>
              <a:rPr lang="ja-JP" altLang="en-US" sz="2800"/>
              <a:t>人</a:t>
            </a:r>
          </a:p>
          <a:p>
            <a:pPr>
              <a:lnSpc>
                <a:spcPct val="80000"/>
              </a:lnSpc>
              <a:buFontTx/>
              <a:buNone/>
            </a:pPr>
            <a:r>
              <a:rPr lang="ja-JP" altLang="en-US" sz="2800"/>
              <a:t>イラン    約８万人（注１）      </a:t>
            </a:r>
            <a:r>
              <a:rPr lang="en-US" altLang="ja-JP" sz="2800"/>
              <a:t>511</a:t>
            </a:r>
            <a:r>
              <a:rPr lang="ja-JP" altLang="en-US" sz="2800"/>
              <a:t>人            約</a:t>
            </a:r>
            <a:r>
              <a:rPr lang="en-US" altLang="ja-JP" sz="2800"/>
              <a:t>64</a:t>
            </a:r>
            <a:r>
              <a:rPr lang="ja-JP" altLang="en-US" sz="2800"/>
              <a:t>人</a:t>
            </a:r>
          </a:p>
          <a:p>
            <a:pPr>
              <a:lnSpc>
                <a:spcPct val="80000"/>
              </a:lnSpc>
              <a:buFontTx/>
              <a:buNone/>
            </a:pPr>
            <a:r>
              <a:rPr lang="ja-JP" altLang="en-US" sz="2800"/>
              <a:t>ブラジル  </a:t>
            </a:r>
            <a:r>
              <a:rPr lang="en-US" altLang="ja-JP" sz="2800"/>
              <a:t>24</a:t>
            </a:r>
            <a:r>
              <a:rPr lang="ja-JP" altLang="en-US" sz="2800"/>
              <a:t>万人</a:t>
            </a:r>
            <a:r>
              <a:rPr lang="en-US" altLang="ja-JP" sz="2800"/>
              <a:t>(97</a:t>
            </a:r>
            <a:r>
              <a:rPr lang="ja-JP" altLang="en-US" sz="2800"/>
              <a:t>年</a:t>
            </a:r>
            <a:r>
              <a:rPr lang="en-US" altLang="ja-JP" sz="2800"/>
              <a:t>)   392</a:t>
            </a:r>
            <a:r>
              <a:rPr lang="ja-JP" altLang="en-US" sz="2800"/>
              <a:t>人              </a:t>
            </a:r>
            <a:r>
              <a:rPr lang="en-US" altLang="ja-JP" sz="2800"/>
              <a:t>16</a:t>
            </a:r>
            <a:r>
              <a:rPr lang="ja-JP" altLang="en-US" sz="2800"/>
              <a:t>人</a:t>
            </a:r>
          </a:p>
          <a:p>
            <a:pPr>
              <a:lnSpc>
                <a:spcPct val="80000"/>
              </a:lnSpc>
              <a:buFontTx/>
              <a:buNone/>
            </a:pPr>
            <a:r>
              <a:rPr lang="ja-JP" altLang="en-US" sz="2800"/>
              <a:t>フィリピン    </a:t>
            </a:r>
            <a:r>
              <a:rPr lang="en-US" altLang="ja-JP" sz="2800"/>
              <a:t>9.3</a:t>
            </a:r>
            <a:r>
              <a:rPr lang="ja-JP" altLang="en-US" sz="2800"/>
              <a:t>万人</a:t>
            </a:r>
            <a:r>
              <a:rPr lang="en-US" altLang="ja-JP" sz="2800"/>
              <a:t>(04</a:t>
            </a:r>
            <a:r>
              <a:rPr lang="ja-JP" altLang="en-US" sz="2800"/>
              <a:t>年</a:t>
            </a:r>
            <a:r>
              <a:rPr lang="en-US" altLang="ja-JP" sz="2800"/>
              <a:t>) 310(</a:t>
            </a:r>
            <a:r>
              <a:rPr lang="ja-JP" altLang="en-US" sz="2800"/>
              <a:t>注２</a:t>
            </a:r>
            <a:r>
              <a:rPr lang="en-US" altLang="ja-JP" sz="2800"/>
              <a:t>)      </a:t>
            </a:r>
            <a:r>
              <a:rPr lang="ja-JP" altLang="en-US" sz="2800"/>
              <a:t>約</a:t>
            </a:r>
            <a:r>
              <a:rPr lang="en-US" altLang="ja-JP" sz="2800"/>
              <a:t>33</a:t>
            </a:r>
            <a:r>
              <a:rPr lang="ja-JP" altLang="en-US" sz="2800"/>
              <a:t>人</a:t>
            </a:r>
          </a:p>
          <a:p>
            <a:pPr>
              <a:lnSpc>
                <a:spcPct val="80000"/>
              </a:lnSpc>
              <a:buFontTx/>
              <a:buNone/>
            </a:pPr>
            <a:r>
              <a:rPr lang="ja-JP" altLang="en-US" sz="2800"/>
              <a:t>この人数構成をどう見るか。</a:t>
            </a:r>
            <a:r>
              <a:rPr lang="en-US" altLang="ja-JP" sz="2800"/>
              <a:t>(</a:t>
            </a:r>
            <a:r>
              <a:rPr lang="ja-JP" altLang="en-US" sz="2800"/>
              <a:t>永住・長期・短期・不法</a:t>
            </a:r>
            <a:r>
              <a:rPr lang="en-US" altLang="ja-JP" sz="280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a:t>教育への影響</a:t>
            </a:r>
          </a:p>
        </p:txBody>
      </p:sp>
      <p:sp>
        <p:nvSpPr>
          <p:cNvPr id="17411" name="Rectangle 3"/>
          <p:cNvSpPr>
            <a:spLocks noGrp="1" noChangeArrowheads="1"/>
          </p:cNvSpPr>
          <p:nvPr>
            <p:ph type="body" idx="1"/>
          </p:nvPr>
        </p:nvSpPr>
        <p:spPr/>
        <p:txBody>
          <a:bodyPr/>
          <a:lstStyle/>
          <a:p>
            <a:r>
              <a:rPr lang="ja-JP" altLang="en-US" dirty="0"/>
              <a:t>言葉の問題  バイリンガリズムをめぐる</a:t>
            </a:r>
            <a:r>
              <a:rPr lang="ja-JP" altLang="en-US" dirty="0" smtClean="0"/>
              <a:t>議論</a:t>
            </a:r>
          </a:p>
          <a:p>
            <a:r>
              <a:rPr lang="ja-JP" altLang="en-US" smtClean="0"/>
              <a:t>多文化主義の問題</a:t>
            </a:r>
            <a:endParaRPr lang="ja-JP" altLang="en-US" dirty="0"/>
          </a:p>
          <a:p>
            <a:r>
              <a:rPr lang="ja-JP" altLang="en-US" dirty="0"/>
              <a:t>義務教育制度への影響</a:t>
            </a:r>
          </a:p>
          <a:p>
            <a:r>
              <a:rPr lang="ja-JP" altLang="en-US" dirty="0"/>
              <a:t>学校の開放性への影響 </a:t>
            </a:r>
            <a:r>
              <a:rPr lang="en-US" altLang="ja-JP" dirty="0"/>
              <a:t>(20</a:t>
            </a:r>
            <a:r>
              <a:rPr lang="ja-JP" altLang="en-US" dirty="0"/>
              <a:t>坪主義の困難</a:t>
            </a:r>
            <a:r>
              <a:rPr lang="en-US" altLang="ja-JP"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日本の態度はどうあるべきか</a:t>
            </a:r>
          </a:p>
        </p:txBody>
      </p:sp>
      <p:sp>
        <p:nvSpPr>
          <p:cNvPr id="18435" name="Rectangle 3"/>
          <p:cNvSpPr>
            <a:spLocks noGrp="1" noChangeArrowheads="1"/>
          </p:cNvSpPr>
          <p:nvPr>
            <p:ph type="body" idx="1"/>
          </p:nvPr>
        </p:nvSpPr>
        <p:spPr/>
        <p:txBody>
          <a:bodyPr/>
          <a:lstStyle/>
          <a:p>
            <a:r>
              <a:rPr lang="ja-JP" altLang="en-US" dirty="0"/>
              <a:t>外国人に対してより開放的であるべき</a:t>
            </a:r>
            <a:r>
              <a:rPr lang="ja-JP" altLang="en-US" dirty="0" smtClean="0"/>
              <a:t>か</a:t>
            </a:r>
          </a:p>
          <a:p>
            <a:r>
              <a:rPr lang="ja-JP" altLang="en-US" dirty="0" smtClean="0"/>
              <a:t>安い労働力で雇用する企業の、外国人の生活にかかる負担は</a:t>
            </a:r>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9088"/>
            <a:ext cx="9144000" cy="621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567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1613"/>
            <a:ext cx="9144000" cy="645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531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ヒトの移動（長期）の要因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貧しい地域から豊かな地域へ（移民）</a:t>
            </a:r>
          </a:p>
          <a:p>
            <a:pPr lvl="1"/>
            <a:r>
              <a:rPr kumimoji="1" lang="ja-JP" altLang="en-US" dirty="0" smtClean="0"/>
              <a:t>植民（ヨーロッパ→アメリカ、日本→南米等）</a:t>
            </a:r>
          </a:p>
          <a:p>
            <a:pPr lvl="1"/>
            <a:r>
              <a:rPr lang="ja-JP" altLang="en-US" dirty="0" smtClean="0"/>
              <a:t>労働者</a:t>
            </a:r>
            <a:r>
              <a:rPr lang="ja-JP" altLang="en-US" dirty="0"/>
              <a:t>として</a:t>
            </a:r>
            <a:r>
              <a:rPr lang="ja-JP" altLang="en-US" dirty="0" smtClean="0"/>
              <a:t>の移動（トルコ→ヨーロッパ、ベトナム→ソ連、東南アジア→湾岸諸国）</a:t>
            </a:r>
          </a:p>
          <a:p>
            <a:r>
              <a:rPr kumimoji="1" lang="ja-JP" altLang="en-US" dirty="0" smtClean="0"/>
              <a:t>危険な地域から安全な地域へ（難民）</a:t>
            </a:r>
          </a:p>
          <a:p>
            <a:r>
              <a:rPr lang="ja-JP" altLang="en-US" dirty="0" smtClean="0"/>
              <a:t>グローバル企業の海外展開（欧米→途上国）</a:t>
            </a:r>
          </a:p>
          <a:p>
            <a:r>
              <a:rPr kumimoji="1" lang="ja-JP" altLang="en-US" dirty="0" smtClean="0"/>
              <a:t>留学（以前は文化の低い地域から高い地域へ、現代は様々な地域の相互性）</a:t>
            </a:r>
            <a:endParaRPr kumimoji="1" lang="ja-JP" altLang="en-US" dirty="0"/>
          </a:p>
        </p:txBody>
      </p:sp>
    </p:spTree>
    <p:extLst>
      <p:ext uri="{BB962C8B-B14F-4D97-AF65-F5344CB8AC3E}">
        <p14:creationId xmlns:p14="http://schemas.microsoft.com/office/powerpoint/2010/main" val="2778775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難民とは</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1951</a:t>
            </a:r>
            <a:r>
              <a:rPr kumimoji="1" lang="ja-JP" altLang="en-US" dirty="0" smtClean="0"/>
              <a:t>年「難民の地位に関する条約」</a:t>
            </a:r>
          </a:p>
          <a:p>
            <a:r>
              <a:rPr lang="ja-JP" altLang="en-US" dirty="0"/>
              <a:t>「人種、宗教、国籍、政治的意見やまたは特定の社会集団に属するなどの理由で、自国にいると迫害を受けるかあるいは迫害を受ける恐れがあるために他国に逃れた」</a:t>
            </a:r>
            <a:r>
              <a:rPr lang="ja-JP" altLang="en-US" dirty="0" smtClean="0"/>
              <a:t>人々</a:t>
            </a:r>
          </a:p>
          <a:p>
            <a:r>
              <a:rPr kumimoji="1" lang="ja-JP" altLang="en-US" dirty="0" smtClean="0"/>
              <a:t>武力衝突や人権侵害</a:t>
            </a:r>
            <a:r>
              <a:rPr kumimoji="1" lang="ja-JP" altLang="en-US" dirty="0"/>
              <a:t>などに</a:t>
            </a:r>
            <a:r>
              <a:rPr kumimoji="1" lang="ja-JP" altLang="en-US" dirty="0" smtClean="0"/>
              <a:t>よる難民も現在では</a:t>
            </a:r>
            <a:r>
              <a:rPr kumimoji="1" lang="ja-JP" altLang="en-US" dirty="0"/>
              <a:t>含む</a:t>
            </a:r>
          </a:p>
        </p:txBody>
      </p:sp>
    </p:spTree>
    <p:extLst>
      <p:ext uri="{BB962C8B-B14F-4D97-AF65-F5344CB8AC3E}">
        <p14:creationId xmlns:p14="http://schemas.microsoft.com/office/powerpoint/2010/main" val="419460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ニュース１</a:t>
            </a:r>
            <a:endParaRPr kumimoji="1" lang="ja-JP" altLang="en-US" dirty="0"/>
          </a:p>
        </p:txBody>
      </p:sp>
      <p:sp>
        <p:nvSpPr>
          <p:cNvPr id="3" name="コンテンツ プレースホルダー 2"/>
          <p:cNvSpPr>
            <a:spLocks noGrp="1"/>
          </p:cNvSpPr>
          <p:nvPr>
            <p:ph idx="1"/>
          </p:nvPr>
        </p:nvSpPr>
        <p:spPr/>
        <p:txBody>
          <a:bodyPr/>
          <a:lstStyle/>
          <a:p>
            <a:r>
              <a:rPr lang="ja-JP" altLang="en-US" dirty="0"/>
              <a:t>　中東やアフリカからの難民申請を望む人々が殺到するハンガリーが、隣国セルビアとの国境にフェンスを建設する計画を明らかにした。密航船で地中海を渡るルートと並び、東欧でも難民申請者が急増。ハンガリーの強硬姿勢に対し、欧州連合（ＥＵ）の内外で批判が上がり始めた</a:t>
            </a:r>
            <a:r>
              <a:rPr lang="ja-JP" altLang="en-US" dirty="0" smtClean="0"/>
              <a:t>。２０１５．６．２６朝日新聞</a:t>
            </a:r>
            <a:endParaRPr kumimoji="1" lang="ja-JP" altLang="en-US" dirty="0"/>
          </a:p>
        </p:txBody>
      </p:sp>
    </p:spTree>
    <p:extLst>
      <p:ext uri="{BB962C8B-B14F-4D97-AF65-F5344CB8AC3E}">
        <p14:creationId xmlns:p14="http://schemas.microsoft.com/office/powerpoint/2010/main" val="653640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78472"/>
            <a:ext cx="7689870" cy="6936471"/>
          </a:xfrm>
          <a:prstGeom prst="rect">
            <a:avLst/>
          </a:prstGeom>
        </p:spPr>
      </p:pic>
    </p:spTree>
    <p:extLst>
      <p:ext uri="{BB962C8B-B14F-4D97-AF65-F5344CB8AC3E}">
        <p14:creationId xmlns:p14="http://schemas.microsoft.com/office/powerpoint/2010/main" val="2748960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ニュース２</a:t>
            </a:r>
            <a:endParaRPr kumimoji="1" lang="ja-JP" altLang="en-US" dirty="0"/>
          </a:p>
        </p:txBody>
      </p:sp>
      <p:sp>
        <p:nvSpPr>
          <p:cNvPr id="3" name="コンテンツ プレースホルダー 2"/>
          <p:cNvSpPr>
            <a:spLocks noGrp="1"/>
          </p:cNvSpPr>
          <p:nvPr>
            <p:ph idx="1"/>
          </p:nvPr>
        </p:nvSpPr>
        <p:spPr/>
        <p:txBody>
          <a:bodyPr/>
          <a:lstStyle/>
          <a:p>
            <a:r>
              <a:rPr lang="ja-JP" altLang="en-US" dirty="0"/>
              <a:t>　欧州連合（</a:t>
            </a:r>
            <a:r>
              <a:rPr lang="en-US" altLang="ja-JP" dirty="0"/>
              <a:t>EU</a:t>
            </a:r>
            <a:r>
              <a:rPr lang="ja-JP" altLang="en-US" dirty="0"/>
              <a:t>）は、自らが「善の力」であることを誇りたがる。だが、ここ</a:t>
            </a:r>
            <a:r>
              <a:rPr lang="en-US" altLang="ja-JP" dirty="0"/>
              <a:t>10</a:t>
            </a:r>
            <a:r>
              <a:rPr lang="ja-JP" altLang="en-US" dirty="0"/>
              <a:t>日の間に、地中海で</a:t>
            </a:r>
            <a:r>
              <a:rPr lang="en-US" altLang="ja-JP" dirty="0"/>
              <a:t>1200</a:t>
            </a:r>
            <a:r>
              <a:rPr lang="ja-JP" altLang="en-US" dirty="0"/>
              <a:t>人ものボート難民が溺死している。正確な人数は不明だが、ここにはシリアやエリトリア、ソマリアから戦禍や迫害を逃れて来た難民が含まれる。　当局によれば、地中海の南岸では、</a:t>
            </a:r>
            <a:r>
              <a:rPr lang="en-US" altLang="ja-JP" dirty="0"/>
              <a:t>100</a:t>
            </a:r>
            <a:r>
              <a:rPr lang="ja-JP" altLang="en-US" dirty="0"/>
              <a:t>万人の移住者がキャンプで暮らし、後にしてきた生活とは比較にならないほど良い暮らしに向けて、船に乗り込むのを待っているという。</a:t>
            </a:r>
            <a:endParaRPr kumimoji="1" lang="ja-JP" altLang="en-US" dirty="0"/>
          </a:p>
        </p:txBody>
      </p:sp>
    </p:spTree>
    <p:extLst>
      <p:ext uri="{BB962C8B-B14F-4D97-AF65-F5344CB8AC3E}">
        <p14:creationId xmlns:p14="http://schemas.microsoft.com/office/powerpoint/2010/main" val="1844261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1060"/>
            <a:ext cx="9187350" cy="5160228"/>
          </a:xfrm>
          <a:prstGeom prst="rect">
            <a:avLst/>
          </a:prstGeom>
        </p:spPr>
      </p:pic>
    </p:spTree>
    <p:extLst>
      <p:ext uri="{BB962C8B-B14F-4D97-AF65-F5344CB8AC3E}">
        <p14:creationId xmlns:p14="http://schemas.microsoft.com/office/powerpoint/2010/main" val="3251673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6632"/>
            <a:ext cx="7975881" cy="5650708"/>
          </a:xfrm>
          <a:prstGeom prst="rect">
            <a:avLst/>
          </a:prstGeom>
        </p:spPr>
      </p:pic>
      <p:sp>
        <p:nvSpPr>
          <p:cNvPr id="4" name="テキスト ボックス 3"/>
          <p:cNvSpPr txBox="1"/>
          <p:nvPr/>
        </p:nvSpPr>
        <p:spPr>
          <a:xfrm>
            <a:off x="395536" y="5949280"/>
            <a:ext cx="7975881" cy="923330"/>
          </a:xfrm>
          <a:prstGeom prst="rect">
            <a:avLst/>
          </a:prstGeom>
          <a:noFill/>
        </p:spPr>
        <p:txBody>
          <a:bodyPr wrap="square" rtlCol="0">
            <a:spAutoFit/>
          </a:bodyPr>
          <a:lstStyle/>
          <a:p>
            <a:r>
              <a:rPr lang="en-US" altLang="ja-JP"/>
              <a:t>4</a:t>
            </a:r>
            <a:r>
              <a:rPr lang="ja-JP" altLang="en-US"/>
              <a:t>月</a:t>
            </a:r>
            <a:r>
              <a:rPr lang="en-US" altLang="ja-JP"/>
              <a:t>20</a:t>
            </a:r>
            <a:r>
              <a:rPr lang="ja-JP" altLang="en-US"/>
              <a:t>日、ギリシャ・ロードス島で転覆した船に乗っていた難民の女性を救助する地元住民と救助隊員ら。船には転覆時に</a:t>
            </a:r>
            <a:r>
              <a:rPr lang="en-US" altLang="ja-JP"/>
              <a:t>80</a:t>
            </a:r>
            <a:r>
              <a:rPr lang="ja-JP" altLang="en-US"/>
              <a:t>人以上が乗っており、子供</a:t>
            </a:r>
            <a:r>
              <a:rPr lang="en-US" altLang="ja-JP"/>
              <a:t>1</a:t>
            </a:r>
            <a:r>
              <a:rPr lang="ja-JP" altLang="en-US"/>
              <a:t>人を含む少なくとも</a:t>
            </a:r>
            <a:r>
              <a:rPr lang="en-US" altLang="ja-JP"/>
              <a:t>3</a:t>
            </a:r>
            <a:r>
              <a:rPr lang="ja-JP" altLang="en-US"/>
              <a:t>人が死亡した</a:t>
            </a:r>
            <a:endParaRPr kumimoji="1" lang="ja-JP" altLang="en-US" dirty="0"/>
          </a:p>
        </p:txBody>
      </p:sp>
    </p:spTree>
    <p:extLst>
      <p:ext uri="{BB962C8B-B14F-4D97-AF65-F5344CB8AC3E}">
        <p14:creationId xmlns:p14="http://schemas.microsoft.com/office/powerpoint/2010/main" val="1329703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難民数</a:t>
            </a:r>
            <a:r>
              <a:rPr kumimoji="1" lang="en-US" altLang="ja-JP" dirty="0" smtClean="0"/>
              <a:t>1</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60848"/>
            <a:ext cx="4269776" cy="4525963"/>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7280" y="2668464"/>
            <a:ext cx="4757424" cy="3651323"/>
          </a:xfrm>
          <a:prstGeom prst="rect">
            <a:avLst/>
          </a:prstGeom>
        </p:spPr>
      </p:pic>
    </p:spTree>
    <p:extLst>
      <p:ext uri="{BB962C8B-B14F-4D97-AF65-F5344CB8AC3E}">
        <p14:creationId xmlns:p14="http://schemas.microsoft.com/office/powerpoint/2010/main" val="3359035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難民数</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2014</a:t>
            </a:r>
            <a:r>
              <a:rPr kumimoji="1" lang="ja-JP" altLang="en-US" dirty="0" smtClean="0"/>
              <a:t>年の新たな避難民 </a:t>
            </a:r>
            <a:r>
              <a:rPr kumimoji="1" lang="en-US" altLang="ja-JP" dirty="0" smtClean="0"/>
              <a:t>1390</a:t>
            </a:r>
            <a:r>
              <a:rPr kumimoji="1" lang="ja-JP" altLang="en-US" dirty="0" smtClean="0"/>
              <a:t>万人</a:t>
            </a:r>
          </a:p>
          <a:p>
            <a:r>
              <a:rPr lang="ja-JP" altLang="en-US" dirty="0" smtClean="0"/>
              <a:t>国連難民高等弁務官の支援対象</a:t>
            </a:r>
            <a:r>
              <a:rPr lang="en-US" altLang="ja-JP" dirty="0" smtClean="0"/>
              <a:t>5490</a:t>
            </a:r>
            <a:r>
              <a:rPr lang="ja-JP" altLang="en-US" dirty="0" smtClean="0"/>
              <a:t>万人</a:t>
            </a:r>
          </a:p>
          <a:p>
            <a:r>
              <a:rPr kumimoji="1" lang="ja-JP" altLang="en-US" dirty="0"/>
              <a:t>無国籍者 </a:t>
            </a:r>
            <a:r>
              <a:rPr kumimoji="1" lang="ja-JP" altLang="en-US" dirty="0" smtClean="0"/>
              <a:t> </a:t>
            </a:r>
            <a:r>
              <a:rPr lang="en-US" altLang="ja-JP" dirty="0" smtClean="0"/>
              <a:t>1000</a:t>
            </a:r>
            <a:r>
              <a:rPr lang="ja-JP" altLang="en-US" dirty="0" smtClean="0"/>
              <a:t>万人</a:t>
            </a:r>
          </a:p>
          <a:p>
            <a:r>
              <a:rPr kumimoji="1" lang="ja-JP" altLang="en-US" dirty="0"/>
              <a:t>途上</a:t>
            </a:r>
            <a:r>
              <a:rPr kumimoji="1" lang="ja-JP" altLang="en-US" dirty="0" smtClean="0"/>
              <a:t>国</a:t>
            </a:r>
            <a:r>
              <a:rPr kumimoji="1" lang="ja-JP" altLang="en-US" dirty="0"/>
              <a:t>に</a:t>
            </a:r>
            <a:r>
              <a:rPr kumimoji="1" lang="ja-JP" altLang="en-US" dirty="0" smtClean="0"/>
              <a:t>おける庇護</a:t>
            </a:r>
            <a:r>
              <a:rPr kumimoji="1" lang="ja-JP" altLang="en-US" dirty="0"/>
              <a:t>提供 </a:t>
            </a:r>
            <a:r>
              <a:rPr kumimoji="1" lang="en-US" altLang="ja-JP" dirty="0" smtClean="0"/>
              <a:t>86</a:t>
            </a:r>
            <a:r>
              <a:rPr kumimoji="1" lang="ja-JP" altLang="en-US" dirty="0" smtClean="0"/>
              <a:t>％</a:t>
            </a:r>
          </a:p>
          <a:p>
            <a:r>
              <a:rPr lang="ja-JP" altLang="en-US" dirty="0"/>
              <a:t>受け入れ</a:t>
            </a:r>
            <a:r>
              <a:rPr lang="ja-JP" altLang="en-US" dirty="0" smtClean="0"/>
              <a:t>国トップ</a:t>
            </a:r>
            <a:r>
              <a:rPr lang="en-US" altLang="ja-JP" dirty="0" smtClean="0"/>
              <a:t>5</a:t>
            </a:r>
            <a:r>
              <a:rPr lang="ja-JP" altLang="en-US" dirty="0" smtClean="0"/>
              <a:t>  トルコ</a:t>
            </a:r>
            <a:r>
              <a:rPr lang="en-US" altLang="ja-JP" dirty="0" smtClean="0"/>
              <a:t>(159</a:t>
            </a:r>
            <a:r>
              <a:rPr lang="ja-JP" altLang="en-US" dirty="0" smtClean="0"/>
              <a:t>万</a:t>
            </a:r>
            <a:r>
              <a:rPr lang="en-US" altLang="ja-JP" dirty="0" smtClean="0"/>
              <a:t>)</a:t>
            </a:r>
            <a:r>
              <a:rPr lang="ja-JP" altLang="en-US" dirty="0" err="1" smtClean="0"/>
              <a:t>、</a:t>
            </a:r>
            <a:r>
              <a:rPr lang="ja-JP" altLang="en-US" dirty="0" smtClean="0"/>
              <a:t>パキスタン</a:t>
            </a:r>
            <a:r>
              <a:rPr lang="en-US" altLang="ja-JP" dirty="0" smtClean="0"/>
              <a:t>(151</a:t>
            </a:r>
            <a:r>
              <a:rPr lang="ja-JP" altLang="en-US" dirty="0" smtClean="0"/>
              <a:t>万</a:t>
            </a:r>
            <a:r>
              <a:rPr lang="en-US" altLang="ja-JP" dirty="0" smtClean="0"/>
              <a:t>)</a:t>
            </a:r>
            <a:r>
              <a:rPr lang="ja-JP" altLang="en-US" dirty="0" err="1" smtClean="0"/>
              <a:t>、</a:t>
            </a:r>
            <a:r>
              <a:rPr lang="ja-JP" altLang="en-US" dirty="0" smtClean="0"/>
              <a:t>レバノン</a:t>
            </a:r>
            <a:r>
              <a:rPr lang="en-US" altLang="ja-JP" dirty="0" smtClean="0"/>
              <a:t>(115</a:t>
            </a:r>
            <a:r>
              <a:rPr lang="ja-JP" altLang="en-US" dirty="0" smtClean="0"/>
              <a:t>万</a:t>
            </a:r>
            <a:r>
              <a:rPr lang="en-US" altLang="ja-JP" dirty="0" smtClean="0"/>
              <a:t>)</a:t>
            </a:r>
            <a:r>
              <a:rPr lang="ja-JP" altLang="en-US" dirty="0" err="1" smtClean="0"/>
              <a:t>、</a:t>
            </a:r>
            <a:r>
              <a:rPr lang="ja-JP" altLang="en-US" dirty="0" smtClean="0"/>
              <a:t>イラン</a:t>
            </a:r>
            <a:r>
              <a:rPr lang="en-US" altLang="ja-JP" dirty="0" smtClean="0"/>
              <a:t>(98</a:t>
            </a:r>
            <a:r>
              <a:rPr lang="ja-JP" altLang="en-US" dirty="0" smtClean="0"/>
              <a:t>万</a:t>
            </a:r>
            <a:r>
              <a:rPr lang="en-US" altLang="ja-JP" dirty="0" smtClean="0"/>
              <a:t>)</a:t>
            </a:r>
            <a:r>
              <a:rPr lang="ja-JP" altLang="en-US" dirty="0" err="1" smtClean="0"/>
              <a:t>、</a:t>
            </a:r>
            <a:r>
              <a:rPr lang="ja-JP" altLang="en-US" dirty="0" smtClean="0"/>
              <a:t>エチオピア</a:t>
            </a:r>
            <a:r>
              <a:rPr lang="en-US" altLang="ja-JP" dirty="0" smtClean="0"/>
              <a:t>(66</a:t>
            </a:r>
            <a:r>
              <a:rPr lang="ja-JP" altLang="en-US" dirty="0" smtClean="0"/>
              <a:t>万</a:t>
            </a:r>
            <a:r>
              <a:rPr lang="en-US" altLang="ja-JP" dirty="0" smtClean="0"/>
              <a:t>)</a:t>
            </a:r>
            <a:endParaRPr lang="ja-JP" altLang="en-US" dirty="0" smtClean="0"/>
          </a:p>
        </p:txBody>
      </p:sp>
    </p:spTree>
    <p:extLst>
      <p:ext uri="{BB962C8B-B14F-4D97-AF65-F5344CB8AC3E}">
        <p14:creationId xmlns:p14="http://schemas.microsoft.com/office/powerpoint/2010/main" val="3451971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難民数</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lang="ja-JP" altLang="en-US" dirty="0"/>
              <a:t>難民発生国トップ</a:t>
            </a:r>
            <a:r>
              <a:rPr lang="en-US" altLang="ja-JP" dirty="0"/>
              <a:t>3 </a:t>
            </a:r>
            <a:r>
              <a:rPr lang="ja-JP" altLang="en-US" dirty="0"/>
              <a:t>シリア</a:t>
            </a:r>
            <a:r>
              <a:rPr lang="en-US" altLang="ja-JP" dirty="0"/>
              <a:t>(338</a:t>
            </a:r>
            <a:r>
              <a:rPr lang="ja-JP" altLang="en-US" dirty="0"/>
              <a:t>万</a:t>
            </a:r>
            <a:r>
              <a:rPr lang="en-US" altLang="ja-JP" dirty="0"/>
              <a:t>)</a:t>
            </a:r>
            <a:r>
              <a:rPr lang="ja-JP" altLang="en-US" dirty="0" err="1"/>
              <a:t>、</a:t>
            </a:r>
            <a:r>
              <a:rPr lang="ja-JP" altLang="en-US" dirty="0"/>
              <a:t>アフガニスタン</a:t>
            </a:r>
            <a:r>
              <a:rPr lang="en-US" altLang="ja-JP" dirty="0"/>
              <a:t>(259</a:t>
            </a:r>
            <a:r>
              <a:rPr lang="ja-JP" altLang="en-US" dirty="0"/>
              <a:t>万</a:t>
            </a:r>
            <a:r>
              <a:rPr lang="en-US" altLang="ja-JP" dirty="0"/>
              <a:t>)</a:t>
            </a:r>
            <a:r>
              <a:rPr lang="ja-JP" altLang="en-US" dirty="0" err="1"/>
              <a:t>、</a:t>
            </a:r>
            <a:r>
              <a:rPr lang="ja-JP" altLang="en-US" dirty="0"/>
              <a:t>ソマリア</a:t>
            </a:r>
            <a:r>
              <a:rPr lang="en-US" altLang="ja-JP" dirty="0"/>
              <a:t>(111</a:t>
            </a:r>
            <a:r>
              <a:rPr lang="ja-JP" altLang="en-US" dirty="0"/>
              <a:t>万</a:t>
            </a:r>
            <a:r>
              <a:rPr lang="en-US" altLang="ja-JP" dirty="0"/>
              <a:t>)</a:t>
            </a:r>
          </a:p>
          <a:p>
            <a:r>
              <a:rPr kumimoji="1" lang="en-US" altLang="ja-JP" dirty="0" smtClean="0"/>
              <a:t>2014</a:t>
            </a:r>
            <a:r>
              <a:rPr kumimoji="1" lang="ja-JP" altLang="en-US" dirty="0" smtClean="0"/>
              <a:t>年帰還 </a:t>
            </a:r>
            <a:r>
              <a:rPr kumimoji="1" lang="en-US" altLang="ja-JP" dirty="0" smtClean="0"/>
              <a:t>12</a:t>
            </a:r>
            <a:r>
              <a:rPr kumimoji="1" lang="ja-JP" altLang="en-US" dirty="0" smtClean="0"/>
              <a:t>万</a:t>
            </a:r>
            <a:r>
              <a:rPr kumimoji="1" lang="en-US" altLang="ja-JP" dirty="0" smtClean="0"/>
              <a:t>6800</a:t>
            </a:r>
            <a:r>
              <a:rPr kumimoji="1" lang="ja-JP" altLang="en-US" dirty="0" smtClean="0"/>
              <a:t>人</a:t>
            </a:r>
          </a:p>
          <a:p>
            <a:r>
              <a:rPr lang="en-US" altLang="ja-JP" dirty="0" smtClean="0"/>
              <a:t>2014</a:t>
            </a:r>
            <a:r>
              <a:rPr lang="ja-JP" altLang="en-US" dirty="0" smtClean="0"/>
              <a:t>年、第三国定住</a:t>
            </a:r>
            <a:r>
              <a:rPr lang="en-US" altLang="ja-JP" dirty="0" smtClean="0"/>
              <a:t>10</a:t>
            </a:r>
            <a:r>
              <a:rPr lang="ja-JP" altLang="en-US" dirty="0" smtClean="0"/>
              <a:t>万</a:t>
            </a:r>
            <a:r>
              <a:rPr lang="en-US" altLang="ja-JP" dirty="0" smtClean="0"/>
              <a:t>3800</a:t>
            </a:r>
            <a:r>
              <a:rPr lang="ja-JP" altLang="en-US" dirty="0" smtClean="0"/>
              <a:t>人</a:t>
            </a:r>
            <a:r>
              <a:rPr lang="en-US" altLang="ja-JP" dirty="0" smtClean="0"/>
              <a:t>(</a:t>
            </a:r>
            <a:r>
              <a:rPr lang="ja-JP" altLang="en-US" dirty="0" smtClean="0"/>
              <a:t>アメリカが</a:t>
            </a:r>
            <a:r>
              <a:rPr lang="en-US" altLang="ja-JP" dirty="0" smtClean="0"/>
              <a:t>7</a:t>
            </a:r>
            <a:r>
              <a:rPr lang="ja-JP" altLang="en-US" dirty="0" smtClean="0"/>
              <a:t>割</a:t>
            </a:r>
            <a:r>
              <a:rPr lang="en-US" altLang="ja-JP" dirty="0" smtClean="0"/>
              <a:t>)</a:t>
            </a:r>
            <a:endParaRPr lang="ja-JP" altLang="en-US" dirty="0" smtClean="0"/>
          </a:p>
          <a:p>
            <a:r>
              <a:rPr kumimoji="1" lang="ja-JP" altLang="en-US" dirty="0"/>
              <a:t>庇護申請 </a:t>
            </a:r>
            <a:r>
              <a:rPr kumimoji="1" lang="en-US" altLang="ja-JP" dirty="0" smtClean="0"/>
              <a:t>170</a:t>
            </a:r>
            <a:r>
              <a:rPr kumimoji="1" lang="ja-JP" altLang="en-US" dirty="0" smtClean="0"/>
              <a:t>万</a:t>
            </a:r>
          </a:p>
          <a:p>
            <a:r>
              <a:rPr lang="ja-JP" altLang="en-US" dirty="0" smtClean="0"/>
              <a:t>保護者のいない</a:t>
            </a:r>
            <a:r>
              <a:rPr lang="ja-JP" altLang="en-US" dirty="0"/>
              <a:t>子ども </a:t>
            </a:r>
            <a:r>
              <a:rPr lang="en-US" altLang="ja-JP" dirty="0" smtClean="0"/>
              <a:t>3</a:t>
            </a:r>
            <a:r>
              <a:rPr lang="ja-JP" altLang="en-US" dirty="0" smtClean="0"/>
              <a:t>万</a:t>
            </a:r>
            <a:r>
              <a:rPr lang="en-US" altLang="ja-JP" dirty="0" smtClean="0"/>
              <a:t>4300</a:t>
            </a:r>
            <a:r>
              <a:rPr lang="ja-JP" altLang="en-US" dirty="0" smtClean="0"/>
              <a:t>人</a:t>
            </a:r>
          </a:p>
          <a:p>
            <a:r>
              <a:rPr kumimoji="1" lang="en-US" altLang="ja-JP" dirty="0" smtClean="0"/>
              <a:t>18</a:t>
            </a:r>
            <a:r>
              <a:rPr kumimoji="1" lang="ja-JP" altLang="en-US" dirty="0" smtClean="0"/>
              <a:t>歳未満 </a:t>
            </a:r>
            <a:r>
              <a:rPr kumimoji="1" lang="en-US" altLang="ja-JP" dirty="0" smtClean="0"/>
              <a:t>51</a:t>
            </a:r>
            <a:r>
              <a:rPr kumimoji="1" lang="ja-JP" altLang="en-US" smtClean="0"/>
              <a:t>％</a:t>
            </a:r>
            <a:endParaRPr kumimoji="1" lang="ja-JP" altLang="en-US" dirty="0"/>
          </a:p>
        </p:txBody>
      </p:sp>
    </p:spTree>
    <p:extLst>
      <p:ext uri="{BB962C8B-B14F-4D97-AF65-F5344CB8AC3E}">
        <p14:creationId xmlns:p14="http://schemas.microsoft.com/office/powerpoint/2010/main" val="296483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日本の受け入れ数</a:t>
            </a:r>
            <a:endParaRPr kumimoji="1" lang="ja-JP" altLang="en-US" dirty="0"/>
          </a:p>
        </p:txBody>
      </p:sp>
      <p:sp>
        <p:nvSpPr>
          <p:cNvPr id="3" name="コンテンツ プレースホルダー 2"/>
          <p:cNvSpPr>
            <a:spLocks noGrp="1"/>
          </p:cNvSpPr>
          <p:nvPr>
            <p:ph idx="1"/>
          </p:nvPr>
        </p:nvSpPr>
        <p:spPr/>
        <p:txBody>
          <a:bodyPr/>
          <a:lstStyle/>
          <a:p>
            <a:r>
              <a:rPr lang="ja-JP" altLang="en-US" dirty="0"/>
              <a:t>昭和</a:t>
            </a:r>
            <a:r>
              <a:rPr lang="en-US" altLang="ja-JP" dirty="0"/>
              <a:t>53</a:t>
            </a:r>
            <a:r>
              <a:rPr lang="ja-JP" altLang="en-US" dirty="0"/>
              <a:t>年から受け入れが終了した平成</a:t>
            </a:r>
            <a:r>
              <a:rPr lang="en-US" altLang="ja-JP" dirty="0"/>
              <a:t>17</a:t>
            </a:r>
            <a:r>
              <a:rPr lang="ja-JP" altLang="en-US" dirty="0"/>
              <a:t>年末までのインドシナ難民定住受入れ数は</a:t>
            </a:r>
            <a:r>
              <a:rPr lang="en-US" altLang="ja-JP" dirty="0"/>
              <a:t>11,319</a:t>
            </a:r>
            <a:r>
              <a:rPr lang="ja-JP" altLang="en-US" dirty="0" smtClean="0"/>
              <a:t>人</a:t>
            </a:r>
          </a:p>
          <a:p>
            <a:pPr lvl="1"/>
            <a:r>
              <a:rPr lang="ja-JP" altLang="en-US" dirty="0"/>
              <a:t>ボート・ピープル </a:t>
            </a:r>
            <a:r>
              <a:rPr lang="en-US" altLang="ja-JP" dirty="0"/>
              <a:t>3,536</a:t>
            </a:r>
            <a:r>
              <a:rPr lang="ja-JP" altLang="en-US" dirty="0"/>
              <a:t>人（</a:t>
            </a:r>
            <a:r>
              <a:rPr lang="en-US" altLang="ja-JP" dirty="0"/>
              <a:t>31</a:t>
            </a:r>
            <a:r>
              <a:rPr lang="ja-JP" altLang="en-US" dirty="0"/>
              <a:t>％） </a:t>
            </a:r>
          </a:p>
          <a:p>
            <a:pPr lvl="1"/>
            <a:r>
              <a:rPr lang="ja-JP" altLang="en-US" dirty="0"/>
              <a:t>海外キャンプ滞在者 </a:t>
            </a:r>
            <a:r>
              <a:rPr lang="en-US" altLang="ja-JP" dirty="0"/>
              <a:t>4,372</a:t>
            </a:r>
            <a:r>
              <a:rPr lang="ja-JP" altLang="en-US" dirty="0"/>
              <a:t>人（</a:t>
            </a:r>
            <a:r>
              <a:rPr lang="en-US" altLang="ja-JP" dirty="0"/>
              <a:t>41</a:t>
            </a:r>
            <a:r>
              <a:rPr lang="ja-JP" altLang="en-US" dirty="0"/>
              <a:t>％） </a:t>
            </a:r>
          </a:p>
          <a:p>
            <a:pPr lvl="1"/>
            <a:r>
              <a:rPr lang="ja-JP" altLang="en-US" dirty="0"/>
              <a:t>合法出国者（</a:t>
            </a:r>
            <a:r>
              <a:rPr lang="en-US" altLang="ja-JP" dirty="0"/>
              <a:t>ODP</a:t>
            </a:r>
            <a:r>
              <a:rPr lang="ja-JP" altLang="en-US" dirty="0"/>
              <a:t>） </a:t>
            </a:r>
            <a:r>
              <a:rPr lang="en-US" altLang="ja-JP" dirty="0"/>
              <a:t>2,669</a:t>
            </a:r>
            <a:r>
              <a:rPr lang="ja-JP" altLang="en-US" dirty="0"/>
              <a:t>人（</a:t>
            </a:r>
            <a:r>
              <a:rPr lang="en-US" altLang="ja-JP" dirty="0"/>
              <a:t>21</a:t>
            </a:r>
            <a:r>
              <a:rPr lang="ja-JP" altLang="en-US" dirty="0"/>
              <a:t>％） </a:t>
            </a:r>
          </a:p>
          <a:p>
            <a:pPr lvl="1"/>
            <a:r>
              <a:rPr lang="ja-JP" altLang="en-US" dirty="0"/>
              <a:t>元留学生など </a:t>
            </a:r>
            <a:r>
              <a:rPr lang="en-US" altLang="ja-JP" dirty="0"/>
              <a:t>742</a:t>
            </a:r>
            <a:r>
              <a:rPr lang="ja-JP" altLang="en-US" dirty="0"/>
              <a:t>人（</a:t>
            </a:r>
            <a:r>
              <a:rPr lang="en-US" altLang="ja-JP" dirty="0"/>
              <a:t>7</a:t>
            </a:r>
            <a:r>
              <a:rPr lang="ja-JP" altLang="en-US" dirty="0"/>
              <a:t>％） </a:t>
            </a:r>
          </a:p>
          <a:p>
            <a:endParaRPr kumimoji="1" lang="ja-JP" altLang="en-US" dirty="0"/>
          </a:p>
        </p:txBody>
      </p:sp>
    </p:spTree>
    <p:extLst>
      <p:ext uri="{BB962C8B-B14F-4D97-AF65-F5344CB8AC3E}">
        <p14:creationId xmlns:p14="http://schemas.microsoft.com/office/powerpoint/2010/main" val="280310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外国人家政婦導入問題</a:t>
            </a:r>
            <a:r>
              <a:rPr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2013</a:t>
            </a:r>
            <a:r>
              <a:rPr lang="ja-JP" altLang="en-US" dirty="0" smtClean="0"/>
              <a:t>年</a:t>
            </a:r>
            <a:r>
              <a:rPr lang="en-US" altLang="ja-JP" dirty="0" smtClean="0"/>
              <a:t>6</a:t>
            </a:r>
            <a:r>
              <a:rPr lang="ja-JP" altLang="en-US" dirty="0" smtClean="0"/>
              <a:t>月、在日米国商工会議所が、安倍政権に、外国人家政婦の規制緩和を要請</a:t>
            </a:r>
            <a:r>
              <a:rPr lang="en-US" altLang="ja-JP" dirty="0" smtClean="0"/>
              <a:t>(</a:t>
            </a:r>
            <a:r>
              <a:rPr lang="ja-JP" altLang="en-US" dirty="0" smtClean="0"/>
              <a:t>現在は、大使館と企業幹部など特別ビザの人のみ許可</a:t>
            </a:r>
            <a:r>
              <a:rPr lang="en-US" altLang="ja-JP" dirty="0" smtClean="0"/>
              <a:t>)</a:t>
            </a:r>
            <a:endParaRPr lang="ja-JP" altLang="en-US" dirty="0" smtClean="0"/>
          </a:p>
          <a:p>
            <a:r>
              <a:rPr lang="en-US" altLang="ja-JP" dirty="0" smtClean="0"/>
              <a:t>2014</a:t>
            </a:r>
            <a:r>
              <a:rPr lang="ja-JP" altLang="en-US" dirty="0" smtClean="0"/>
              <a:t>年</a:t>
            </a:r>
            <a:r>
              <a:rPr lang="en-US" altLang="ja-JP" dirty="0" smtClean="0"/>
              <a:t>1</a:t>
            </a:r>
            <a:r>
              <a:rPr lang="ja-JP" altLang="en-US" dirty="0" smtClean="0"/>
              <a:t>月、安倍首相前向き発言</a:t>
            </a:r>
          </a:p>
          <a:p>
            <a:endParaRPr lang="ja-JP" altLang="en-US" dirty="0" smtClean="0"/>
          </a:p>
          <a:p>
            <a:r>
              <a:rPr lang="ja-JP" altLang="en-US" dirty="0" smtClean="0"/>
              <a:t>過去には外国人介護労働者受け入れ</a:t>
            </a:r>
            <a:r>
              <a:rPr lang="en-US" altLang="ja-JP" dirty="0" smtClean="0"/>
              <a:t>(</a:t>
            </a:r>
            <a:r>
              <a:rPr lang="ja-JP" altLang="en-US" dirty="0" smtClean="0"/>
              <a:t>外国人労働者受け入れの要請が厚労省に割り振られた</a:t>
            </a:r>
            <a:r>
              <a:rPr lang="en-US" altLang="ja-JP" dirty="0" smtClean="0"/>
              <a:t>)</a:t>
            </a:r>
            <a:endParaRPr lang="ja-JP" altLang="en-US" dirty="0" smtClean="0"/>
          </a:p>
          <a:p>
            <a:endParaRPr lang="ja-JP" alt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世界難民の日 ロヒンギャ難民が都内でデモ</a:t>
            </a:r>
            <a:endParaRPr kumimoji="1" lang="ja-JP" altLang="en-US" dirty="0"/>
          </a:p>
        </p:txBody>
      </p:sp>
      <p:sp>
        <p:nvSpPr>
          <p:cNvPr id="3" name="コンテンツ プレースホルダー 2"/>
          <p:cNvSpPr>
            <a:spLocks noGrp="1"/>
          </p:cNvSpPr>
          <p:nvPr>
            <p:ph idx="1"/>
          </p:nvPr>
        </p:nvSpPr>
        <p:spPr/>
        <p:txBody>
          <a:bodyPr/>
          <a:lstStyle/>
          <a:p>
            <a:r>
              <a:rPr lang="ja-JP" altLang="en-US" dirty="0"/>
              <a:t>国連が定める「世界難民の日」にあたる２０日、日本に逃れてきたミャンマーの少数民族ロヒンギャの難民などが、ロヒンギャの人たちを巡る問題解決に向けた支援を求めて都内でデモ行進を行いました</a:t>
            </a:r>
            <a:r>
              <a:rPr lang="ja-JP" altLang="en-US" dirty="0" smtClean="0"/>
              <a:t>。</a:t>
            </a:r>
            <a:endParaRPr lang="ja-JP" altLang="en-US" dirty="0"/>
          </a:p>
          <a:p>
            <a:r>
              <a:rPr lang="ja-JP" altLang="en-US" dirty="0"/>
              <a:t>デモ行進したのは、ミャンマーでの抑圧を逃れ難民となって日本で暮らしているミャンマーの少数民族、ロヒンギャの人たちなどおよそ４０人です。</a:t>
            </a:r>
            <a:endParaRPr kumimoji="1" lang="ja-JP" altLang="en-US" dirty="0"/>
          </a:p>
        </p:txBody>
      </p:sp>
    </p:spTree>
    <p:extLst>
      <p:ext uri="{BB962C8B-B14F-4D97-AF65-F5344CB8AC3E}">
        <p14:creationId xmlns:p14="http://schemas.microsoft.com/office/powerpoint/2010/main" val="897742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683"/>
            <a:ext cx="8872986" cy="4991055"/>
          </a:xfrm>
          <a:prstGeom prst="rect">
            <a:avLst/>
          </a:prstGeom>
        </p:spPr>
      </p:pic>
      <p:sp>
        <p:nvSpPr>
          <p:cNvPr id="3" name="テキスト ボックス 2"/>
          <p:cNvSpPr txBox="1"/>
          <p:nvPr/>
        </p:nvSpPr>
        <p:spPr>
          <a:xfrm>
            <a:off x="179512" y="5229200"/>
            <a:ext cx="8640960" cy="1477328"/>
          </a:xfrm>
          <a:prstGeom prst="rect">
            <a:avLst/>
          </a:prstGeom>
          <a:noFill/>
        </p:spPr>
        <p:txBody>
          <a:bodyPr wrap="square" rtlCol="0">
            <a:spAutoFit/>
          </a:bodyPr>
          <a:lstStyle/>
          <a:p>
            <a:r>
              <a:rPr lang="ja-JP" altLang="en-US"/>
              <a:t>先月以降、ミャンマーの周辺国の沖合に相次いで密航船で漂着したり、タイとマレーシアの国境地帯で多数の遺体が見つかったりして、人身売買の実態が明らかになっています。</a:t>
            </a:r>
          </a:p>
          <a:p>
            <a:r>
              <a:rPr lang="ja-JP" altLang="en-US"/>
              <a:t>この問題を巡って、先月にはタイで国際会議が開かれましたが、ミャンマー政府は、ロヒンギャの人たちを隣国のバングラデシュからの不法移民だとして自国民とは認めない立場で、問題の解決は容易ではありません。</a:t>
            </a:r>
            <a:endParaRPr kumimoji="1" lang="ja-JP" altLang="en-US" dirty="0"/>
          </a:p>
        </p:txBody>
      </p:sp>
    </p:spTree>
    <p:extLst>
      <p:ext uri="{BB962C8B-B14F-4D97-AF65-F5344CB8AC3E}">
        <p14:creationId xmlns:p14="http://schemas.microsoft.com/office/powerpoint/2010/main" val="2707857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難民問題の難しさ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先進国は移民の受け入れで、外国人導入に飽和感がある。移民排斥風潮が欧米で強化</a:t>
            </a:r>
          </a:p>
          <a:p>
            <a:r>
              <a:rPr lang="ja-JP" altLang="en-US" dirty="0" smtClean="0"/>
              <a:t>難民出現の背景には、植民地と独立時の西欧の意図的な謀略→地域紛争</a:t>
            </a:r>
          </a:p>
          <a:p>
            <a:r>
              <a:rPr kumimoji="1" lang="ja-JP" altLang="en-US" dirty="0"/>
              <a:t>現在</a:t>
            </a:r>
            <a:r>
              <a:rPr kumimoji="1" lang="ja-JP" altLang="en-US" dirty="0" smtClean="0"/>
              <a:t>でも意図的に混乱を創出させている</a:t>
            </a:r>
          </a:p>
          <a:p>
            <a:r>
              <a:rPr lang="ja-JP" altLang="en-US" smtClean="0"/>
              <a:t>日本</a:t>
            </a:r>
            <a:r>
              <a:rPr lang="ja-JP" altLang="en-US"/>
              <a:t>は</a:t>
            </a:r>
            <a:r>
              <a:rPr lang="ja-JP" altLang="en-US" smtClean="0"/>
              <a:t>、</a:t>
            </a:r>
            <a:r>
              <a:rPr lang="ja-JP" altLang="en-US"/>
              <a:t>そう</a:t>
            </a:r>
            <a:r>
              <a:rPr lang="ja-JP" altLang="en-US" smtClean="0"/>
              <a:t>した難民創出の要因</a:t>
            </a:r>
            <a:r>
              <a:rPr lang="ja-JP" altLang="en-US"/>
              <a:t>と</a:t>
            </a:r>
            <a:r>
              <a:rPr lang="ja-JP" altLang="en-US" smtClean="0"/>
              <a:t>は比較的無縁→難民受け入れへの消極姿勢</a:t>
            </a:r>
            <a:endParaRPr kumimoji="1" lang="ja-JP" altLang="en-US"/>
          </a:p>
        </p:txBody>
      </p:sp>
    </p:spTree>
    <p:extLst>
      <p:ext uri="{BB962C8B-B14F-4D97-AF65-F5344CB8AC3E}">
        <p14:creationId xmlns:p14="http://schemas.microsoft.com/office/powerpoint/2010/main" val="2991989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外国人家政婦導入問題</a:t>
            </a:r>
            <a:r>
              <a:rPr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賛成論</a:t>
            </a:r>
          </a:p>
          <a:p>
            <a:pPr lvl="1"/>
            <a:r>
              <a:rPr lang="ja-JP" altLang="en-US" dirty="0" smtClean="0"/>
              <a:t>女性が男性と対等に仕事できる</a:t>
            </a:r>
          </a:p>
          <a:p>
            <a:r>
              <a:rPr lang="ja-JP" altLang="en-US" dirty="0" smtClean="0"/>
              <a:t>反対論</a:t>
            </a:r>
          </a:p>
          <a:p>
            <a:pPr lvl="1"/>
            <a:r>
              <a:rPr lang="ja-JP" altLang="en-US" dirty="0" smtClean="0"/>
              <a:t>日本人の仕事を奪う</a:t>
            </a:r>
          </a:p>
          <a:p>
            <a:pPr lvl="1"/>
            <a:r>
              <a:rPr lang="ja-JP" altLang="en-US" dirty="0" smtClean="0"/>
              <a:t>保育園の充実が優先</a:t>
            </a:r>
          </a:p>
          <a:p>
            <a:pPr lvl="1"/>
            <a:r>
              <a:rPr lang="ja-JP" altLang="en-US" dirty="0" smtClean="0"/>
              <a:t>様々な問題を発生させる</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41" name="Group 349"/>
          <p:cNvGraphicFramePr>
            <a:graphicFrameLocks noGrp="1"/>
          </p:cNvGraphicFramePr>
          <p:nvPr/>
        </p:nvGraphicFramePr>
        <p:xfrm>
          <a:off x="1331913" y="0"/>
          <a:ext cx="6911975" cy="6875466"/>
        </p:xfrm>
        <a:graphic>
          <a:graphicData uri="http://schemas.openxmlformats.org/drawingml/2006/table">
            <a:tbl>
              <a:tblPr/>
              <a:tblGrid>
                <a:gridCol w="2284412"/>
                <a:gridCol w="2324100"/>
                <a:gridCol w="2303463"/>
              </a:tblGrid>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総数</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132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208.5</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外国人比率</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韓国・朝鮮</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68.23</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59.82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中国</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21.01</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56.07</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ブラジル</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15.47</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31.29</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フィリピン</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7.31</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19.34</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米国</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4.26</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5.13</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ぺルー</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3.32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5.87</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英国</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1.22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1.74</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タイ</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1.18</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3.96</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ベトナム</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0.76</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3.24</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イラン</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0.68</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0.51</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カナダ</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0.65</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1.18</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オーストラリア</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0.63</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1.14</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インドネシア</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0.56</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2.49</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マレーシア</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0.55</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0.79</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インド</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0.46</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1.89</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国</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1993</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万人</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2006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万人</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在留資格</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外交・公用・教授・芸術・宗教・報道</a:t>
            </a:r>
            <a:endParaRPr kumimoji="1" lang="en-US" altLang="ja-JP" dirty="0" smtClean="0"/>
          </a:p>
          <a:p>
            <a:r>
              <a:rPr lang="ja-JP" altLang="en-US" dirty="0" smtClean="0"/>
              <a:t>投資経営・法律会計・医療・研究・教育・技術・人文知識国際・企業内転勤・興行・技能・技能実習</a:t>
            </a:r>
            <a:endParaRPr lang="en-US" altLang="ja-JP" dirty="0" smtClean="0"/>
          </a:p>
          <a:p>
            <a:r>
              <a:rPr kumimoji="1" lang="ja-JP" altLang="en-US" dirty="0"/>
              <a:t>文化</a:t>
            </a:r>
            <a:r>
              <a:rPr kumimoji="1" lang="ja-JP" altLang="en-US" dirty="0" smtClean="0"/>
              <a:t>活動・短期滞在</a:t>
            </a:r>
            <a:endParaRPr kumimoji="1" lang="en-US" altLang="ja-JP" dirty="0" smtClean="0"/>
          </a:p>
          <a:p>
            <a:r>
              <a:rPr lang="ja-JP" altLang="en-US" dirty="0" smtClean="0"/>
              <a:t>留学・研修</a:t>
            </a:r>
            <a:endParaRPr lang="en-US" altLang="ja-JP" dirty="0" smtClean="0"/>
          </a:p>
          <a:p>
            <a:r>
              <a:rPr kumimoji="1" lang="ja-JP" altLang="en-US" dirty="0" smtClean="0"/>
              <a:t>特定活動</a:t>
            </a:r>
            <a:endParaRPr kumimoji="1" lang="en-US" altLang="ja-JP" dirty="0" smtClean="0"/>
          </a:p>
          <a:p>
            <a:pPr marL="0" indent="0">
              <a:buNone/>
            </a:pPr>
            <a:r>
              <a:rPr lang="ja-JP" altLang="en-US" dirty="0"/>
              <a:t>　</a:t>
            </a:r>
            <a:r>
              <a:rPr lang="ja-JP" altLang="en-US" dirty="0" smtClean="0"/>
              <a:t>　　単純労働はみとめていない。日系人例外</a:t>
            </a:r>
            <a:endParaRPr kumimoji="1" lang="ja-JP" altLang="en-US" dirty="0"/>
          </a:p>
        </p:txBody>
      </p:sp>
    </p:spTree>
    <p:extLst>
      <p:ext uri="{BB962C8B-B14F-4D97-AF65-F5344CB8AC3E}">
        <p14:creationId xmlns:p14="http://schemas.microsoft.com/office/powerpoint/2010/main" val="4176662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入国資格の違法問題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研修・技能実習が、安価単純労働になっている事例</a:t>
            </a:r>
            <a:endParaRPr kumimoji="1" lang="en-US" altLang="ja-JP" dirty="0" smtClean="0"/>
          </a:p>
          <a:p>
            <a:r>
              <a:rPr kumimoji="1" lang="ja-JP" altLang="en-US" dirty="0" smtClean="0"/>
              <a:t>短期滞在から、不法単純労働へ（監禁的労働になる例も）</a:t>
            </a:r>
            <a:endParaRPr kumimoji="1" lang="en-US" altLang="ja-JP" dirty="0" smtClean="0"/>
          </a:p>
          <a:p>
            <a:r>
              <a:rPr lang="ja-JP" altLang="en-US" dirty="0" smtClean="0"/>
              <a:t>短期滞在・興行から風俗へ</a:t>
            </a:r>
            <a:endParaRPr kumimoji="1" lang="ja-JP" altLang="en-US" dirty="0"/>
          </a:p>
        </p:txBody>
      </p:sp>
    </p:spTree>
    <p:extLst>
      <p:ext uri="{BB962C8B-B14F-4D97-AF65-F5344CB8AC3E}">
        <p14:creationId xmlns:p14="http://schemas.microsoft.com/office/powerpoint/2010/main" val="382624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sz="4000"/>
              <a:t>何故外国人労働者が増加するのか</a:t>
            </a:r>
          </a:p>
        </p:txBody>
      </p:sp>
      <p:sp>
        <p:nvSpPr>
          <p:cNvPr id="9219" name="Rectangle 3"/>
          <p:cNvSpPr>
            <a:spLocks noGrp="1" noChangeArrowheads="1"/>
          </p:cNvSpPr>
          <p:nvPr>
            <p:ph type="body" idx="1"/>
          </p:nvPr>
        </p:nvSpPr>
        <p:spPr/>
        <p:txBody>
          <a:bodyPr/>
          <a:lstStyle/>
          <a:p>
            <a:pPr>
              <a:lnSpc>
                <a:spcPct val="90000"/>
              </a:lnSpc>
            </a:pPr>
            <a:r>
              <a:rPr lang="ja-JP" altLang="en-US"/>
              <a:t>経済の不均等発展 </a:t>
            </a:r>
          </a:p>
          <a:p>
            <a:pPr>
              <a:lnSpc>
                <a:spcPct val="90000"/>
              </a:lnSpc>
              <a:buFontTx/>
              <a:buNone/>
            </a:pPr>
            <a:r>
              <a:rPr lang="ja-JP" altLang="en-US"/>
              <a:t>　　労働力不足の先進国</a:t>
            </a:r>
          </a:p>
          <a:p>
            <a:pPr>
              <a:lnSpc>
                <a:spcPct val="90000"/>
              </a:lnSpc>
              <a:buFontTx/>
              <a:buNone/>
            </a:pPr>
            <a:r>
              <a:rPr lang="ja-JP" altLang="en-US"/>
              <a:t>　　　　　　　↑　（労働者）</a:t>
            </a:r>
          </a:p>
          <a:p>
            <a:pPr>
              <a:lnSpc>
                <a:spcPct val="90000"/>
              </a:lnSpc>
              <a:buFontTx/>
              <a:buNone/>
            </a:pPr>
            <a:r>
              <a:rPr lang="ja-JP" altLang="en-US"/>
              <a:t>　　仕事のない途上国</a:t>
            </a:r>
          </a:p>
          <a:p>
            <a:pPr>
              <a:lnSpc>
                <a:spcPct val="90000"/>
              </a:lnSpc>
              <a:buFontTx/>
              <a:buNone/>
            </a:pPr>
            <a:endParaRPr lang="ja-JP" altLang="en-US"/>
          </a:p>
          <a:p>
            <a:pPr>
              <a:lnSpc>
                <a:spcPct val="90000"/>
              </a:lnSpc>
              <a:buFontTx/>
              <a:buNone/>
            </a:pPr>
            <a:r>
              <a:rPr lang="ja-JP" altLang="en-US"/>
              <a:t>　　賃金の高い先進国</a:t>
            </a:r>
          </a:p>
          <a:p>
            <a:pPr>
              <a:lnSpc>
                <a:spcPct val="90000"/>
              </a:lnSpc>
              <a:buFontTx/>
              <a:buNone/>
            </a:pPr>
            <a:r>
              <a:rPr lang="ja-JP" altLang="en-US"/>
              <a:t>　　　　　　　↓　（工場）</a:t>
            </a:r>
          </a:p>
          <a:p>
            <a:pPr>
              <a:lnSpc>
                <a:spcPct val="90000"/>
              </a:lnSpc>
              <a:buFontTx/>
              <a:buNone/>
            </a:pPr>
            <a:r>
              <a:rPr lang="ja-JP" altLang="en-US"/>
              <a:t>　　賃金の低い文化レベルの高い途上国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dirty="0"/>
              <a:t>ヨーロッパでの</a:t>
            </a:r>
            <a:r>
              <a:rPr lang="ja-JP" altLang="en-US" dirty="0" smtClean="0"/>
              <a:t>経験</a:t>
            </a:r>
            <a:r>
              <a:rPr lang="en-US" altLang="ja-JP" dirty="0" smtClean="0"/>
              <a:t>1</a:t>
            </a:r>
            <a:endParaRPr lang="ja-JP" altLang="en-US" dirty="0"/>
          </a:p>
        </p:txBody>
      </p:sp>
      <p:sp>
        <p:nvSpPr>
          <p:cNvPr id="15363" name="Rectangle 3"/>
          <p:cNvSpPr>
            <a:spLocks noGrp="1" noChangeArrowheads="1"/>
          </p:cNvSpPr>
          <p:nvPr>
            <p:ph type="body" idx="1"/>
          </p:nvPr>
        </p:nvSpPr>
        <p:spPr/>
        <p:txBody>
          <a:bodyPr/>
          <a:lstStyle/>
          <a:p>
            <a:r>
              <a:rPr lang="ja-JP" altLang="en-US" dirty="0"/>
              <a:t>ドイツでのガストアルバイター</a:t>
            </a:r>
          </a:p>
          <a:p>
            <a:pPr>
              <a:buFontTx/>
              <a:buNone/>
            </a:pPr>
            <a:r>
              <a:rPr lang="ja-JP" altLang="en-US" dirty="0"/>
              <a:t>    送り出し国</a:t>
            </a:r>
            <a:r>
              <a:rPr lang="en-US" altLang="ja-JP" dirty="0"/>
              <a:t>(</a:t>
            </a:r>
            <a:r>
              <a:rPr lang="ja-JP" altLang="en-US" dirty="0"/>
              <a:t>トルコ</a:t>
            </a:r>
            <a:r>
              <a:rPr lang="en-US" altLang="ja-JP" dirty="0"/>
              <a:t>)</a:t>
            </a:r>
            <a:r>
              <a:rPr lang="ja-JP" altLang="en-US" dirty="0"/>
              <a:t>とドイツの政府間協定</a:t>
            </a:r>
          </a:p>
          <a:p>
            <a:pPr>
              <a:buFontTx/>
              <a:buNone/>
            </a:pPr>
            <a:r>
              <a:rPr lang="ja-JP" altLang="en-US" dirty="0"/>
              <a:t>   </a:t>
            </a:r>
            <a:r>
              <a:rPr lang="en-US" altLang="ja-JP" dirty="0"/>
              <a:t>10</a:t>
            </a:r>
            <a:r>
              <a:rPr lang="ja-JP" altLang="en-US" dirty="0"/>
              <a:t>年間の労働 → その後帰国</a:t>
            </a:r>
          </a:p>
          <a:p>
            <a:r>
              <a:rPr lang="ja-JP" altLang="en-US" dirty="0"/>
              <a:t>帰国パターン → 定住パターンへ</a:t>
            </a:r>
          </a:p>
          <a:p>
            <a:r>
              <a:rPr lang="ja-JP" altLang="en-US" dirty="0"/>
              <a:t>生じた問題</a:t>
            </a:r>
          </a:p>
          <a:p>
            <a:pPr>
              <a:buFontTx/>
              <a:buNone/>
            </a:pPr>
            <a:r>
              <a:rPr lang="ja-JP" altLang="en-US" dirty="0"/>
              <a:t>    家族の呼び寄せ・出産・教育</a:t>
            </a:r>
          </a:p>
          <a:p>
            <a:pPr>
              <a:buFontTx/>
              <a:buNone/>
            </a:pPr>
            <a:r>
              <a:rPr lang="ja-JP" altLang="en-US" dirty="0"/>
              <a:t>    マイノリティ問題 さまざまな</a:t>
            </a:r>
            <a:r>
              <a:rPr lang="ja-JP" altLang="en-US" dirty="0" smtClean="0"/>
              <a:t>差別</a:t>
            </a:r>
          </a:p>
          <a:p>
            <a:pPr>
              <a:buFontTx/>
              <a:buNone/>
            </a:pPr>
            <a:r>
              <a:rPr lang="ja-JP" altLang="en-US" dirty="0" smtClean="0"/>
              <a:t>　　地域の分化（移民は集住の傾向）</a:t>
            </a:r>
            <a:endParaRPr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1361</Words>
  <Application>Microsoft Office PowerPoint</Application>
  <PresentationFormat>画面に合わせる (4:3)</PresentationFormat>
  <Paragraphs>184</Paragraphs>
  <Slides>32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32</vt:i4>
      </vt:variant>
    </vt:vector>
  </HeadingPairs>
  <TitlesOfParts>
    <vt:vector size="40" baseType="lpstr">
      <vt:lpstr>ＭＳ Ｐゴシック</vt:lpstr>
      <vt:lpstr>ＭＳ 明朝</vt:lpstr>
      <vt:lpstr>Arial</vt:lpstr>
      <vt:lpstr>Calibri</vt:lpstr>
      <vt:lpstr>Century</vt:lpstr>
      <vt:lpstr>Times New Roman</vt:lpstr>
      <vt:lpstr>標準デザイン</vt:lpstr>
      <vt:lpstr>1_標準デザイン</vt:lpstr>
      <vt:lpstr>現代のヒトの移動</vt:lpstr>
      <vt:lpstr>ヒトの移動（長期）の要因</vt:lpstr>
      <vt:lpstr>外国人家政婦導入問題1</vt:lpstr>
      <vt:lpstr>外国人家政婦導入問題2</vt:lpstr>
      <vt:lpstr>PowerPoint プレゼンテーション</vt:lpstr>
      <vt:lpstr>在留資格</vt:lpstr>
      <vt:lpstr>入国資格の違法問題</vt:lpstr>
      <vt:lpstr>何故外国人労働者が増加するのか</vt:lpstr>
      <vt:lpstr>ヨーロッパでの経験1</vt:lpstr>
      <vt:lpstr>ヨーロッパでの経験2</vt:lpstr>
      <vt:lpstr>当初の日本の対応</vt:lpstr>
      <vt:lpstr>外国人労働者は労働条件を下げるか</vt:lpstr>
      <vt:lpstr>外国人増加で犯罪は増加するか</vt:lpstr>
      <vt:lpstr>PowerPoint プレゼンテーション</vt:lpstr>
      <vt:lpstr>外国人の犯罪統計</vt:lpstr>
      <vt:lpstr>教育への影響</vt:lpstr>
      <vt:lpstr>日本の態度はどうあるべきか</vt:lpstr>
      <vt:lpstr>PowerPoint プレゼンテーション</vt:lpstr>
      <vt:lpstr>PowerPoint プレゼンテーション</vt:lpstr>
      <vt:lpstr>難民とは</vt:lpstr>
      <vt:lpstr>ニュース１</vt:lpstr>
      <vt:lpstr>PowerPoint プレゼンテーション</vt:lpstr>
      <vt:lpstr>ニュース２</vt:lpstr>
      <vt:lpstr>PowerPoint プレゼンテーション</vt:lpstr>
      <vt:lpstr>PowerPoint プレゼンテーション</vt:lpstr>
      <vt:lpstr>難民数1</vt:lpstr>
      <vt:lpstr>難民数2</vt:lpstr>
      <vt:lpstr>難民数3</vt:lpstr>
      <vt:lpstr>日本の受け入れ数</vt:lpstr>
      <vt:lpstr>世界難民の日 ロヒンギャ難民が都内でデモ</vt:lpstr>
      <vt:lpstr>PowerPoint プレゼンテーション</vt:lpstr>
      <vt:lpstr>難民問題の難しさ</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外国人労働者</dc:title>
  <dc:creator>wakei</dc:creator>
  <cp:lastModifiedBy>wakei</cp:lastModifiedBy>
  <cp:revision>30</cp:revision>
  <dcterms:created xsi:type="dcterms:W3CDTF">2008-06-14T01:17:30Z</dcterms:created>
  <dcterms:modified xsi:type="dcterms:W3CDTF">2015-06-26T12:13:17Z</dcterms:modified>
</cp:coreProperties>
</file>