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9" r:id="rId4"/>
    <p:sldId id="260" r:id="rId5"/>
    <p:sldId id="266" r:id="rId6"/>
    <p:sldId id="264" r:id="rId7"/>
    <p:sldId id="265" r:id="rId8"/>
    <p:sldId id="267" r:id="rId9"/>
    <p:sldId id="268" r:id="rId10"/>
    <p:sldId id="269" r:id="rId11"/>
    <p:sldId id="257" r:id="rId12"/>
    <p:sldId id="258" r:id="rId13"/>
    <p:sldId id="261" r:id="rId14"/>
    <p:sldId id="262"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20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D3E505F-3880-43D8-8FB6-C12DB52824F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A42447C-B666-42F0-A7D9-61E44CED4AB4}"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A6B2149-FA49-4D6A-AA9F-BEA9B0BF934F}"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B20D2BC-ACD5-46AB-8744-C19FCBA4BDDC}" type="datetimeFigureOut">
              <a:rPr lang="ja-JP" altLang="en-US" smtClean="0">
                <a:solidFill>
                  <a:srgbClr val="073E87"/>
                </a:solidFill>
              </a:rPr>
              <a:pPr/>
              <a:t>2015/6/19</a:t>
            </a:fld>
            <a:endParaRPr lang="ja-JP" altLang="en-US" dirty="0">
              <a:solidFill>
                <a:srgbClr val="073E87"/>
              </a:solidFill>
            </a:endParaRPr>
          </a:p>
        </p:txBody>
      </p:sp>
      <p:sp>
        <p:nvSpPr>
          <p:cNvPr id="5" name="Footer Placeholder 4"/>
          <p:cNvSpPr>
            <a:spLocks noGrp="1"/>
          </p:cNvSpPr>
          <p:nvPr>
            <p:ph type="ftr" sz="quarter" idx="11"/>
          </p:nvPr>
        </p:nvSpPr>
        <p:spPr/>
        <p:txBody>
          <a:bodyPr/>
          <a:lstStyle/>
          <a:p>
            <a:endParaRPr lang="ja-JP" altLang="en-US" dirty="0">
              <a:solidFill>
                <a:srgbClr val="073E87"/>
              </a:solidFill>
            </a:endParaRPr>
          </a:p>
        </p:txBody>
      </p:sp>
      <p:sp>
        <p:nvSpPr>
          <p:cNvPr id="6" name="Slide Number Placeholder 5"/>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Tree>
    <p:extLst>
      <p:ext uri="{BB962C8B-B14F-4D97-AF65-F5344CB8AC3E}">
        <p14:creationId xmlns:p14="http://schemas.microsoft.com/office/powerpoint/2010/main" val="15026206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0B20D2BC-ACD5-46AB-8744-C19FCBA4BDDC}" type="datetimeFigureOut">
              <a:rPr lang="ja-JP" altLang="en-US" smtClean="0">
                <a:solidFill>
                  <a:srgbClr val="073E87"/>
                </a:solidFill>
              </a:rPr>
              <a:pPr/>
              <a:t>2015/6/19</a:t>
            </a:fld>
            <a:endParaRPr lang="ja-JP" altLang="en-US" dirty="0">
              <a:solidFill>
                <a:srgbClr val="073E87"/>
              </a:solidFill>
            </a:endParaRPr>
          </a:p>
        </p:txBody>
      </p:sp>
      <p:sp>
        <p:nvSpPr>
          <p:cNvPr id="5" name="Footer Placeholder 4"/>
          <p:cNvSpPr>
            <a:spLocks noGrp="1"/>
          </p:cNvSpPr>
          <p:nvPr>
            <p:ph type="ftr" sz="quarter" idx="11"/>
          </p:nvPr>
        </p:nvSpPr>
        <p:spPr/>
        <p:txBody>
          <a:bodyPr/>
          <a:lstStyle/>
          <a:p>
            <a:endParaRPr lang="ja-JP" altLang="en-US" dirty="0">
              <a:solidFill>
                <a:srgbClr val="073E87"/>
              </a:solidFill>
            </a:endParaRPr>
          </a:p>
        </p:txBody>
      </p:sp>
      <p:sp>
        <p:nvSpPr>
          <p:cNvPr id="6" name="Slide Number Placeholder 5"/>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
        <p:nvSpPr>
          <p:cNvPr id="7" name="Title 6"/>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35147984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B20D2BC-ACD5-46AB-8744-C19FCBA4BDDC}" type="datetimeFigureOut">
              <a:rPr lang="ja-JP" altLang="en-US" smtClean="0">
                <a:solidFill>
                  <a:srgbClr val="073E87"/>
                </a:solidFill>
              </a:rPr>
              <a:pPr/>
              <a:t>2015/6/19</a:t>
            </a:fld>
            <a:endParaRPr lang="ja-JP" altLang="en-US" dirty="0">
              <a:solidFill>
                <a:srgbClr val="073E87"/>
              </a:solidFill>
            </a:endParaRPr>
          </a:p>
        </p:txBody>
      </p:sp>
      <p:sp>
        <p:nvSpPr>
          <p:cNvPr id="5" name="Footer Placeholder 4"/>
          <p:cNvSpPr>
            <a:spLocks noGrp="1"/>
          </p:cNvSpPr>
          <p:nvPr>
            <p:ph type="ftr" sz="quarter" idx="11"/>
          </p:nvPr>
        </p:nvSpPr>
        <p:spPr/>
        <p:txBody>
          <a:bodyPr/>
          <a:lstStyle/>
          <a:p>
            <a:endParaRPr lang="ja-JP" altLang="en-US" dirty="0">
              <a:solidFill>
                <a:srgbClr val="073E87"/>
              </a:solidFill>
            </a:endParaRPr>
          </a:p>
        </p:txBody>
      </p:sp>
      <p:sp>
        <p:nvSpPr>
          <p:cNvPr id="6" name="Slide Number Placeholder 5"/>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Tree>
    <p:extLst>
      <p:ext uri="{BB962C8B-B14F-4D97-AF65-F5344CB8AC3E}">
        <p14:creationId xmlns:p14="http://schemas.microsoft.com/office/powerpoint/2010/main" val="18830860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5" name="Date Placeholder 4"/>
          <p:cNvSpPr>
            <a:spLocks noGrp="1"/>
          </p:cNvSpPr>
          <p:nvPr>
            <p:ph type="dt" sz="half" idx="10"/>
          </p:nvPr>
        </p:nvSpPr>
        <p:spPr/>
        <p:txBody>
          <a:bodyPr/>
          <a:lstStyle/>
          <a:p>
            <a:fld id="{0B20D2BC-ACD5-46AB-8744-C19FCBA4BDDC}" type="datetimeFigureOut">
              <a:rPr lang="ja-JP" altLang="en-US" smtClean="0">
                <a:solidFill>
                  <a:srgbClr val="073E87"/>
                </a:solidFill>
              </a:rPr>
              <a:pPr/>
              <a:t>2015/6/19</a:t>
            </a:fld>
            <a:endParaRPr lang="ja-JP" altLang="en-US" dirty="0">
              <a:solidFill>
                <a:srgbClr val="073E87"/>
              </a:solidFill>
            </a:endParaRPr>
          </a:p>
        </p:txBody>
      </p:sp>
      <p:sp>
        <p:nvSpPr>
          <p:cNvPr id="6" name="Footer Placeholder 5"/>
          <p:cNvSpPr>
            <a:spLocks noGrp="1"/>
          </p:cNvSpPr>
          <p:nvPr>
            <p:ph type="ftr" sz="quarter" idx="11"/>
          </p:nvPr>
        </p:nvSpPr>
        <p:spPr/>
        <p:txBody>
          <a:bodyPr/>
          <a:lstStyle/>
          <a:p>
            <a:endParaRPr lang="ja-JP" altLang="en-US" dirty="0">
              <a:solidFill>
                <a:srgbClr val="073E87"/>
              </a:solidFill>
            </a:endParaRPr>
          </a:p>
        </p:txBody>
      </p:sp>
      <p:sp>
        <p:nvSpPr>
          <p:cNvPr id="7" name="Slide Number Placeholder 6"/>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extLst>
      <p:ext uri="{BB962C8B-B14F-4D97-AF65-F5344CB8AC3E}">
        <p14:creationId xmlns:p14="http://schemas.microsoft.com/office/powerpoint/2010/main" val="13636597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B20D2BC-ACD5-46AB-8744-C19FCBA4BDDC}" type="datetimeFigureOut">
              <a:rPr lang="ja-JP" altLang="en-US" smtClean="0">
                <a:solidFill>
                  <a:srgbClr val="073E87"/>
                </a:solidFill>
              </a:rPr>
              <a:pPr/>
              <a:t>2015/6/19</a:t>
            </a:fld>
            <a:endParaRPr lang="ja-JP" altLang="en-US" dirty="0">
              <a:solidFill>
                <a:srgbClr val="073E87"/>
              </a:solidFill>
            </a:endParaRPr>
          </a:p>
        </p:txBody>
      </p:sp>
      <p:sp>
        <p:nvSpPr>
          <p:cNvPr id="8" name="Footer Placeholder 7"/>
          <p:cNvSpPr>
            <a:spLocks noGrp="1"/>
          </p:cNvSpPr>
          <p:nvPr>
            <p:ph type="ftr" sz="quarter" idx="11"/>
          </p:nvPr>
        </p:nvSpPr>
        <p:spPr/>
        <p:txBody>
          <a:bodyPr/>
          <a:lstStyle/>
          <a:p>
            <a:endParaRPr lang="ja-JP" altLang="en-US" dirty="0">
              <a:solidFill>
                <a:srgbClr val="073E87"/>
              </a:solidFill>
            </a:endParaRPr>
          </a:p>
        </p:txBody>
      </p:sp>
      <p:sp>
        <p:nvSpPr>
          <p:cNvPr id="9" name="Slide Number Placeholder 8"/>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Tree>
    <p:extLst>
      <p:ext uri="{BB962C8B-B14F-4D97-AF65-F5344CB8AC3E}">
        <p14:creationId xmlns:p14="http://schemas.microsoft.com/office/powerpoint/2010/main" val="6499581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0B20D2BC-ACD5-46AB-8744-C19FCBA4BDDC}" type="datetimeFigureOut">
              <a:rPr lang="ja-JP" altLang="en-US" smtClean="0">
                <a:solidFill>
                  <a:srgbClr val="073E87"/>
                </a:solidFill>
              </a:rPr>
              <a:pPr/>
              <a:t>2015/6/19</a:t>
            </a:fld>
            <a:endParaRPr lang="ja-JP" altLang="en-US" dirty="0">
              <a:solidFill>
                <a:srgbClr val="073E87"/>
              </a:solidFill>
            </a:endParaRPr>
          </a:p>
        </p:txBody>
      </p:sp>
      <p:sp>
        <p:nvSpPr>
          <p:cNvPr id="4" name="Footer Placeholder 3"/>
          <p:cNvSpPr>
            <a:spLocks noGrp="1"/>
          </p:cNvSpPr>
          <p:nvPr>
            <p:ph type="ftr" sz="quarter" idx="11"/>
          </p:nvPr>
        </p:nvSpPr>
        <p:spPr/>
        <p:txBody>
          <a:bodyPr/>
          <a:lstStyle/>
          <a:p>
            <a:endParaRPr lang="ja-JP" altLang="en-US" dirty="0">
              <a:solidFill>
                <a:srgbClr val="073E87"/>
              </a:solidFill>
            </a:endParaRPr>
          </a:p>
        </p:txBody>
      </p:sp>
      <p:sp>
        <p:nvSpPr>
          <p:cNvPr id="5" name="Slide Number Placeholder 4"/>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Tree>
    <p:extLst>
      <p:ext uri="{BB962C8B-B14F-4D97-AF65-F5344CB8AC3E}">
        <p14:creationId xmlns:p14="http://schemas.microsoft.com/office/powerpoint/2010/main" val="28037456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grpSp>
      <p:sp>
        <p:nvSpPr>
          <p:cNvPr id="2" name="Date Placeholder 1"/>
          <p:cNvSpPr>
            <a:spLocks noGrp="1"/>
          </p:cNvSpPr>
          <p:nvPr>
            <p:ph type="dt" sz="half" idx="10"/>
          </p:nvPr>
        </p:nvSpPr>
        <p:spPr/>
        <p:txBody>
          <a:bodyPr/>
          <a:lstStyle/>
          <a:p>
            <a:fld id="{0B20D2BC-ACD5-46AB-8744-C19FCBA4BDDC}" type="datetimeFigureOut">
              <a:rPr lang="ja-JP" altLang="en-US" smtClean="0">
                <a:solidFill>
                  <a:srgbClr val="073E87"/>
                </a:solidFill>
              </a:rPr>
              <a:pPr/>
              <a:t>2015/6/19</a:t>
            </a:fld>
            <a:endParaRPr lang="ja-JP" altLang="en-US" dirty="0">
              <a:solidFill>
                <a:srgbClr val="073E87"/>
              </a:solidFill>
            </a:endParaRPr>
          </a:p>
        </p:txBody>
      </p:sp>
      <p:sp>
        <p:nvSpPr>
          <p:cNvPr id="3" name="Footer Placeholder 2"/>
          <p:cNvSpPr>
            <a:spLocks noGrp="1"/>
          </p:cNvSpPr>
          <p:nvPr>
            <p:ph type="ftr" sz="quarter" idx="11"/>
          </p:nvPr>
        </p:nvSpPr>
        <p:spPr/>
        <p:txBody>
          <a:bodyPr/>
          <a:lstStyle/>
          <a:p>
            <a:endParaRPr lang="ja-JP" altLang="en-US" dirty="0">
              <a:solidFill>
                <a:srgbClr val="073E87"/>
              </a:solidFill>
            </a:endParaRPr>
          </a:p>
        </p:txBody>
      </p:sp>
      <p:sp>
        <p:nvSpPr>
          <p:cNvPr id="4" name="Slide Number Placeholder 3"/>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Tree>
    <p:extLst>
      <p:ext uri="{BB962C8B-B14F-4D97-AF65-F5344CB8AC3E}">
        <p14:creationId xmlns:p14="http://schemas.microsoft.com/office/powerpoint/2010/main" val="20452403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
        <p:nvSpPr>
          <p:cNvPr id="5" name="Date Placeholder 4"/>
          <p:cNvSpPr>
            <a:spLocks noGrp="1"/>
          </p:cNvSpPr>
          <p:nvPr>
            <p:ph type="dt" sz="half" idx="10"/>
          </p:nvPr>
        </p:nvSpPr>
        <p:spPr/>
        <p:txBody>
          <a:bodyPr/>
          <a:lstStyle/>
          <a:p>
            <a:fld id="{0B20D2BC-ACD5-46AB-8744-C19FCBA4BDDC}" type="datetimeFigureOut">
              <a:rPr lang="ja-JP" altLang="en-US" smtClean="0">
                <a:solidFill>
                  <a:srgbClr val="073E87"/>
                </a:solidFill>
              </a:rPr>
              <a:pPr/>
              <a:t>2015/6/19</a:t>
            </a:fld>
            <a:endParaRPr lang="ja-JP" altLang="en-US" dirty="0">
              <a:solidFill>
                <a:srgbClr val="073E87"/>
              </a:solidFill>
            </a:endParaRPr>
          </a:p>
        </p:txBody>
      </p:sp>
      <p:sp>
        <p:nvSpPr>
          <p:cNvPr id="6" name="Footer Placeholder 5"/>
          <p:cNvSpPr>
            <a:spLocks noGrp="1"/>
          </p:cNvSpPr>
          <p:nvPr>
            <p:ph type="ftr" sz="quarter" idx="11"/>
          </p:nvPr>
        </p:nvSpPr>
        <p:spPr/>
        <p:txBody>
          <a:bodyPr/>
          <a:lstStyle/>
          <a:p>
            <a:endParaRPr lang="ja-JP" altLang="en-US" dirty="0">
              <a:solidFill>
                <a:srgbClr val="073E87"/>
              </a:solidFill>
            </a:endParaRPr>
          </a:p>
        </p:txBody>
      </p:sp>
      <p:sp>
        <p:nvSpPr>
          <p:cNvPr id="7" name="Slide Number Placeholder 6"/>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extLst>
      <p:ext uri="{BB962C8B-B14F-4D97-AF65-F5344CB8AC3E}">
        <p14:creationId xmlns:p14="http://schemas.microsoft.com/office/powerpoint/2010/main" val="816245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401264D-2C35-4284-B217-0B32F3F47788}" type="slidenum">
              <a:rPr lang="en-US" altLang="ja-JP"/>
              <a:pPr>
                <a:defRPr/>
              </a:pPr>
              <a: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B20D2BC-ACD5-46AB-8744-C19FCBA4BDDC}" type="datetimeFigureOut">
              <a:rPr lang="ja-JP" altLang="en-US" smtClean="0">
                <a:solidFill>
                  <a:srgbClr val="073E87"/>
                </a:solidFill>
              </a:rPr>
              <a:pPr/>
              <a:t>2015/6/19</a:t>
            </a:fld>
            <a:endParaRPr lang="ja-JP" altLang="en-US" dirty="0">
              <a:solidFill>
                <a:srgbClr val="073E87"/>
              </a:solidFill>
            </a:endParaRPr>
          </a:p>
        </p:txBody>
      </p:sp>
      <p:sp>
        <p:nvSpPr>
          <p:cNvPr id="6" name="Footer Placeholder 5"/>
          <p:cNvSpPr>
            <a:spLocks noGrp="1"/>
          </p:cNvSpPr>
          <p:nvPr>
            <p:ph type="ftr" sz="quarter" idx="11"/>
          </p:nvPr>
        </p:nvSpPr>
        <p:spPr/>
        <p:txBody>
          <a:bodyPr/>
          <a:lstStyle/>
          <a:p>
            <a:endParaRPr lang="ja-JP" altLang="en-US" dirty="0">
              <a:solidFill>
                <a:srgbClr val="073E87"/>
              </a:solidFill>
            </a:endParaRPr>
          </a:p>
        </p:txBody>
      </p:sp>
      <p:sp>
        <p:nvSpPr>
          <p:cNvPr id="7" name="Slide Number Placeholder 6"/>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smtClean="0"/>
              <a:t>アイコンをクリックして図を追加</a:t>
            </a:r>
            <a:endParaRPr lang="en-US" dirty="0"/>
          </a:p>
        </p:txBody>
      </p:sp>
    </p:spTree>
    <p:extLst>
      <p:ext uri="{BB962C8B-B14F-4D97-AF65-F5344CB8AC3E}">
        <p14:creationId xmlns:p14="http://schemas.microsoft.com/office/powerpoint/2010/main" val="22412149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0B20D2BC-ACD5-46AB-8744-C19FCBA4BDDC}" type="datetimeFigureOut">
              <a:rPr lang="ja-JP" altLang="en-US" smtClean="0">
                <a:solidFill>
                  <a:srgbClr val="073E87"/>
                </a:solidFill>
              </a:rPr>
              <a:pPr/>
              <a:t>2015/6/19</a:t>
            </a:fld>
            <a:endParaRPr lang="ja-JP" altLang="en-US" dirty="0">
              <a:solidFill>
                <a:srgbClr val="073E87"/>
              </a:solidFill>
            </a:endParaRPr>
          </a:p>
        </p:txBody>
      </p:sp>
      <p:sp>
        <p:nvSpPr>
          <p:cNvPr id="5" name="Footer Placeholder 4"/>
          <p:cNvSpPr>
            <a:spLocks noGrp="1"/>
          </p:cNvSpPr>
          <p:nvPr>
            <p:ph type="ftr" sz="quarter" idx="11"/>
          </p:nvPr>
        </p:nvSpPr>
        <p:spPr/>
        <p:txBody>
          <a:bodyPr/>
          <a:lstStyle/>
          <a:p>
            <a:endParaRPr lang="ja-JP" altLang="en-US" dirty="0">
              <a:solidFill>
                <a:srgbClr val="073E87"/>
              </a:solidFill>
            </a:endParaRPr>
          </a:p>
        </p:txBody>
      </p:sp>
      <p:sp>
        <p:nvSpPr>
          <p:cNvPr id="6" name="Slide Number Placeholder 5"/>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Tree>
    <p:extLst>
      <p:ext uri="{BB962C8B-B14F-4D97-AF65-F5344CB8AC3E}">
        <p14:creationId xmlns:p14="http://schemas.microsoft.com/office/powerpoint/2010/main" val="22345674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
        <p:nvSpPr>
          <p:cNvPr id="4" name="Date Placeholder 3"/>
          <p:cNvSpPr>
            <a:spLocks noGrp="1"/>
          </p:cNvSpPr>
          <p:nvPr>
            <p:ph type="dt" sz="half" idx="10"/>
          </p:nvPr>
        </p:nvSpPr>
        <p:spPr/>
        <p:txBody>
          <a:bodyPr/>
          <a:lstStyle/>
          <a:p>
            <a:fld id="{0B20D2BC-ACD5-46AB-8744-C19FCBA4BDDC}" type="datetimeFigureOut">
              <a:rPr lang="ja-JP" altLang="en-US" smtClean="0">
                <a:solidFill>
                  <a:srgbClr val="073E87"/>
                </a:solidFill>
              </a:rPr>
              <a:pPr/>
              <a:t>2015/6/19</a:t>
            </a:fld>
            <a:endParaRPr lang="ja-JP" altLang="en-US" dirty="0">
              <a:solidFill>
                <a:srgbClr val="073E87"/>
              </a:solidFill>
            </a:endParaRPr>
          </a:p>
        </p:txBody>
      </p:sp>
      <p:sp>
        <p:nvSpPr>
          <p:cNvPr id="5" name="Footer Placeholder 4"/>
          <p:cNvSpPr>
            <a:spLocks noGrp="1"/>
          </p:cNvSpPr>
          <p:nvPr>
            <p:ph type="ftr" sz="quarter" idx="11"/>
          </p:nvPr>
        </p:nvSpPr>
        <p:spPr/>
        <p:txBody>
          <a:bodyPr/>
          <a:lstStyle/>
          <a:p>
            <a:endParaRPr lang="ja-JP" altLang="en-US" dirty="0">
              <a:solidFill>
                <a:srgbClr val="073E87"/>
              </a:solidFill>
            </a:endParaRPr>
          </a:p>
        </p:txBody>
      </p:sp>
      <p:sp>
        <p:nvSpPr>
          <p:cNvPr id="6" name="Slide Number Placeholder 5"/>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extLst>
      <p:ext uri="{BB962C8B-B14F-4D97-AF65-F5344CB8AC3E}">
        <p14:creationId xmlns:p14="http://schemas.microsoft.com/office/powerpoint/2010/main" val="378061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C63F846-581F-409A-89FF-C1EAEEDF678F}"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4633040-336C-4E89-B7AC-80BFC71C8997}"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347F99CD-1477-4BCF-B71A-C2DF4F470F3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C03A8C40-6E95-4DE9-AAFB-AC570F0511F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FE0C8757-243C-4398-8016-EFDA7A94881D}"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EBD4C1A-D4AE-47B6-A918-1384F6C489C1}"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2D47D9D-C58D-4865-BBFC-EE8A808F4D07}"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DBE3E89A-C3C6-4174-83D1-4592F8B9282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pPr fontAlgn="auto">
              <a:spcBef>
                <a:spcPts val="0"/>
              </a:spcBef>
              <a:spcAft>
                <a:spcPts val="0"/>
              </a:spcAft>
            </a:pPr>
            <a:fld id="{0B20D2BC-ACD5-46AB-8744-C19FCBA4BDDC}" type="datetimeFigureOut">
              <a:rPr lang="ja-JP" altLang="en-US" smtClean="0">
                <a:solidFill>
                  <a:srgbClr val="073E87"/>
                </a:solidFill>
                <a:latin typeface="Candara"/>
                <a:ea typeface="HGP明朝E" panose="02020900000000000000" pitchFamily="18" charset="-128"/>
              </a:rPr>
              <a:pPr fontAlgn="auto">
                <a:spcBef>
                  <a:spcPts val="0"/>
                </a:spcBef>
                <a:spcAft>
                  <a:spcPts val="0"/>
                </a:spcAft>
              </a:pPr>
              <a:t>2015/6/19</a:t>
            </a:fld>
            <a:endParaRPr lang="ja-JP" altLang="en-US" dirty="0">
              <a:solidFill>
                <a:srgbClr val="073E87"/>
              </a:solidFill>
              <a:latin typeface="Candara"/>
              <a:ea typeface="HGP明朝E" panose="02020900000000000000" pitchFamily="18" charset="-128"/>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pPr fontAlgn="auto">
              <a:spcBef>
                <a:spcPts val="0"/>
              </a:spcBef>
              <a:spcAft>
                <a:spcPts val="0"/>
              </a:spcAft>
            </a:pPr>
            <a:endParaRPr lang="ja-JP" altLang="en-US" dirty="0">
              <a:solidFill>
                <a:srgbClr val="073E87"/>
              </a:solidFill>
              <a:latin typeface="Candara"/>
              <a:ea typeface="HGP明朝E" panose="02020900000000000000" pitchFamily="18" charset="-128"/>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pPr fontAlgn="auto">
              <a:spcBef>
                <a:spcPts val="0"/>
              </a:spcBef>
              <a:spcAft>
                <a:spcPts val="0"/>
              </a:spcAft>
            </a:pPr>
            <a:fld id="{A682926C-07D6-4F6E-8F02-EF61AB7E9326}" type="slidenum">
              <a:rPr lang="ja-JP" altLang="en-US" smtClean="0">
                <a:solidFill>
                  <a:srgbClr val="073E87"/>
                </a:solidFill>
                <a:latin typeface="Candara"/>
                <a:ea typeface="HGP明朝E" panose="02020900000000000000" pitchFamily="18" charset="-128"/>
              </a:rPr>
              <a:pPr fontAlgn="auto">
                <a:spcBef>
                  <a:spcPts val="0"/>
                </a:spcBef>
                <a:spcAft>
                  <a:spcPts val="0"/>
                </a:spcAft>
              </a:pPr>
              <a:t>‹#›</a:t>
            </a:fld>
            <a:endParaRPr lang="ja-JP" altLang="en-US" dirty="0">
              <a:solidFill>
                <a:srgbClr val="073E87"/>
              </a:solidFill>
              <a:latin typeface="Candara"/>
              <a:ea typeface="HGP明朝E" panose="02020900000000000000" pitchFamily="18" charset="-128"/>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extLst>
      <p:ext uri="{BB962C8B-B14F-4D97-AF65-F5344CB8AC3E}">
        <p14:creationId xmlns:p14="http://schemas.microsoft.com/office/powerpoint/2010/main" val="25315458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smtClean="0"/>
              <a:t>言語の問題</a:t>
            </a:r>
          </a:p>
        </p:txBody>
      </p:sp>
      <p:sp>
        <p:nvSpPr>
          <p:cNvPr id="2051" name="Rectangle 3"/>
          <p:cNvSpPr>
            <a:spLocks noGrp="1" noChangeArrowheads="1"/>
          </p:cNvSpPr>
          <p:nvPr>
            <p:ph type="subTitle" idx="1"/>
          </p:nvPr>
        </p:nvSpPr>
        <p:spPr/>
        <p:txBody>
          <a:bodyPr/>
          <a:lstStyle/>
          <a:p>
            <a:pPr eaLnBrk="1" hangingPunct="1"/>
            <a:r>
              <a:rPr lang="ja-JP" altLang="en-US" smtClean="0"/>
              <a:t>母語・母国語・国際語</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smtClean="0"/>
              <a:t>言語の諸側面</a:t>
            </a:r>
          </a:p>
        </p:txBody>
      </p:sp>
      <p:sp>
        <p:nvSpPr>
          <p:cNvPr id="5123" name="Rectangle 3"/>
          <p:cNvSpPr>
            <a:spLocks noGrp="1" noChangeArrowheads="1"/>
          </p:cNvSpPr>
          <p:nvPr>
            <p:ph type="body" idx="1"/>
          </p:nvPr>
        </p:nvSpPr>
        <p:spPr/>
        <p:txBody>
          <a:bodyPr/>
          <a:lstStyle/>
          <a:p>
            <a:pPr eaLnBrk="1" hangingPunct="1"/>
            <a:r>
              <a:rPr lang="ja-JP" altLang="en-US" smtClean="0"/>
              <a:t>日常語・公用語・教育語の一致・不一致</a:t>
            </a:r>
          </a:p>
          <a:p>
            <a:pPr eaLnBrk="1" hangingPunct="1"/>
            <a:r>
              <a:rPr lang="ja-JP" altLang="en-US" smtClean="0"/>
              <a:t>言語はなぜ「国語」になるか。</a:t>
            </a:r>
          </a:p>
          <a:p>
            <a:pPr eaLnBrk="1" hangingPunct="1"/>
            <a:r>
              <a:rPr lang="ja-JP" altLang="en-US" smtClean="0"/>
              <a:t>日本語はいくつあるのか。世界のいくつ言語があるのか。（？３０００～８０００）</a:t>
            </a:r>
          </a:p>
          <a:p>
            <a:pPr eaLnBrk="1" hangingPunct="1"/>
            <a:r>
              <a:rPr lang="ja-JP" altLang="en-US" smtClean="0"/>
              <a:t>なぜ、上記言語の不一致が起きるのか。</a:t>
            </a:r>
          </a:p>
          <a:p>
            <a:pPr eaLnBrk="1" hangingPunct="1"/>
            <a:r>
              <a:rPr lang="ja-JP" altLang="en-US" smtClean="0"/>
              <a:t>言語と平等</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ja-JP" altLang="en-US" smtClean="0"/>
              <a:t>国家と言語</a:t>
            </a:r>
          </a:p>
        </p:txBody>
      </p:sp>
      <p:sp>
        <p:nvSpPr>
          <p:cNvPr id="6147" name="Rectangle 3"/>
          <p:cNvSpPr>
            <a:spLocks noGrp="1" noChangeArrowheads="1"/>
          </p:cNvSpPr>
          <p:nvPr>
            <p:ph type="body" idx="1"/>
          </p:nvPr>
        </p:nvSpPr>
        <p:spPr/>
        <p:txBody>
          <a:bodyPr/>
          <a:lstStyle/>
          <a:p>
            <a:pPr eaLnBrk="1" hangingPunct="1"/>
            <a:r>
              <a:rPr lang="ja-JP" altLang="en-US" smtClean="0"/>
              <a:t>１国家１言語の国</a:t>
            </a:r>
          </a:p>
          <a:p>
            <a:pPr eaLnBrk="1" hangingPunct="1"/>
            <a:r>
              <a:rPr lang="ja-JP" altLang="en-US" smtClean="0"/>
              <a:t>１国家複数言語（公用語）の国</a:t>
            </a:r>
          </a:p>
          <a:p>
            <a:pPr eaLnBrk="1" hangingPunct="1"/>
            <a:r>
              <a:rPr lang="ja-JP" altLang="en-US" smtClean="0"/>
              <a:t>１国家内で公用語と日常語が異なる国</a:t>
            </a:r>
          </a:p>
          <a:p>
            <a:pPr eaLnBrk="1" hangingPunct="1"/>
            <a:r>
              <a:rPr lang="ja-JP" altLang="en-US" smtClean="0"/>
              <a:t>国家連合で複数言語</a:t>
            </a:r>
          </a:p>
          <a:p>
            <a:pPr eaLnBrk="1" hangingPunct="1"/>
            <a:r>
              <a:rPr lang="ja-JP" altLang="en-US" smtClean="0"/>
              <a:t>旧植民地の言語は</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ja-JP" altLang="en-US" smtClean="0"/>
              <a:t>先進国の言語政策</a:t>
            </a:r>
          </a:p>
        </p:txBody>
      </p:sp>
      <p:sp>
        <p:nvSpPr>
          <p:cNvPr id="7171" name="Rectangle 3"/>
          <p:cNvSpPr>
            <a:spLocks noGrp="1" noChangeArrowheads="1"/>
          </p:cNvSpPr>
          <p:nvPr>
            <p:ph type="body" idx="1"/>
          </p:nvPr>
        </p:nvSpPr>
        <p:spPr/>
        <p:txBody>
          <a:bodyPr/>
          <a:lstStyle/>
          <a:p>
            <a:pPr eaLnBrk="1" hangingPunct="1"/>
            <a:r>
              <a:rPr lang="ja-JP" altLang="en-US" dirty="0" smtClean="0"/>
              <a:t>フランス型　ひとつの公用語を国民全体に</a:t>
            </a:r>
          </a:p>
          <a:p>
            <a:pPr eaLnBrk="1" hangingPunct="1"/>
            <a:r>
              <a:rPr lang="ja-JP" altLang="en-US" dirty="0" smtClean="0"/>
              <a:t>ソ連型　公用語をもたない。言語の平等</a:t>
            </a:r>
          </a:p>
          <a:p>
            <a:pPr eaLnBrk="1" hangingPunct="1"/>
            <a:r>
              <a:rPr lang="ja-JP" altLang="en-US" dirty="0" smtClean="0"/>
              <a:t>　現在のＥＵに影響？</a:t>
            </a:r>
          </a:p>
          <a:p>
            <a:pPr eaLnBrk="1" hangingPunct="1"/>
            <a:r>
              <a:rPr lang="ja-JP" altLang="en-US" dirty="0" smtClean="0"/>
              <a:t>バイリンガリズムの問題</a:t>
            </a:r>
          </a:p>
          <a:p>
            <a:pPr eaLnBrk="1" hangingPunct="1">
              <a:buFontTx/>
              <a:buNone/>
            </a:pPr>
            <a:r>
              <a:rPr lang="ja-JP" altLang="en-US" dirty="0" smtClean="0"/>
              <a:t>　　アメリカとヨーロッパ</a:t>
            </a:r>
          </a:p>
          <a:p>
            <a:pPr eaLnBrk="1" hangingPunct="1"/>
            <a:r>
              <a:rPr lang="ja-JP" altLang="en-US" dirty="0" smtClean="0"/>
              <a:t>ＥＵの言語問題（建前と実態）</a:t>
            </a:r>
          </a:p>
          <a:p>
            <a:pPr eaLnBrk="1" hangingPunct="1"/>
            <a:r>
              <a:rPr lang="ja-JP" altLang="en-US" dirty="0" smtClean="0"/>
              <a:t>言語と平等（マイフェア・レディ、リタと教授）</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ja-JP" altLang="en-US" smtClean="0"/>
              <a:t>国際的コミュニケーションは</a:t>
            </a:r>
          </a:p>
        </p:txBody>
      </p:sp>
      <p:sp>
        <p:nvSpPr>
          <p:cNvPr id="8195" name="Rectangle 3"/>
          <p:cNvSpPr>
            <a:spLocks noGrp="1" noChangeArrowheads="1"/>
          </p:cNvSpPr>
          <p:nvPr>
            <p:ph type="body" idx="1"/>
          </p:nvPr>
        </p:nvSpPr>
        <p:spPr/>
        <p:txBody>
          <a:bodyPr/>
          <a:lstStyle/>
          <a:p>
            <a:pPr eaLnBrk="1" hangingPunct="1"/>
            <a:r>
              <a:rPr lang="ja-JP" altLang="en-US" dirty="0" smtClean="0"/>
              <a:t>国際語としての英語</a:t>
            </a:r>
          </a:p>
          <a:p>
            <a:pPr eaLnBrk="1" hangingPunct="1"/>
            <a:r>
              <a:rPr lang="ja-JP" altLang="en-US" dirty="0" smtClean="0"/>
              <a:t>英語以外の言語を学ぶ意味は</a:t>
            </a:r>
          </a:p>
          <a:p>
            <a:pPr eaLnBrk="1" hangingPunct="1"/>
            <a:r>
              <a:rPr lang="ja-JP" altLang="en-US" dirty="0" smtClean="0"/>
              <a:t>新たなバイリンガリズムの登場</a:t>
            </a:r>
          </a:p>
          <a:p>
            <a:pPr lvl="1" eaLnBrk="1" hangingPunct="1"/>
            <a:r>
              <a:rPr lang="ja-JP" altLang="en-US" dirty="0" smtClean="0"/>
              <a:t>複数言語を修得することを原則とする</a:t>
            </a:r>
          </a:p>
          <a:p>
            <a:pPr lvl="1" eaLnBrk="1" hangingPunct="1"/>
            <a:r>
              <a:rPr lang="ja-JP" altLang="en-US" dirty="0" smtClean="0"/>
              <a:t>シンガポール・ＥＵ　北欧も実態</a:t>
            </a:r>
          </a:p>
          <a:p>
            <a:pPr eaLnBrk="1" hangingPunct="1"/>
            <a:r>
              <a:rPr lang="ja-JP" altLang="en-US" dirty="0" smtClean="0"/>
              <a:t>インターネットは世界の言語をどう変えるか</a:t>
            </a:r>
          </a:p>
          <a:p>
            <a:pPr lvl="1" eaLnBrk="1" hangingPunct="1"/>
            <a:r>
              <a:rPr lang="ja-JP" altLang="en-US" dirty="0" smtClean="0"/>
              <a:t>英語の普及</a:t>
            </a:r>
          </a:p>
          <a:p>
            <a:pPr lvl="1" eaLnBrk="1" hangingPunct="1"/>
            <a:r>
              <a:rPr lang="ja-JP" altLang="en-US" dirty="0" smtClean="0"/>
              <a:t>マイナー言語の存続・強化</a:t>
            </a:r>
          </a:p>
          <a:p>
            <a:pPr eaLnBrk="1" hangingPunct="1">
              <a:buNone/>
            </a:pPr>
            <a:endParaRPr lang="ja-JP" alt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6176" y="4377297"/>
            <a:ext cx="2781300" cy="1857375"/>
          </a:xfrm>
          <a:prstGeom prst="rect">
            <a:avLst/>
          </a:prstGeom>
        </p:spPr>
      </p:pic>
      <p:sp>
        <p:nvSpPr>
          <p:cNvPr id="2" name="コンテンツ プレースホルダー 1"/>
          <p:cNvSpPr>
            <a:spLocks noGrp="1"/>
          </p:cNvSpPr>
          <p:nvPr>
            <p:ph idx="1"/>
          </p:nvPr>
        </p:nvSpPr>
        <p:spPr>
          <a:xfrm>
            <a:off x="872067" y="2132857"/>
            <a:ext cx="7732381" cy="4176464"/>
          </a:xfrm>
        </p:spPr>
        <p:txBody>
          <a:bodyPr>
            <a:normAutofit/>
          </a:bodyPr>
          <a:lstStyle/>
          <a:p>
            <a:pPr marL="0" indent="0">
              <a:buNone/>
            </a:pPr>
            <a:r>
              <a:rPr kumimoji="1" lang="ja-JP" altLang="en-US" dirty="0" smtClean="0"/>
              <a:t>☆自由・平等・平和をめざす橋渡し言語</a:t>
            </a:r>
            <a:endParaRPr kumimoji="1" lang="en-US" altLang="ja-JP" dirty="0" smtClean="0"/>
          </a:p>
          <a:p>
            <a:pPr marL="0" indent="0">
              <a:buNone/>
            </a:pPr>
            <a:r>
              <a:rPr lang="ja-JP" altLang="en-US" dirty="0"/>
              <a:t>☆ポーランド人ザメンホフが発案した人工語</a:t>
            </a:r>
          </a:p>
          <a:p>
            <a:pPr marL="0" indent="0">
              <a:buNone/>
            </a:pPr>
            <a:r>
              <a:rPr lang="ja-JP" altLang="en-US" dirty="0"/>
              <a:t>→１８８７年に誕生し、今年で</a:t>
            </a:r>
            <a:r>
              <a:rPr lang="ja-JP" altLang="en-US" dirty="0" smtClean="0"/>
              <a:t>１２８年目</a:t>
            </a:r>
            <a:endParaRPr lang="en-US" altLang="ja-JP" dirty="0" smtClean="0"/>
          </a:p>
          <a:p>
            <a:pPr marL="0" indent="0">
              <a:buNone/>
            </a:pPr>
            <a:r>
              <a:rPr lang="ja-JP" altLang="en-US" dirty="0" smtClean="0"/>
              <a:t>☆世界で話されている</a:t>
            </a:r>
            <a:endParaRPr lang="en-US" altLang="ja-JP" dirty="0" smtClean="0"/>
          </a:p>
          <a:p>
            <a:pPr marL="0" indent="0">
              <a:buNone/>
            </a:pPr>
            <a:r>
              <a:rPr lang="ja-JP" altLang="en-US" dirty="0" smtClean="0"/>
              <a:t>→約１００万人もの話者がいる（日本では１万人）</a:t>
            </a:r>
            <a:endParaRPr lang="en-US" altLang="ja-JP" dirty="0" smtClean="0"/>
          </a:p>
          <a:p>
            <a:pPr marL="0" indent="0">
              <a:buNone/>
            </a:pPr>
            <a:r>
              <a:rPr lang="ja-JP" altLang="en-US" dirty="0" smtClean="0"/>
              <a:t>→世界中にエスペラント団体がある</a:t>
            </a:r>
            <a:endParaRPr lang="en-US" altLang="ja-JP" dirty="0" smtClean="0"/>
          </a:p>
          <a:p>
            <a:pPr marL="0" indent="0">
              <a:buNone/>
            </a:pPr>
            <a:r>
              <a:rPr lang="en-US" altLang="ja-JP" b="1" dirty="0" err="1" smtClean="0"/>
              <a:t>Bonveno</a:t>
            </a:r>
            <a:r>
              <a:rPr lang="en-US" altLang="ja-JP" b="1" dirty="0" smtClean="0"/>
              <a:t>!! al</a:t>
            </a:r>
            <a:r>
              <a:rPr lang="en-US" altLang="ja-JP" b="1" dirty="0"/>
              <a:t> </a:t>
            </a:r>
            <a:r>
              <a:rPr lang="en-US" altLang="ja-JP" b="1" dirty="0" smtClean="0"/>
              <a:t>la Esperanto de la </a:t>
            </a:r>
            <a:r>
              <a:rPr lang="en-US" altLang="ja-JP" b="1" dirty="0" err="1" smtClean="0"/>
              <a:t>mondo</a:t>
            </a:r>
            <a:r>
              <a:rPr lang="en-US" altLang="ja-JP" b="1" dirty="0" smtClean="0"/>
              <a:t>!!</a:t>
            </a:r>
          </a:p>
        </p:txBody>
      </p:sp>
      <p:sp>
        <p:nvSpPr>
          <p:cNvPr id="3" name="タイトル 2"/>
          <p:cNvSpPr>
            <a:spLocks noGrp="1"/>
          </p:cNvSpPr>
          <p:nvPr>
            <p:ph type="title"/>
          </p:nvPr>
        </p:nvSpPr>
        <p:spPr>
          <a:xfrm>
            <a:off x="457200" y="338328"/>
            <a:ext cx="8229600" cy="1074448"/>
          </a:xfrm>
        </p:spPr>
        <p:txBody>
          <a:bodyPr/>
          <a:lstStyle/>
          <a:p>
            <a:r>
              <a:rPr kumimoji="1" lang="ja-JP" altLang="en-US" dirty="0" smtClean="0"/>
              <a:t>エスペラントとは？</a:t>
            </a:r>
            <a:endParaRPr kumimoji="1" lang="ja-JP" altLang="en-US" dirty="0"/>
          </a:p>
        </p:txBody>
      </p:sp>
      <p:sp>
        <p:nvSpPr>
          <p:cNvPr id="8" name="円形吹き出し 7"/>
          <p:cNvSpPr/>
          <p:nvPr/>
        </p:nvSpPr>
        <p:spPr>
          <a:xfrm>
            <a:off x="611560" y="5305984"/>
            <a:ext cx="5040560" cy="1291368"/>
          </a:xfrm>
          <a:prstGeom prst="wedgeEllipseCallout">
            <a:avLst>
              <a:gd name="adj1" fmla="val 77600"/>
              <a:gd name="adj2" fmla="val -5877"/>
            </a:avLst>
          </a:prstGeom>
        </p:spPr>
        <p:style>
          <a:lnRef idx="2">
            <a:schemeClr val="accent6"/>
          </a:lnRef>
          <a:fillRef idx="1">
            <a:schemeClr val="lt1"/>
          </a:fillRef>
          <a:effectRef idx="0">
            <a:schemeClr val="accent6"/>
          </a:effectRef>
          <a:fontRef idx="minor">
            <a:schemeClr val="dk1"/>
          </a:fontRef>
        </p:style>
        <p:txBody>
          <a:bodyPr rtlCol="0" anchor="ctr"/>
          <a:lstStyle/>
          <a:p>
            <a:pPr algn="ctr" fontAlgn="auto">
              <a:spcBef>
                <a:spcPts val="0"/>
              </a:spcBef>
              <a:spcAft>
                <a:spcPts val="0"/>
              </a:spcAft>
            </a:pPr>
            <a:r>
              <a:rPr lang="ja-JP" altLang="en-US" dirty="0" smtClean="0">
                <a:solidFill>
                  <a:prstClr val="black"/>
                </a:solidFill>
              </a:rPr>
              <a:t>緑は希望</a:t>
            </a:r>
            <a:r>
              <a:rPr lang="ja-JP" altLang="en-US" dirty="0">
                <a:solidFill>
                  <a:prstClr val="black"/>
                </a:solidFill>
              </a:rPr>
              <a:t>を、白は平和と中立を、五芒星は五大陸を表す</a:t>
            </a:r>
          </a:p>
        </p:txBody>
      </p:sp>
    </p:spTree>
    <p:extLst>
      <p:ext uri="{BB962C8B-B14F-4D97-AF65-F5344CB8AC3E}">
        <p14:creationId xmlns:p14="http://schemas.microsoft.com/office/powerpoint/2010/main" val="3759592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fade">
                                      <p:cBhvr>
                                        <p:cTn id="35" dur="1000"/>
                                        <p:tgtEl>
                                          <p:spTgt spid="2">
                                            <p:txEl>
                                              <p:pRg st="3" end="3"/>
                                            </p:txEl>
                                          </p:spTgt>
                                        </p:tgtEl>
                                      </p:cBhvr>
                                    </p:animEffect>
                                    <p:anim calcmode="lin" valueType="num">
                                      <p:cBhvr>
                                        <p:cTn id="3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Effect transition="in" filter="fade">
                                      <p:cBhvr>
                                        <p:cTn id="42" dur="1000"/>
                                        <p:tgtEl>
                                          <p:spTgt spid="2">
                                            <p:txEl>
                                              <p:pRg st="4" end="4"/>
                                            </p:txEl>
                                          </p:spTgt>
                                        </p:tgtEl>
                                      </p:cBhvr>
                                    </p:animEffect>
                                    <p:anim calcmode="lin" valueType="num">
                                      <p:cBhvr>
                                        <p:cTn id="4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5" end="5"/>
                                            </p:txEl>
                                          </p:spTgt>
                                        </p:tgtEl>
                                        <p:attrNameLst>
                                          <p:attrName>style.visibility</p:attrName>
                                        </p:attrNameLst>
                                      </p:cBhvr>
                                      <p:to>
                                        <p:strVal val="visible"/>
                                      </p:to>
                                    </p:set>
                                    <p:animEffect transition="in" filter="fade">
                                      <p:cBhvr>
                                        <p:cTn id="49" dur="1000"/>
                                        <p:tgtEl>
                                          <p:spTgt spid="2">
                                            <p:txEl>
                                              <p:pRg st="5" end="5"/>
                                            </p:txEl>
                                          </p:spTgt>
                                        </p:tgtEl>
                                      </p:cBhvr>
                                    </p:animEffect>
                                    <p:anim calcmode="lin" valueType="num">
                                      <p:cBhvr>
                                        <p:cTn id="5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6" end="6"/>
                                            </p:txEl>
                                          </p:spTgt>
                                        </p:tgtEl>
                                        <p:attrNameLst>
                                          <p:attrName>style.visibility</p:attrName>
                                        </p:attrNameLst>
                                      </p:cBhvr>
                                      <p:to>
                                        <p:strVal val="visible"/>
                                      </p:to>
                                    </p:set>
                                    <p:animEffect transition="in" filter="fade">
                                      <p:cBhvr>
                                        <p:cTn id="56" dur="1000"/>
                                        <p:tgtEl>
                                          <p:spTgt spid="2">
                                            <p:txEl>
                                              <p:pRg st="6" end="6"/>
                                            </p:txEl>
                                          </p:spTgt>
                                        </p:tgtEl>
                                      </p:cBhvr>
                                    </p:animEffect>
                                    <p:anim calcmode="lin" valueType="num">
                                      <p:cBhvr>
                                        <p:cTn id="57"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円形吹き出し 4"/>
          <p:cNvSpPr/>
          <p:nvPr/>
        </p:nvSpPr>
        <p:spPr>
          <a:xfrm>
            <a:off x="384314" y="5373216"/>
            <a:ext cx="4320480" cy="1296144"/>
          </a:xfrm>
          <a:prstGeom prst="wedgeEllipseCallout">
            <a:avLst>
              <a:gd name="adj1" fmla="val 53626"/>
              <a:gd name="adj2" fmla="val -1029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ja-JP" altLang="en-US" dirty="0" smtClean="0">
                <a:solidFill>
                  <a:srgbClr val="FF0000"/>
                </a:solidFill>
              </a:rPr>
              <a:t>私はあなたを愛しています</a:t>
            </a:r>
            <a:endParaRPr lang="en-US" altLang="ja-JP" dirty="0" smtClean="0">
              <a:solidFill>
                <a:srgbClr val="FF0000"/>
              </a:solidFill>
            </a:endParaRPr>
          </a:p>
          <a:p>
            <a:pPr algn="ctr" fontAlgn="auto">
              <a:spcBef>
                <a:spcPts val="0"/>
              </a:spcBef>
              <a:spcAft>
                <a:spcPts val="0"/>
              </a:spcAft>
            </a:pPr>
            <a:r>
              <a:rPr lang="ja-JP" altLang="en-US" dirty="0" smtClean="0">
                <a:solidFill>
                  <a:srgbClr val="FF0000"/>
                </a:solidFill>
              </a:rPr>
              <a:t>私はあなたを愛していました</a:t>
            </a:r>
            <a:endParaRPr lang="en-US" altLang="ja-JP" dirty="0" smtClean="0">
              <a:solidFill>
                <a:srgbClr val="FF0000"/>
              </a:solidFill>
            </a:endParaRPr>
          </a:p>
          <a:p>
            <a:pPr algn="ctr" fontAlgn="auto">
              <a:spcBef>
                <a:spcPts val="0"/>
              </a:spcBef>
              <a:spcAft>
                <a:spcPts val="0"/>
              </a:spcAft>
            </a:pPr>
            <a:r>
              <a:rPr lang="ja-JP" altLang="en-US" dirty="0" smtClean="0">
                <a:solidFill>
                  <a:srgbClr val="FF0000"/>
                </a:solidFill>
              </a:rPr>
              <a:t>エスペラントは簡単です</a:t>
            </a:r>
            <a:endParaRPr lang="ja-JP" altLang="en-US" dirty="0">
              <a:solidFill>
                <a:srgbClr val="FF0000"/>
              </a:solidFill>
            </a:endParaRPr>
          </a:p>
        </p:txBody>
      </p:sp>
      <p:sp>
        <p:nvSpPr>
          <p:cNvPr id="2" name="タイトル 1"/>
          <p:cNvSpPr>
            <a:spLocks noGrp="1"/>
          </p:cNvSpPr>
          <p:nvPr>
            <p:ph type="title"/>
          </p:nvPr>
        </p:nvSpPr>
        <p:spPr/>
        <p:txBody>
          <a:bodyPr/>
          <a:lstStyle/>
          <a:p>
            <a:r>
              <a:rPr lang="ja-JP" altLang="en-US" dirty="0" smtClean="0"/>
              <a:t>エスペラントがやさしい理由</a:t>
            </a:r>
            <a:endParaRPr kumimoji="1" lang="ja-JP" altLang="en-US" dirty="0"/>
          </a:p>
        </p:txBody>
      </p:sp>
      <p:sp>
        <p:nvSpPr>
          <p:cNvPr id="3" name="コンテンツ プレースホルダー 2"/>
          <p:cNvSpPr>
            <a:spLocks noGrp="1"/>
          </p:cNvSpPr>
          <p:nvPr>
            <p:ph sz="quarter" idx="13"/>
          </p:nvPr>
        </p:nvSpPr>
        <p:spPr>
          <a:xfrm>
            <a:off x="676655" y="2060848"/>
            <a:ext cx="3822192" cy="4065632"/>
          </a:xfrm>
        </p:spPr>
        <p:txBody>
          <a:bodyPr>
            <a:normAutofit/>
          </a:bodyPr>
          <a:lstStyle/>
          <a:p>
            <a:r>
              <a:rPr kumimoji="1" lang="ja-JP" altLang="en-US" dirty="0" smtClean="0"/>
              <a:t>その２　</a:t>
            </a:r>
            <a:endParaRPr kumimoji="1" lang="en-US" altLang="ja-JP" dirty="0" smtClean="0"/>
          </a:p>
          <a:p>
            <a:pPr marL="0" indent="0">
              <a:buNone/>
            </a:pPr>
            <a:r>
              <a:rPr kumimoji="1" lang="ja-JP" altLang="en-US" dirty="0" smtClean="0"/>
              <a:t>少し覚えて何倍にも使える</a:t>
            </a:r>
            <a:endParaRPr kumimoji="1" lang="en-US" altLang="ja-JP" dirty="0" smtClean="0"/>
          </a:p>
          <a:p>
            <a:pPr marL="0" indent="0">
              <a:buNone/>
            </a:pPr>
            <a:r>
              <a:rPr lang="ja-JP" altLang="en-US" dirty="0" smtClean="0"/>
              <a:t>名詞はＯ　　　　　　　　　</a:t>
            </a:r>
            <a:r>
              <a:rPr kumimoji="1" lang="en-US" altLang="ja-JP" dirty="0" err="1" smtClean="0"/>
              <a:t>amo</a:t>
            </a:r>
            <a:r>
              <a:rPr kumimoji="1" lang="en-US" altLang="ja-JP" dirty="0" smtClean="0"/>
              <a:t> </a:t>
            </a:r>
          </a:p>
          <a:p>
            <a:pPr marL="0" indent="0">
              <a:buNone/>
            </a:pPr>
            <a:r>
              <a:rPr lang="ja-JP" altLang="en-US" dirty="0" smtClean="0"/>
              <a:t>形容詞はＡ　　　　　　　</a:t>
            </a:r>
            <a:r>
              <a:rPr lang="en-US" altLang="ja-JP" dirty="0" err="1" smtClean="0"/>
              <a:t>ama</a:t>
            </a:r>
            <a:endParaRPr lang="en-US" altLang="ja-JP" dirty="0" smtClean="0"/>
          </a:p>
          <a:p>
            <a:pPr marL="0" indent="0">
              <a:buNone/>
            </a:pPr>
            <a:r>
              <a:rPr lang="ja-JP" altLang="en-US" dirty="0" smtClean="0"/>
              <a:t>動詞の現在形ＡＳ　　</a:t>
            </a:r>
            <a:r>
              <a:rPr lang="en-US" altLang="ja-JP" dirty="0" err="1" smtClean="0"/>
              <a:t>amasa</a:t>
            </a:r>
            <a:endParaRPr lang="en-US" altLang="ja-JP" dirty="0" smtClean="0"/>
          </a:p>
          <a:p>
            <a:pPr marL="0" indent="0">
              <a:buNone/>
            </a:pPr>
            <a:r>
              <a:rPr lang="ja-JP" altLang="en-US" dirty="0" smtClean="0"/>
              <a:t>動詞の過去形ＩＳ　　　</a:t>
            </a:r>
            <a:r>
              <a:rPr lang="en-US" altLang="ja-JP" dirty="0" err="1" smtClean="0"/>
              <a:t>amis</a:t>
            </a:r>
            <a:r>
              <a:rPr lang="en-US" altLang="ja-JP" dirty="0" smtClean="0"/>
              <a:t> </a:t>
            </a:r>
          </a:p>
          <a:p>
            <a:pPr marL="0" indent="0">
              <a:buNone/>
            </a:pPr>
            <a:r>
              <a:rPr lang="ja-JP" altLang="en-US" dirty="0" smtClean="0"/>
              <a:t>動詞の未来形ＯＳ　　　</a:t>
            </a:r>
            <a:r>
              <a:rPr lang="en-US" altLang="ja-JP" dirty="0" err="1" smtClean="0"/>
              <a:t>amos</a:t>
            </a:r>
            <a:endParaRPr lang="en-US" altLang="ja-JP" dirty="0" smtClean="0"/>
          </a:p>
        </p:txBody>
      </p:sp>
      <p:sp>
        <p:nvSpPr>
          <p:cNvPr id="4" name="コンテンツ プレースホルダー 3"/>
          <p:cNvSpPr>
            <a:spLocks noGrp="1"/>
          </p:cNvSpPr>
          <p:nvPr>
            <p:ph sz="quarter" idx="14"/>
          </p:nvPr>
        </p:nvSpPr>
        <p:spPr>
          <a:xfrm>
            <a:off x="4645152" y="1916832"/>
            <a:ext cx="3822192" cy="4209648"/>
          </a:xfrm>
        </p:spPr>
        <p:txBody>
          <a:bodyPr/>
          <a:lstStyle/>
          <a:p>
            <a:r>
              <a:rPr kumimoji="1" lang="ja-JP" altLang="en-US" dirty="0" smtClean="0"/>
              <a:t>その３　</a:t>
            </a:r>
            <a:endParaRPr kumimoji="1" lang="en-US" altLang="ja-JP" dirty="0" smtClean="0"/>
          </a:p>
          <a:p>
            <a:r>
              <a:rPr kumimoji="1" lang="ja-JP" altLang="en-US" dirty="0" smtClean="0"/>
              <a:t>文法は規則的で例外がない　</a:t>
            </a:r>
            <a:endParaRPr kumimoji="1" lang="en-US" altLang="ja-JP" dirty="0" smtClean="0"/>
          </a:p>
          <a:p>
            <a:pPr marL="0" indent="0">
              <a:buNone/>
            </a:pPr>
            <a:r>
              <a:rPr lang="ja-JP" altLang="en-US" dirty="0" smtClean="0"/>
              <a:t>エスペラントの文法の決まりには不規則や例外はない。　</a:t>
            </a:r>
            <a:endParaRPr lang="en-US" altLang="ja-JP" dirty="0" smtClean="0"/>
          </a:p>
          <a:p>
            <a:pPr marL="0" indent="0">
              <a:buNone/>
            </a:pPr>
            <a:endParaRPr kumimoji="1" lang="en-US" altLang="ja-JP" dirty="0"/>
          </a:p>
          <a:p>
            <a:pPr marL="0" indent="0">
              <a:buNone/>
            </a:pPr>
            <a:r>
              <a:rPr lang="en-US" altLang="ja-JP" dirty="0" err="1" smtClean="0"/>
              <a:t>Mi</a:t>
            </a:r>
            <a:r>
              <a:rPr lang="en-US" altLang="ja-JP" dirty="0" smtClean="0"/>
              <a:t> </a:t>
            </a:r>
            <a:r>
              <a:rPr lang="en-US" altLang="ja-JP" dirty="0" err="1" smtClean="0"/>
              <a:t>amas</a:t>
            </a:r>
            <a:r>
              <a:rPr lang="en-US" altLang="ja-JP" dirty="0" smtClean="0"/>
              <a:t> vin </a:t>
            </a:r>
          </a:p>
          <a:p>
            <a:pPr marL="0" indent="0">
              <a:buNone/>
            </a:pPr>
            <a:r>
              <a:rPr lang="en-US" altLang="ja-JP" dirty="0" err="1" smtClean="0"/>
              <a:t>Mi</a:t>
            </a:r>
            <a:r>
              <a:rPr lang="en-US" altLang="ja-JP" dirty="0" smtClean="0"/>
              <a:t> </a:t>
            </a:r>
            <a:r>
              <a:rPr lang="en-US" altLang="ja-JP" dirty="0" err="1" smtClean="0"/>
              <a:t>amis</a:t>
            </a:r>
            <a:r>
              <a:rPr lang="en-US" altLang="ja-JP" dirty="0" smtClean="0"/>
              <a:t>  vin</a:t>
            </a:r>
          </a:p>
          <a:p>
            <a:pPr marL="0" indent="0">
              <a:buNone/>
            </a:pPr>
            <a:r>
              <a:rPr lang="en-US" altLang="ja-JP" dirty="0" smtClean="0"/>
              <a:t>Esperanto </a:t>
            </a:r>
            <a:r>
              <a:rPr lang="en-US" altLang="ja-JP" dirty="0" err="1" smtClean="0"/>
              <a:t>estas</a:t>
            </a:r>
            <a:r>
              <a:rPr lang="en-US" altLang="ja-JP" dirty="0" smtClean="0"/>
              <a:t> </a:t>
            </a:r>
            <a:r>
              <a:rPr lang="en-US" altLang="ja-JP" dirty="0" err="1" smtClean="0"/>
              <a:t>facila</a:t>
            </a:r>
            <a:r>
              <a:rPr lang="en-US" altLang="ja-JP" dirty="0" smtClean="0"/>
              <a:t>!!</a:t>
            </a:r>
            <a:endParaRPr kumimoji="1" lang="ja-JP" altLang="en-US" dirty="0"/>
          </a:p>
        </p:txBody>
      </p:sp>
    </p:spTree>
    <p:extLst>
      <p:ext uri="{BB962C8B-B14F-4D97-AF65-F5344CB8AC3E}">
        <p14:creationId xmlns:p14="http://schemas.microsoft.com/office/powerpoint/2010/main" val="656435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grpId="0" nodeType="clickEffect">
                                  <p:stCondLst>
                                    <p:cond delay="0"/>
                                  </p:stCondLst>
                                  <p:childTnLst>
                                    <p:set>
                                      <p:cBhvr>
                                        <p:cTn id="55" dur="1" fill="hold">
                                          <p:stCondLst>
                                            <p:cond delay="0"/>
                                          </p:stCondLst>
                                        </p:cTn>
                                        <p:tgtEl>
                                          <p:spTgt spid="4">
                                            <p:txEl>
                                              <p:pRg st="0" end="0"/>
                                            </p:txEl>
                                          </p:spTgt>
                                        </p:tgtEl>
                                        <p:attrNameLst>
                                          <p:attrName>style.visibility</p:attrName>
                                        </p:attrNameLst>
                                      </p:cBhvr>
                                      <p:to>
                                        <p:strVal val="visible"/>
                                      </p:to>
                                    </p:set>
                                    <p:animEffect transition="in" filter="barn(inVertical)">
                                      <p:cBhvr>
                                        <p:cTn id="56" dur="500"/>
                                        <p:tgtEl>
                                          <p:spTgt spid="4">
                                            <p:txEl>
                                              <p:pRg st="0" end="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grpId="0" nodeType="clickEffect">
                                  <p:stCondLst>
                                    <p:cond delay="0"/>
                                  </p:stCondLst>
                                  <p:childTnLst>
                                    <p:set>
                                      <p:cBhvr>
                                        <p:cTn id="60" dur="1" fill="hold">
                                          <p:stCondLst>
                                            <p:cond delay="0"/>
                                          </p:stCondLst>
                                        </p:cTn>
                                        <p:tgtEl>
                                          <p:spTgt spid="4">
                                            <p:txEl>
                                              <p:pRg st="1" end="1"/>
                                            </p:txEl>
                                          </p:spTgt>
                                        </p:tgtEl>
                                        <p:attrNameLst>
                                          <p:attrName>style.visibility</p:attrName>
                                        </p:attrNameLst>
                                      </p:cBhvr>
                                      <p:to>
                                        <p:strVal val="visible"/>
                                      </p:to>
                                    </p:set>
                                    <p:animEffect transition="in" filter="barn(inVertical)">
                                      <p:cBhvr>
                                        <p:cTn id="61" dur="500"/>
                                        <p:tgtEl>
                                          <p:spTgt spid="4">
                                            <p:txEl>
                                              <p:pRg st="1" end="1"/>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6" presetClass="entr" presetSubtype="21" fill="hold" grpId="0" nodeType="clickEffect">
                                  <p:stCondLst>
                                    <p:cond delay="0"/>
                                  </p:stCondLst>
                                  <p:childTnLst>
                                    <p:set>
                                      <p:cBhvr>
                                        <p:cTn id="65" dur="1" fill="hold">
                                          <p:stCondLst>
                                            <p:cond delay="0"/>
                                          </p:stCondLst>
                                        </p:cTn>
                                        <p:tgtEl>
                                          <p:spTgt spid="4">
                                            <p:txEl>
                                              <p:pRg st="2" end="2"/>
                                            </p:txEl>
                                          </p:spTgt>
                                        </p:tgtEl>
                                        <p:attrNameLst>
                                          <p:attrName>style.visibility</p:attrName>
                                        </p:attrNameLst>
                                      </p:cBhvr>
                                      <p:to>
                                        <p:strVal val="visible"/>
                                      </p:to>
                                    </p:set>
                                    <p:animEffect transition="in" filter="barn(inVertical)">
                                      <p:cBhvr>
                                        <p:cTn id="66" dur="500"/>
                                        <p:tgtEl>
                                          <p:spTgt spid="4">
                                            <p:txEl>
                                              <p:pRg st="2" end="2"/>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6" presetClass="entr" presetSubtype="21" fill="hold" grpId="0" nodeType="clickEffect">
                                  <p:stCondLst>
                                    <p:cond delay="0"/>
                                  </p:stCondLst>
                                  <p:childTnLst>
                                    <p:set>
                                      <p:cBhvr>
                                        <p:cTn id="70" dur="1" fill="hold">
                                          <p:stCondLst>
                                            <p:cond delay="0"/>
                                          </p:stCondLst>
                                        </p:cTn>
                                        <p:tgtEl>
                                          <p:spTgt spid="4">
                                            <p:txEl>
                                              <p:pRg st="4" end="4"/>
                                            </p:txEl>
                                          </p:spTgt>
                                        </p:tgtEl>
                                        <p:attrNameLst>
                                          <p:attrName>style.visibility</p:attrName>
                                        </p:attrNameLst>
                                      </p:cBhvr>
                                      <p:to>
                                        <p:strVal val="visible"/>
                                      </p:to>
                                    </p:set>
                                    <p:animEffect transition="in" filter="barn(inVertical)">
                                      <p:cBhvr>
                                        <p:cTn id="71" dur="500"/>
                                        <p:tgtEl>
                                          <p:spTgt spid="4">
                                            <p:txEl>
                                              <p:pRg st="4" end="4"/>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16" presetClass="entr" presetSubtype="21" fill="hold" grpId="0" nodeType="clickEffect">
                                  <p:stCondLst>
                                    <p:cond delay="0"/>
                                  </p:stCondLst>
                                  <p:childTnLst>
                                    <p:set>
                                      <p:cBhvr>
                                        <p:cTn id="75" dur="1" fill="hold">
                                          <p:stCondLst>
                                            <p:cond delay="0"/>
                                          </p:stCondLst>
                                        </p:cTn>
                                        <p:tgtEl>
                                          <p:spTgt spid="4">
                                            <p:txEl>
                                              <p:pRg st="5" end="5"/>
                                            </p:txEl>
                                          </p:spTgt>
                                        </p:tgtEl>
                                        <p:attrNameLst>
                                          <p:attrName>style.visibility</p:attrName>
                                        </p:attrNameLst>
                                      </p:cBhvr>
                                      <p:to>
                                        <p:strVal val="visible"/>
                                      </p:to>
                                    </p:set>
                                    <p:animEffect transition="in" filter="barn(inVertical)">
                                      <p:cBhvr>
                                        <p:cTn id="76" dur="500"/>
                                        <p:tgtEl>
                                          <p:spTgt spid="4">
                                            <p:txEl>
                                              <p:pRg st="5" end="5"/>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16" presetClass="entr" presetSubtype="21" fill="hold" grpId="0" nodeType="clickEffect">
                                  <p:stCondLst>
                                    <p:cond delay="0"/>
                                  </p:stCondLst>
                                  <p:childTnLst>
                                    <p:set>
                                      <p:cBhvr>
                                        <p:cTn id="80" dur="1" fill="hold">
                                          <p:stCondLst>
                                            <p:cond delay="0"/>
                                          </p:stCondLst>
                                        </p:cTn>
                                        <p:tgtEl>
                                          <p:spTgt spid="4">
                                            <p:txEl>
                                              <p:pRg st="6" end="6"/>
                                            </p:txEl>
                                          </p:spTgt>
                                        </p:tgtEl>
                                        <p:attrNameLst>
                                          <p:attrName>style.visibility</p:attrName>
                                        </p:attrNameLst>
                                      </p:cBhvr>
                                      <p:to>
                                        <p:strVal val="visible"/>
                                      </p:to>
                                    </p:set>
                                    <p:animEffect transition="in" filter="barn(inVertical)">
                                      <p:cBhvr>
                                        <p:cTn id="81" dur="500"/>
                                        <p:tgtEl>
                                          <p:spTgt spid="4">
                                            <p:txEl>
                                              <p:pRg st="6" end="6"/>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31" presetClass="entr" presetSubtype="0" fill="hold" grpId="0" nodeType="clickEffect">
                                  <p:stCondLst>
                                    <p:cond delay="0"/>
                                  </p:stCondLst>
                                  <p:childTnLst>
                                    <p:set>
                                      <p:cBhvr>
                                        <p:cTn id="85" dur="1" fill="hold">
                                          <p:stCondLst>
                                            <p:cond delay="0"/>
                                          </p:stCondLst>
                                        </p:cTn>
                                        <p:tgtEl>
                                          <p:spTgt spid="5"/>
                                        </p:tgtEl>
                                        <p:attrNameLst>
                                          <p:attrName>style.visibility</p:attrName>
                                        </p:attrNameLst>
                                      </p:cBhvr>
                                      <p:to>
                                        <p:strVal val="visible"/>
                                      </p:to>
                                    </p:set>
                                    <p:anim calcmode="lin" valueType="num">
                                      <p:cBhvr>
                                        <p:cTn id="86" dur="1000" fill="hold"/>
                                        <p:tgtEl>
                                          <p:spTgt spid="5"/>
                                        </p:tgtEl>
                                        <p:attrNameLst>
                                          <p:attrName>ppt_w</p:attrName>
                                        </p:attrNameLst>
                                      </p:cBhvr>
                                      <p:tavLst>
                                        <p:tav tm="0">
                                          <p:val>
                                            <p:fltVal val="0"/>
                                          </p:val>
                                        </p:tav>
                                        <p:tav tm="100000">
                                          <p:val>
                                            <p:strVal val="#ppt_w"/>
                                          </p:val>
                                        </p:tav>
                                      </p:tavLst>
                                    </p:anim>
                                    <p:anim calcmode="lin" valueType="num">
                                      <p:cBhvr>
                                        <p:cTn id="87" dur="1000" fill="hold"/>
                                        <p:tgtEl>
                                          <p:spTgt spid="5"/>
                                        </p:tgtEl>
                                        <p:attrNameLst>
                                          <p:attrName>ppt_h</p:attrName>
                                        </p:attrNameLst>
                                      </p:cBhvr>
                                      <p:tavLst>
                                        <p:tav tm="0">
                                          <p:val>
                                            <p:fltVal val="0"/>
                                          </p:val>
                                        </p:tav>
                                        <p:tav tm="100000">
                                          <p:val>
                                            <p:strVal val="#ppt_h"/>
                                          </p:val>
                                        </p:tav>
                                      </p:tavLst>
                                    </p:anim>
                                    <p:anim calcmode="lin" valueType="num">
                                      <p:cBhvr>
                                        <p:cTn id="88" dur="1000" fill="hold"/>
                                        <p:tgtEl>
                                          <p:spTgt spid="5"/>
                                        </p:tgtEl>
                                        <p:attrNameLst>
                                          <p:attrName>style.rotation</p:attrName>
                                        </p:attrNameLst>
                                      </p:cBhvr>
                                      <p:tavLst>
                                        <p:tav tm="0">
                                          <p:val>
                                            <p:fltVal val="90"/>
                                          </p:val>
                                        </p:tav>
                                        <p:tav tm="100000">
                                          <p:val>
                                            <p:fltVal val="0"/>
                                          </p:val>
                                        </p:tav>
                                      </p:tavLst>
                                    </p:anim>
                                    <p:animEffect transition="in" filter="fade">
                                      <p:cBhvr>
                                        <p:cTn id="8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build="p"/>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136" y="1916832"/>
            <a:ext cx="3024336" cy="2232248"/>
          </a:xfrm>
          <a:prstGeom prst="rect">
            <a:avLst/>
          </a:prstGeom>
        </p:spPr>
      </p:pic>
      <p:sp>
        <p:nvSpPr>
          <p:cNvPr id="2" name="コンテンツ プレースホルダー 1"/>
          <p:cNvSpPr>
            <a:spLocks noGrp="1"/>
          </p:cNvSpPr>
          <p:nvPr>
            <p:ph idx="1"/>
          </p:nvPr>
        </p:nvSpPr>
        <p:spPr>
          <a:xfrm>
            <a:off x="323528" y="2348880"/>
            <a:ext cx="7984397" cy="4320480"/>
          </a:xfrm>
        </p:spPr>
        <p:txBody>
          <a:bodyPr>
            <a:normAutofit lnSpcReduction="10000"/>
          </a:bodyPr>
          <a:lstStyle/>
          <a:p>
            <a:r>
              <a:rPr kumimoji="1" lang="ja-JP" altLang="en-US" dirty="0" smtClean="0"/>
              <a:t>ルドヴィコ・ラザル・ザメンホフについて</a:t>
            </a:r>
            <a:endParaRPr kumimoji="1" lang="en-US" altLang="ja-JP" dirty="0" smtClean="0"/>
          </a:p>
          <a:p>
            <a:r>
              <a:rPr kumimoji="1" lang="ja-JP" altLang="en-US" dirty="0" smtClean="0"/>
              <a:t>・１８９５年生まれ（今から１２０年前）</a:t>
            </a:r>
            <a:endParaRPr kumimoji="1" lang="en-US" altLang="ja-JP" dirty="0" smtClean="0"/>
          </a:p>
          <a:p>
            <a:pPr marL="0" indent="0">
              <a:buNone/>
            </a:pPr>
            <a:r>
              <a:rPr kumimoji="1" lang="ja-JP" altLang="en-US" dirty="0" smtClean="0"/>
              <a:t>・ポーランドのビャウイストク出身</a:t>
            </a:r>
            <a:endParaRPr kumimoji="1" lang="en-US" altLang="ja-JP" dirty="0" smtClean="0"/>
          </a:p>
          <a:p>
            <a:pPr marL="0" indent="0">
              <a:buNone/>
            </a:pPr>
            <a:r>
              <a:rPr lang="ja-JP" altLang="en-US" dirty="0" smtClean="0"/>
              <a:t>→当時のポーランドはロシアに占領されていた</a:t>
            </a:r>
            <a:endParaRPr lang="en-US" altLang="ja-JP" dirty="0" smtClean="0"/>
          </a:p>
          <a:p>
            <a:pPr marL="0" indent="0">
              <a:buNone/>
            </a:pPr>
            <a:r>
              <a:rPr lang="ja-JP" altLang="en-US" dirty="0" smtClean="0"/>
              <a:t>→人種のるつぼ。ユダヤ人、ドイツ人、ロシア人、ポーランド人が同じ地域に住んでいた。</a:t>
            </a:r>
            <a:endParaRPr lang="en-US" altLang="ja-JP" dirty="0" smtClean="0"/>
          </a:p>
          <a:p>
            <a:pPr marL="0" indent="0">
              <a:buNone/>
            </a:pPr>
            <a:r>
              <a:rPr lang="ja-JP" altLang="en-US" dirty="0" smtClean="0"/>
              <a:t>・ユダヤ人</a:t>
            </a:r>
            <a:endParaRPr lang="en-US" altLang="ja-JP" dirty="0" smtClean="0"/>
          </a:p>
          <a:p>
            <a:pPr marL="0" indent="0">
              <a:buNone/>
            </a:pPr>
            <a:r>
              <a:rPr lang="ja-JP" altLang="en-US" dirty="0" smtClean="0"/>
              <a:t>→生まれながら差別され生きていた</a:t>
            </a:r>
            <a:endParaRPr lang="en-US" altLang="ja-JP" dirty="0" smtClean="0"/>
          </a:p>
          <a:p>
            <a:pPr marL="0" indent="0">
              <a:buNone/>
            </a:pPr>
            <a:r>
              <a:rPr kumimoji="1" lang="ja-JP" altLang="en-US" dirty="0" smtClean="0"/>
              <a:t>・語学が得意なまじめな学生</a:t>
            </a:r>
            <a:endParaRPr kumimoji="1" lang="en-US" altLang="ja-JP" dirty="0" smtClean="0"/>
          </a:p>
          <a:p>
            <a:pPr marL="0" indent="0">
              <a:buNone/>
            </a:pPr>
            <a:r>
              <a:rPr lang="ja-JP" altLang="en-US" dirty="0" smtClean="0"/>
              <a:t>→祖父も父も語学が堪能</a:t>
            </a:r>
            <a:endParaRPr kumimoji="1" lang="en-US" altLang="ja-JP" dirty="0" smtClean="0"/>
          </a:p>
        </p:txBody>
      </p:sp>
      <p:sp>
        <p:nvSpPr>
          <p:cNvPr id="3" name="タイトル 2"/>
          <p:cNvSpPr>
            <a:spLocks noGrp="1"/>
          </p:cNvSpPr>
          <p:nvPr>
            <p:ph type="title"/>
          </p:nvPr>
        </p:nvSpPr>
        <p:spPr/>
        <p:txBody>
          <a:bodyPr>
            <a:normAutofit fontScale="90000"/>
          </a:bodyPr>
          <a:lstStyle/>
          <a:p>
            <a:r>
              <a:rPr kumimoji="1" lang="ja-JP" altLang="en-US" dirty="0" smtClean="0"/>
              <a:t>エスペラントの歴史～ザメンホフがエスペラントを発案するまで～</a:t>
            </a:r>
            <a:endParaRPr kumimoji="1" lang="ja-JP" altLang="en-US" dirty="0"/>
          </a:p>
        </p:txBody>
      </p:sp>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36096" y="4509120"/>
            <a:ext cx="2602552" cy="2160240"/>
          </a:xfrm>
          <a:prstGeom prst="rect">
            <a:avLst/>
          </a:prstGeom>
        </p:spPr>
      </p:pic>
    </p:spTree>
    <p:extLst>
      <p:ext uri="{BB962C8B-B14F-4D97-AF65-F5344CB8AC3E}">
        <p14:creationId xmlns:p14="http://schemas.microsoft.com/office/powerpoint/2010/main" val="1397209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fade">
                                      <p:cBhvr>
                                        <p:cTn id="35" dur="1000"/>
                                        <p:tgtEl>
                                          <p:spTgt spid="2">
                                            <p:txEl>
                                              <p:pRg st="3" end="3"/>
                                            </p:txEl>
                                          </p:spTgt>
                                        </p:tgtEl>
                                      </p:cBhvr>
                                    </p:animEffect>
                                    <p:anim calcmode="lin" valueType="num">
                                      <p:cBhvr>
                                        <p:cTn id="3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Effect transition="in" filter="fade">
                                      <p:cBhvr>
                                        <p:cTn id="42" dur="1000"/>
                                        <p:tgtEl>
                                          <p:spTgt spid="2">
                                            <p:txEl>
                                              <p:pRg st="4" end="4"/>
                                            </p:txEl>
                                          </p:spTgt>
                                        </p:tgtEl>
                                      </p:cBhvr>
                                    </p:animEffect>
                                    <p:anim calcmode="lin" valueType="num">
                                      <p:cBhvr>
                                        <p:cTn id="4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5" end="5"/>
                                            </p:txEl>
                                          </p:spTgt>
                                        </p:tgtEl>
                                        <p:attrNameLst>
                                          <p:attrName>style.visibility</p:attrName>
                                        </p:attrNameLst>
                                      </p:cBhvr>
                                      <p:to>
                                        <p:strVal val="visible"/>
                                      </p:to>
                                    </p:set>
                                    <p:animEffect transition="in" filter="fade">
                                      <p:cBhvr>
                                        <p:cTn id="49" dur="1000"/>
                                        <p:tgtEl>
                                          <p:spTgt spid="2">
                                            <p:txEl>
                                              <p:pRg st="5" end="5"/>
                                            </p:txEl>
                                          </p:spTgt>
                                        </p:tgtEl>
                                      </p:cBhvr>
                                    </p:animEffect>
                                    <p:anim calcmode="lin" valueType="num">
                                      <p:cBhvr>
                                        <p:cTn id="5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6" end="6"/>
                                            </p:txEl>
                                          </p:spTgt>
                                        </p:tgtEl>
                                        <p:attrNameLst>
                                          <p:attrName>style.visibility</p:attrName>
                                        </p:attrNameLst>
                                      </p:cBhvr>
                                      <p:to>
                                        <p:strVal val="visible"/>
                                      </p:to>
                                    </p:set>
                                    <p:animEffect transition="in" filter="fade">
                                      <p:cBhvr>
                                        <p:cTn id="56" dur="1000"/>
                                        <p:tgtEl>
                                          <p:spTgt spid="2">
                                            <p:txEl>
                                              <p:pRg st="6" end="6"/>
                                            </p:txEl>
                                          </p:spTgt>
                                        </p:tgtEl>
                                      </p:cBhvr>
                                    </p:animEffect>
                                    <p:anim calcmode="lin" valueType="num">
                                      <p:cBhvr>
                                        <p:cTn id="57"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
                                            <p:txEl>
                                              <p:pRg st="7" end="7"/>
                                            </p:txEl>
                                          </p:spTgt>
                                        </p:tgtEl>
                                        <p:attrNameLst>
                                          <p:attrName>style.visibility</p:attrName>
                                        </p:attrNameLst>
                                      </p:cBhvr>
                                      <p:to>
                                        <p:strVal val="visible"/>
                                      </p:to>
                                    </p:set>
                                    <p:animEffect transition="in" filter="fade">
                                      <p:cBhvr>
                                        <p:cTn id="63" dur="1000"/>
                                        <p:tgtEl>
                                          <p:spTgt spid="2">
                                            <p:txEl>
                                              <p:pRg st="7" end="7"/>
                                            </p:txEl>
                                          </p:spTgt>
                                        </p:tgtEl>
                                      </p:cBhvr>
                                    </p:animEffect>
                                    <p:anim calcmode="lin" valueType="num">
                                      <p:cBhvr>
                                        <p:cTn id="64"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
                                            <p:txEl>
                                              <p:pRg st="8" end="8"/>
                                            </p:txEl>
                                          </p:spTgt>
                                        </p:tgtEl>
                                        <p:attrNameLst>
                                          <p:attrName>style.visibility</p:attrName>
                                        </p:attrNameLst>
                                      </p:cBhvr>
                                      <p:to>
                                        <p:strVal val="visible"/>
                                      </p:to>
                                    </p:set>
                                    <p:animEffect transition="in" filter="fade">
                                      <p:cBhvr>
                                        <p:cTn id="70" dur="1000"/>
                                        <p:tgtEl>
                                          <p:spTgt spid="2">
                                            <p:txEl>
                                              <p:pRg st="8" end="8"/>
                                            </p:txEl>
                                          </p:spTgt>
                                        </p:tgtEl>
                                      </p:cBhvr>
                                    </p:animEffect>
                                    <p:anim calcmode="lin" valueType="num">
                                      <p:cBhvr>
                                        <p:cTn id="71"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67544" y="2276872"/>
            <a:ext cx="7200800" cy="4137323"/>
          </a:xfrm>
        </p:spPr>
        <p:txBody>
          <a:bodyPr/>
          <a:lstStyle/>
          <a:p>
            <a:r>
              <a:rPr kumimoji="1" lang="ja-JP" altLang="en-US" dirty="0" smtClean="0"/>
              <a:t>１４歳で人工語を作ろうと決意</a:t>
            </a:r>
            <a:endParaRPr kumimoji="1" lang="en-US" altLang="ja-JP" dirty="0" smtClean="0"/>
          </a:p>
          <a:p>
            <a:pPr marL="0" indent="0">
              <a:buNone/>
            </a:pPr>
            <a:r>
              <a:rPr lang="ja-JP" altLang="en-US" dirty="0" smtClean="0"/>
              <a:t>→世界中の言葉で言葉作りの実験を始める。</a:t>
            </a:r>
            <a:endParaRPr lang="en-US" altLang="ja-JP" dirty="0" smtClean="0"/>
          </a:p>
          <a:p>
            <a:pPr marL="0" indent="0">
              <a:buNone/>
            </a:pPr>
            <a:r>
              <a:rPr kumimoji="1" lang="ja-JP" altLang="en-US" dirty="0" smtClean="0"/>
              <a:t>・１７歳で「リングべ・ウニベルサーラ」完成</a:t>
            </a:r>
            <a:endParaRPr kumimoji="1" lang="en-US" altLang="ja-JP" dirty="0" smtClean="0"/>
          </a:p>
          <a:p>
            <a:pPr marL="0" indent="0">
              <a:buNone/>
            </a:pPr>
            <a:r>
              <a:rPr lang="ja-JP" altLang="en-US" dirty="0" smtClean="0"/>
              <a:t>→父親に反対され出版を断念</a:t>
            </a:r>
            <a:endParaRPr kumimoji="1" lang="en-US" altLang="ja-JP" dirty="0" smtClean="0"/>
          </a:p>
          <a:p>
            <a:pPr marL="0" indent="0">
              <a:buNone/>
            </a:pPr>
            <a:r>
              <a:rPr lang="ja-JP" altLang="en-US" dirty="0" smtClean="0"/>
              <a:t>・モスクワ大学卒業後、１８８７年同誌を出版</a:t>
            </a:r>
            <a:endParaRPr lang="en-US" altLang="ja-JP" dirty="0" smtClean="0"/>
          </a:p>
          <a:p>
            <a:pPr marL="0" indent="0">
              <a:buNone/>
            </a:pPr>
            <a:r>
              <a:rPr kumimoji="1" lang="ja-JP" altLang="en-US" dirty="0" smtClean="0"/>
              <a:t>・眼科医を続けながら、エスペラントを広める</a:t>
            </a:r>
            <a:endParaRPr kumimoji="1" lang="ja-JP" altLang="en-US" dirty="0"/>
          </a:p>
        </p:txBody>
      </p:sp>
      <p:sp>
        <p:nvSpPr>
          <p:cNvPr id="3" name="タイトル 2"/>
          <p:cNvSpPr>
            <a:spLocks noGrp="1"/>
          </p:cNvSpPr>
          <p:nvPr>
            <p:ph type="title"/>
          </p:nvPr>
        </p:nvSpPr>
        <p:spPr>
          <a:xfrm>
            <a:off x="107504" y="338328"/>
            <a:ext cx="8579296" cy="1252728"/>
          </a:xfrm>
        </p:spPr>
        <p:txBody>
          <a:bodyPr>
            <a:normAutofit/>
          </a:bodyPr>
          <a:lstStyle/>
          <a:p>
            <a:r>
              <a:rPr kumimoji="1" lang="ja-JP" altLang="en-US" sz="3200" dirty="0" smtClean="0"/>
              <a:t>ザメンホフ</a:t>
            </a:r>
            <a:r>
              <a:rPr lang="ja-JP" altLang="en-US" sz="3200" dirty="0"/>
              <a:t>が</a:t>
            </a:r>
            <a:r>
              <a:rPr kumimoji="1" lang="ja-JP" altLang="en-US" sz="3200" dirty="0" smtClean="0"/>
              <a:t>エスペラントを</a:t>
            </a:r>
            <a:r>
              <a:rPr kumimoji="1" lang="ja-JP" altLang="en-US" dirty="0" smtClean="0"/>
              <a:t>発案するまで</a:t>
            </a:r>
            <a:endParaRPr kumimoji="1" lang="ja-JP" altLang="en-US"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19050" y="3212976"/>
            <a:ext cx="2645438" cy="2437312"/>
          </a:xfrm>
          <a:prstGeom prst="rect">
            <a:avLst/>
          </a:prstGeom>
        </p:spPr>
      </p:pic>
      <p:sp>
        <p:nvSpPr>
          <p:cNvPr id="5" name="円形吹き出し 4"/>
          <p:cNvSpPr/>
          <p:nvPr/>
        </p:nvSpPr>
        <p:spPr>
          <a:xfrm>
            <a:off x="827584" y="5157192"/>
            <a:ext cx="5112568" cy="1368152"/>
          </a:xfrm>
          <a:prstGeom prst="wedgeEllipseCallout">
            <a:avLst>
              <a:gd name="adj1" fmla="val 69969"/>
              <a:gd name="adj2" fmla="val -50810"/>
            </a:avLst>
          </a:prstGeom>
        </p:spPr>
        <p:style>
          <a:lnRef idx="2">
            <a:schemeClr val="accent6"/>
          </a:lnRef>
          <a:fillRef idx="1">
            <a:schemeClr val="lt1"/>
          </a:fillRef>
          <a:effectRef idx="0">
            <a:schemeClr val="accent6"/>
          </a:effectRef>
          <a:fontRef idx="minor">
            <a:schemeClr val="dk1"/>
          </a:fontRef>
        </p:style>
        <p:txBody>
          <a:bodyPr rtlCol="0" anchor="ctr"/>
          <a:lstStyle/>
          <a:p>
            <a:pPr algn="ctr" fontAlgn="auto">
              <a:spcBef>
                <a:spcPts val="0"/>
              </a:spcBef>
              <a:spcAft>
                <a:spcPts val="0"/>
              </a:spcAft>
            </a:pPr>
            <a:r>
              <a:rPr lang="ja-JP" altLang="en-US" sz="2800" dirty="0" smtClean="0">
                <a:solidFill>
                  <a:prstClr val="black"/>
                </a:solidFill>
              </a:rPr>
              <a:t>文法１６カ条と９１８単語と例文だけ</a:t>
            </a:r>
            <a:endParaRPr lang="en-US" altLang="ja-JP" sz="2800" dirty="0" smtClean="0">
              <a:solidFill>
                <a:prstClr val="black"/>
              </a:solidFill>
            </a:endParaRPr>
          </a:p>
          <a:p>
            <a:pPr algn="ctr" fontAlgn="auto">
              <a:spcBef>
                <a:spcPts val="0"/>
              </a:spcBef>
              <a:spcAft>
                <a:spcPts val="0"/>
              </a:spcAft>
            </a:pPr>
            <a:r>
              <a:rPr lang="ja-JP" altLang="en-US" sz="2800" dirty="0" smtClean="0">
                <a:solidFill>
                  <a:prstClr val="black"/>
                </a:solidFill>
              </a:rPr>
              <a:t>とっても薄い本！！</a:t>
            </a:r>
            <a:endParaRPr lang="ja-JP" altLang="en-US" sz="2800" dirty="0">
              <a:solidFill>
                <a:prstClr val="black"/>
              </a:solidFill>
            </a:endParaRPr>
          </a:p>
        </p:txBody>
      </p:sp>
    </p:spTree>
    <p:extLst>
      <p:ext uri="{BB962C8B-B14F-4D97-AF65-F5344CB8AC3E}">
        <p14:creationId xmlns:p14="http://schemas.microsoft.com/office/powerpoint/2010/main" val="3160679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fade">
                                      <p:cBhvr>
                                        <p:cTn id="35" dur="1000"/>
                                        <p:tgtEl>
                                          <p:spTgt spid="2">
                                            <p:txEl>
                                              <p:pRg st="3" end="3"/>
                                            </p:txEl>
                                          </p:spTgt>
                                        </p:tgtEl>
                                      </p:cBhvr>
                                    </p:animEffect>
                                    <p:anim calcmode="lin" valueType="num">
                                      <p:cBhvr>
                                        <p:cTn id="3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Effect transition="in" filter="fade">
                                      <p:cBhvr>
                                        <p:cTn id="42" dur="1000"/>
                                        <p:tgtEl>
                                          <p:spTgt spid="2">
                                            <p:txEl>
                                              <p:pRg st="4" end="4"/>
                                            </p:txEl>
                                          </p:spTgt>
                                        </p:tgtEl>
                                      </p:cBhvr>
                                    </p:animEffect>
                                    <p:anim calcmode="lin" valueType="num">
                                      <p:cBhvr>
                                        <p:cTn id="4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5" end="5"/>
                                            </p:txEl>
                                          </p:spTgt>
                                        </p:tgtEl>
                                        <p:attrNameLst>
                                          <p:attrName>style.visibility</p:attrName>
                                        </p:attrNameLst>
                                      </p:cBhvr>
                                      <p:to>
                                        <p:strVal val="visible"/>
                                      </p:to>
                                    </p:set>
                                    <p:animEffect transition="in" filter="fade">
                                      <p:cBhvr>
                                        <p:cTn id="49" dur="1000"/>
                                        <p:tgtEl>
                                          <p:spTgt spid="2">
                                            <p:txEl>
                                              <p:pRg st="5" end="5"/>
                                            </p:txEl>
                                          </p:spTgt>
                                        </p:tgtEl>
                                      </p:cBhvr>
                                    </p:animEffect>
                                    <p:anim calcmode="lin" valueType="num">
                                      <p:cBhvr>
                                        <p:cTn id="5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6" presetClass="emph" presetSubtype="0" fill="hold" grpId="0" nodeType="clickEffect">
                                  <p:stCondLst>
                                    <p:cond delay="0"/>
                                  </p:stCondLst>
                                  <p:childTnLst>
                                    <p:animScale>
                                      <p:cBhvr>
                                        <p:cTn id="55" dur="2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Autofit/>
          </a:bodyPr>
          <a:lstStyle/>
          <a:p>
            <a:pPr marL="0" indent="0" algn="ctr">
              <a:buNone/>
            </a:pPr>
            <a:r>
              <a:rPr kumimoji="1" lang="ja-JP" altLang="en-US" sz="3200" dirty="0" smtClean="0"/>
              <a:t>・彼の生い立ちから</a:t>
            </a:r>
            <a:endParaRPr kumimoji="1" lang="en-US" altLang="ja-JP" sz="3200" dirty="0" smtClean="0"/>
          </a:p>
          <a:p>
            <a:pPr marL="0" indent="0" algn="ctr">
              <a:buNone/>
            </a:pPr>
            <a:r>
              <a:rPr lang="ja-JP" altLang="en-US" sz="3200" dirty="0"/>
              <a:t>→</a:t>
            </a:r>
            <a:r>
              <a:rPr kumimoji="1" lang="ja-JP" altLang="en-US" sz="3200" dirty="0" smtClean="0"/>
              <a:t>民族同士の争いが絶えなかった</a:t>
            </a:r>
            <a:endParaRPr kumimoji="1" lang="en-US" altLang="ja-JP" sz="3200" dirty="0" smtClean="0"/>
          </a:p>
          <a:p>
            <a:pPr marL="0" indent="0" algn="ctr">
              <a:buNone/>
            </a:pPr>
            <a:r>
              <a:rPr lang="ja-JP" altLang="en-US" sz="3200" dirty="0" smtClean="0"/>
              <a:t>・ユダヤ人差別への開放</a:t>
            </a:r>
            <a:endParaRPr lang="en-US" altLang="ja-JP" sz="3200" dirty="0" smtClean="0"/>
          </a:p>
          <a:p>
            <a:pPr marL="0" indent="0" algn="ctr">
              <a:buNone/>
            </a:pPr>
            <a:r>
              <a:rPr kumimoji="1" lang="ja-JP" altLang="en-US" sz="3200" dirty="0" smtClean="0"/>
              <a:t>・世界平和のため</a:t>
            </a:r>
            <a:endParaRPr kumimoji="1" lang="en-US" altLang="ja-JP" sz="3200" dirty="0" smtClean="0"/>
          </a:p>
          <a:p>
            <a:pPr marL="0" indent="0" algn="ctr">
              <a:buNone/>
            </a:pPr>
            <a:r>
              <a:rPr lang="ja-JP" altLang="en-US" sz="3200" dirty="0" smtClean="0"/>
              <a:t>・民族主義を世界主義にするため</a:t>
            </a:r>
            <a:endParaRPr lang="en-US" altLang="ja-JP" sz="3200" dirty="0" smtClean="0"/>
          </a:p>
          <a:p>
            <a:pPr marL="0" indent="0" algn="ctr">
              <a:buNone/>
            </a:pPr>
            <a:r>
              <a:rPr kumimoji="1" lang="ja-JP" altLang="en-US" sz="3200" dirty="0" smtClean="0"/>
              <a:t>・平等な世界を築くため</a:t>
            </a:r>
            <a:endParaRPr kumimoji="1" lang="ja-JP" altLang="en-US" sz="3200" dirty="0"/>
          </a:p>
        </p:txBody>
      </p:sp>
      <p:sp>
        <p:nvSpPr>
          <p:cNvPr id="3" name="タイトル 2"/>
          <p:cNvSpPr>
            <a:spLocks noGrp="1"/>
          </p:cNvSpPr>
          <p:nvPr>
            <p:ph type="title"/>
          </p:nvPr>
        </p:nvSpPr>
        <p:spPr/>
        <p:txBody>
          <a:bodyPr>
            <a:normAutofit fontScale="90000"/>
          </a:bodyPr>
          <a:lstStyle/>
          <a:p>
            <a:r>
              <a:rPr kumimoji="1" lang="ja-JP" altLang="en-US" dirty="0" smtClean="0"/>
              <a:t>ザメンホフがエスペラントを創案した理由</a:t>
            </a:r>
            <a:endParaRPr kumimoji="1" lang="ja-JP" altLang="en-US" dirty="0"/>
          </a:p>
        </p:txBody>
      </p:sp>
    </p:spTree>
    <p:extLst>
      <p:ext uri="{BB962C8B-B14F-4D97-AF65-F5344CB8AC3E}">
        <p14:creationId xmlns:p14="http://schemas.microsoft.com/office/powerpoint/2010/main" val="1078324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fade">
                                      <p:cBhvr>
                                        <p:cTn id="35" dur="1000"/>
                                        <p:tgtEl>
                                          <p:spTgt spid="2">
                                            <p:txEl>
                                              <p:pRg st="3" end="3"/>
                                            </p:txEl>
                                          </p:spTgt>
                                        </p:tgtEl>
                                      </p:cBhvr>
                                    </p:animEffect>
                                    <p:anim calcmode="lin" valueType="num">
                                      <p:cBhvr>
                                        <p:cTn id="3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Effect transition="in" filter="fade">
                                      <p:cBhvr>
                                        <p:cTn id="42" dur="1000"/>
                                        <p:tgtEl>
                                          <p:spTgt spid="2">
                                            <p:txEl>
                                              <p:pRg st="4" end="4"/>
                                            </p:txEl>
                                          </p:spTgt>
                                        </p:tgtEl>
                                      </p:cBhvr>
                                    </p:animEffect>
                                    <p:anim calcmode="lin" valueType="num">
                                      <p:cBhvr>
                                        <p:cTn id="4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5" end="5"/>
                                            </p:txEl>
                                          </p:spTgt>
                                        </p:tgtEl>
                                        <p:attrNameLst>
                                          <p:attrName>style.visibility</p:attrName>
                                        </p:attrNameLst>
                                      </p:cBhvr>
                                      <p:to>
                                        <p:strVal val="visible"/>
                                      </p:to>
                                    </p:set>
                                    <p:animEffect transition="in" filter="fade">
                                      <p:cBhvr>
                                        <p:cTn id="49" dur="1000"/>
                                        <p:tgtEl>
                                          <p:spTgt spid="2">
                                            <p:txEl>
                                              <p:pRg st="5" end="5"/>
                                            </p:txEl>
                                          </p:spTgt>
                                        </p:tgtEl>
                                      </p:cBhvr>
                                    </p:animEffect>
                                    <p:anim calcmode="lin" valueType="num">
                                      <p:cBhvr>
                                        <p:cTn id="5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27584" y="2420888"/>
            <a:ext cx="7408333" cy="3450696"/>
          </a:xfrm>
        </p:spPr>
        <p:txBody>
          <a:bodyPr/>
          <a:lstStyle/>
          <a:p>
            <a:r>
              <a:rPr kumimoji="1" lang="ja-JP" altLang="en-US" dirty="0" smtClean="0"/>
              <a:t>１、遊び半分でもマスターできるほどやさしいこと</a:t>
            </a:r>
            <a:endParaRPr kumimoji="1" lang="en-US" altLang="ja-JP" dirty="0" smtClean="0"/>
          </a:p>
          <a:p>
            <a:r>
              <a:rPr lang="ja-JP" altLang="en-US" dirty="0" smtClean="0"/>
              <a:t>２、世界中の国がこの言葉を受け入れること。また、国際交流の道具になること</a:t>
            </a:r>
            <a:endParaRPr lang="en-US" altLang="ja-JP" dirty="0" smtClean="0"/>
          </a:p>
          <a:p>
            <a:r>
              <a:rPr kumimoji="1" lang="ja-JP" altLang="en-US" dirty="0" smtClean="0"/>
              <a:t>３　世界が国際語に無関心ではいられなくようにすること。</a:t>
            </a:r>
            <a:endParaRPr kumimoji="1" lang="en-US" altLang="ja-JP" dirty="0" smtClean="0"/>
          </a:p>
          <a:p>
            <a:endParaRPr lang="en-US" altLang="ja-JP" dirty="0"/>
          </a:p>
          <a:p>
            <a:r>
              <a:rPr kumimoji="1" lang="ja-JP" altLang="en-US" dirty="0" smtClean="0"/>
              <a:t>この３つをザメンホフは掲げエスペラントを広めていった。</a:t>
            </a:r>
            <a:endParaRPr kumimoji="1" lang="ja-JP" altLang="en-US" dirty="0"/>
          </a:p>
        </p:txBody>
      </p:sp>
      <p:sp>
        <p:nvSpPr>
          <p:cNvPr id="3" name="タイトル 2"/>
          <p:cNvSpPr>
            <a:spLocks noGrp="1"/>
          </p:cNvSpPr>
          <p:nvPr>
            <p:ph type="title"/>
          </p:nvPr>
        </p:nvSpPr>
        <p:spPr/>
        <p:txBody>
          <a:bodyPr/>
          <a:lstStyle/>
          <a:p>
            <a:r>
              <a:rPr lang="ja-JP" altLang="en-US" dirty="0"/>
              <a:t>エスペラント</a:t>
            </a:r>
            <a:r>
              <a:rPr kumimoji="1" lang="ja-JP" altLang="en-US" dirty="0" smtClean="0"/>
              <a:t>が広まるためには</a:t>
            </a:r>
            <a:endParaRPr kumimoji="1" lang="ja-JP" altLang="en-US" dirty="0"/>
          </a:p>
        </p:txBody>
      </p:sp>
    </p:spTree>
    <p:extLst>
      <p:ext uri="{BB962C8B-B14F-4D97-AF65-F5344CB8AC3E}">
        <p14:creationId xmlns:p14="http://schemas.microsoft.com/office/powerpoint/2010/main" val="2339339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1000"/>
                                        <p:tgtEl>
                                          <p:spTgt spid="2">
                                            <p:txEl>
                                              <p:pRg st="0" end="0"/>
                                            </p:txEl>
                                          </p:spTgt>
                                        </p:tgtEl>
                                      </p:cBhvr>
                                    </p:animEffect>
                                    <p:anim calcmode="lin" valueType="num">
                                      <p:cBhvr>
                                        <p:cTn id="13"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fade">
                                      <p:cBhvr>
                                        <p:cTn id="19" dur="1000"/>
                                        <p:tgtEl>
                                          <p:spTgt spid="2">
                                            <p:txEl>
                                              <p:pRg st="1" end="1"/>
                                            </p:txEl>
                                          </p:spTgt>
                                        </p:tgtEl>
                                      </p:cBhvr>
                                    </p:animEffect>
                                    <p:anim calcmode="lin" valueType="num">
                                      <p:cBhvr>
                                        <p:cTn id="20"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Effect transition="in" filter="fade">
                                      <p:cBhvr>
                                        <p:cTn id="26" dur="1000"/>
                                        <p:tgtEl>
                                          <p:spTgt spid="2">
                                            <p:txEl>
                                              <p:pRg st="2" end="2"/>
                                            </p:txEl>
                                          </p:spTgt>
                                        </p:tgtEl>
                                      </p:cBhvr>
                                    </p:animEffect>
                                    <p:anim calcmode="lin" valueType="num">
                                      <p:cBhvr>
                                        <p:cTn id="2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fade">
                                      <p:cBhvr>
                                        <p:cTn id="33" dur="1000"/>
                                        <p:tgtEl>
                                          <p:spTgt spid="2">
                                            <p:txEl>
                                              <p:pRg st="4" end="4"/>
                                            </p:txEl>
                                          </p:spTgt>
                                        </p:tgtEl>
                                      </p:cBhvr>
                                    </p:animEffect>
                                    <p:anim calcmode="lin" valueType="num">
                                      <p:cBhvr>
                                        <p:cTn id="34"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ja-JP" altLang="en-US" smtClean="0"/>
              <a:t>バベルの話</a:t>
            </a:r>
          </a:p>
        </p:txBody>
      </p:sp>
      <p:sp>
        <p:nvSpPr>
          <p:cNvPr id="3075" name="Rectangle 3"/>
          <p:cNvSpPr>
            <a:spLocks noGrp="1" noChangeArrowheads="1"/>
          </p:cNvSpPr>
          <p:nvPr>
            <p:ph type="body" idx="1"/>
          </p:nvPr>
        </p:nvSpPr>
        <p:spPr/>
        <p:txBody>
          <a:bodyPr/>
          <a:lstStyle/>
          <a:p>
            <a:pPr eaLnBrk="1" hangingPunct="1">
              <a:lnSpc>
                <a:spcPct val="80000"/>
              </a:lnSpc>
            </a:pPr>
            <a:r>
              <a:rPr lang="en-US" altLang="ja-JP" sz="1800" smtClean="0"/>
              <a:t>1 </a:t>
            </a:r>
            <a:r>
              <a:rPr lang="ja-JP" altLang="en-US" sz="1800" smtClean="0"/>
              <a:t>世界中は同じ言葉を使って、同じように話していた。</a:t>
            </a:r>
            <a:br>
              <a:rPr lang="ja-JP" altLang="en-US" sz="1800" smtClean="0"/>
            </a:br>
            <a:r>
              <a:rPr lang="en-US" altLang="ja-JP" sz="1800" smtClean="0"/>
              <a:t>2 </a:t>
            </a:r>
            <a:r>
              <a:rPr lang="ja-JP" altLang="en-US" sz="1800" smtClean="0"/>
              <a:t>東の方から移動してきた人々は、シンアルの地に平野を見つけ、そこに住み着いた。</a:t>
            </a:r>
            <a:br>
              <a:rPr lang="ja-JP" altLang="en-US" sz="1800" smtClean="0"/>
            </a:br>
            <a:r>
              <a:rPr lang="en-US" altLang="ja-JP" sz="1800" smtClean="0"/>
              <a:t>3 </a:t>
            </a:r>
            <a:r>
              <a:rPr lang="ja-JP" altLang="en-US" sz="1800" smtClean="0"/>
              <a:t>彼らは「れんがを作り、それをよく焼こう」と話し合った。石の代わりにれんがを、しっくいの代わりにアスファルトを用いた。</a:t>
            </a:r>
            <a:br>
              <a:rPr lang="ja-JP" altLang="en-US" sz="1800" smtClean="0"/>
            </a:br>
            <a:r>
              <a:rPr lang="en-US" altLang="ja-JP" sz="1800" smtClean="0"/>
              <a:t>4 </a:t>
            </a:r>
            <a:r>
              <a:rPr lang="ja-JP" altLang="en-US" sz="1800" smtClean="0"/>
              <a:t>彼らは、「さあ、天まで届く塔のある町を建て、有名になろう。そして、全地に散らされることのないようにしよう」と言った。</a:t>
            </a:r>
            <a:br>
              <a:rPr lang="ja-JP" altLang="en-US" sz="1800" smtClean="0"/>
            </a:br>
            <a:r>
              <a:rPr lang="en-US" altLang="ja-JP" sz="1800" smtClean="0"/>
              <a:t>5 </a:t>
            </a:r>
            <a:r>
              <a:rPr lang="ja-JP" altLang="en-US" sz="1800" smtClean="0"/>
              <a:t>主は降ってきて、人の子らが建てた、塔のあるこの町を見て、</a:t>
            </a:r>
            <a:br>
              <a:rPr lang="ja-JP" altLang="en-US" sz="1800" smtClean="0"/>
            </a:br>
            <a:r>
              <a:rPr lang="en-US" altLang="ja-JP" sz="1800" smtClean="0"/>
              <a:t>6 </a:t>
            </a:r>
            <a:r>
              <a:rPr lang="ja-JP" altLang="en-US" sz="1800" smtClean="0"/>
              <a:t>言われた。「彼らは一つの民で、皆一つの言葉を話しているから、このようなことをし始めたのだ。これでは、彼らが何を企てても、妨げることはできない。</a:t>
            </a:r>
            <a:br>
              <a:rPr lang="ja-JP" altLang="en-US" sz="1800" smtClean="0"/>
            </a:br>
            <a:r>
              <a:rPr lang="en-US" altLang="ja-JP" sz="1800" smtClean="0"/>
              <a:t>7 </a:t>
            </a:r>
            <a:r>
              <a:rPr lang="ja-JP" altLang="en-US" sz="1800" smtClean="0"/>
              <a:t>我々は降って行って、直ちに彼らの言葉を混乱させ、互いの言葉が聞き分けられぬようにしてしまおう。」</a:t>
            </a:r>
            <a:br>
              <a:rPr lang="ja-JP" altLang="en-US" sz="1800" smtClean="0"/>
            </a:br>
            <a:r>
              <a:rPr lang="en-US" altLang="ja-JP" sz="1800" smtClean="0"/>
              <a:t>8 </a:t>
            </a:r>
            <a:r>
              <a:rPr lang="ja-JP" altLang="en-US" sz="1800" smtClean="0"/>
              <a:t>主は彼らをそこから全地に散らされたので、彼らはこの町の建設をやめた。</a:t>
            </a:r>
            <a:br>
              <a:rPr lang="ja-JP" altLang="en-US" sz="1800" smtClean="0"/>
            </a:br>
            <a:r>
              <a:rPr lang="en-US" altLang="ja-JP" sz="1800" smtClean="0"/>
              <a:t>9 </a:t>
            </a:r>
            <a:r>
              <a:rPr lang="ja-JP" altLang="en-US" sz="1800" smtClean="0"/>
              <a:t>こういうわけで、この町の名前はバベルと呼ばれた。主がそこで全地の言葉を混乱（バラル）させ、また、主がそこから彼らを全地に散らされたからである。</a:t>
            </a:r>
            <a:br>
              <a:rPr lang="ja-JP" altLang="en-US" sz="1800" smtClean="0"/>
            </a:br>
            <a:r>
              <a:rPr lang="en-US" altLang="ja-JP" sz="1800" smtClean="0"/>
              <a:t>(</a:t>
            </a:r>
            <a:r>
              <a:rPr lang="ja-JP" altLang="en-US" sz="1800" smtClean="0"/>
              <a:t>「新共同訳聖書」　創世記</a:t>
            </a:r>
            <a:r>
              <a:rPr lang="en-US" altLang="ja-JP" sz="1800" smtClean="0"/>
              <a:t>11.1-8)</a:t>
            </a:r>
          </a:p>
          <a:p>
            <a:pPr eaLnBrk="1" hangingPunct="1">
              <a:lnSpc>
                <a:spcPct val="80000"/>
              </a:lnSpc>
            </a:pPr>
            <a:endParaRPr lang="en-US" altLang="ja-JP" sz="180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72067" y="2276872"/>
            <a:ext cx="7408333" cy="4248472"/>
          </a:xfrm>
        </p:spPr>
        <p:txBody>
          <a:bodyPr>
            <a:normAutofit/>
          </a:bodyPr>
          <a:lstStyle/>
          <a:p>
            <a:pPr marL="0" indent="0">
              <a:buNone/>
            </a:pPr>
            <a:r>
              <a:rPr kumimoji="1" lang="ja-JP" altLang="en-US" dirty="0" smtClean="0"/>
              <a:t>・第一次対戦後、急激に広まる。</a:t>
            </a:r>
            <a:endParaRPr kumimoji="1" lang="en-US" altLang="ja-JP" dirty="0" smtClean="0"/>
          </a:p>
          <a:p>
            <a:pPr marL="0" indent="0">
              <a:buNone/>
            </a:pPr>
            <a:r>
              <a:rPr kumimoji="1" lang="ja-JP" altLang="en-US" dirty="0" smtClean="0"/>
              <a:t>→国際連盟が発足したことによる国際語の意識</a:t>
            </a:r>
            <a:endParaRPr kumimoji="1" lang="en-US" altLang="ja-JP" dirty="0" smtClean="0"/>
          </a:p>
          <a:p>
            <a:pPr marL="0" indent="0">
              <a:buNone/>
            </a:pPr>
            <a:r>
              <a:rPr lang="ja-JP" altLang="en-US" dirty="0" smtClean="0"/>
              <a:t>・国際連盟で公用語へ？</a:t>
            </a:r>
            <a:endParaRPr lang="en-US" altLang="ja-JP" dirty="0" smtClean="0"/>
          </a:p>
          <a:p>
            <a:pPr marL="0" indent="0">
              <a:buNone/>
            </a:pPr>
            <a:r>
              <a:rPr kumimoji="1" lang="ja-JP" altLang="en-US" dirty="0" smtClean="0"/>
              <a:t>→フランスの反対により否決</a:t>
            </a:r>
            <a:endParaRPr lang="en-US" altLang="ja-JP" dirty="0" smtClean="0"/>
          </a:p>
          <a:p>
            <a:pPr marL="0" indent="0">
              <a:buNone/>
            </a:pPr>
            <a:r>
              <a:rPr lang="ja-JP" altLang="en-US" dirty="0"/>
              <a:t>・</a:t>
            </a:r>
            <a:r>
              <a:rPr kumimoji="1" lang="ja-JP" altLang="en-US" dirty="0" smtClean="0"/>
              <a:t>ヒトラーによる弾圧</a:t>
            </a:r>
            <a:endParaRPr kumimoji="1" lang="en-US" altLang="ja-JP" dirty="0" smtClean="0"/>
          </a:p>
          <a:p>
            <a:pPr marL="0" indent="0">
              <a:buNone/>
            </a:pPr>
            <a:r>
              <a:rPr lang="ja-JP" altLang="en-US" dirty="0" smtClean="0"/>
              <a:t>→ザメンホフの子どもは強制収容所へ</a:t>
            </a:r>
            <a:endParaRPr kumimoji="1" lang="en-US" altLang="ja-JP" dirty="0" smtClean="0"/>
          </a:p>
          <a:p>
            <a:pPr marL="0" indent="0">
              <a:buNone/>
            </a:pPr>
            <a:r>
              <a:rPr lang="ja-JP" altLang="en-US" dirty="0" smtClean="0"/>
              <a:t>・スターリンによる弾圧</a:t>
            </a:r>
            <a:endParaRPr lang="en-US" altLang="ja-JP" dirty="0" smtClean="0"/>
          </a:p>
          <a:p>
            <a:pPr marL="0" indent="0">
              <a:buNone/>
            </a:pPr>
            <a:r>
              <a:rPr lang="ja-JP" altLang="en-US" dirty="0" smtClean="0"/>
              <a:t>・第二次世界大戦後ドイツで運動が盛んになる</a:t>
            </a:r>
            <a:endParaRPr lang="en-US" altLang="ja-JP" dirty="0" smtClean="0"/>
          </a:p>
          <a:p>
            <a:pPr marL="0" indent="0">
              <a:buNone/>
            </a:pPr>
            <a:r>
              <a:rPr lang="ja-JP" altLang="en-US" dirty="0" smtClean="0"/>
              <a:t>・１９６５年、日本で第５０回大会が行われる</a:t>
            </a:r>
            <a:endParaRPr lang="en-US" altLang="ja-JP" dirty="0" smtClean="0"/>
          </a:p>
          <a:p>
            <a:pPr marL="0" indent="0">
              <a:buNone/>
            </a:pPr>
            <a:endParaRPr lang="en-US" altLang="ja-JP" dirty="0" smtClean="0"/>
          </a:p>
          <a:p>
            <a:pPr marL="0" indent="0">
              <a:buNone/>
            </a:pPr>
            <a:endParaRPr kumimoji="1" lang="en-US" altLang="ja-JP" dirty="0"/>
          </a:p>
          <a:p>
            <a:pPr marL="0" indent="0">
              <a:buNone/>
            </a:pPr>
            <a:endParaRPr kumimoji="1" lang="ja-JP" altLang="en-US" dirty="0"/>
          </a:p>
        </p:txBody>
      </p:sp>
      <p:sp>
        <p:nvSpPr>
          <p:cNvPr id="3" name="タイトル 2"/>
          <p:cNvSpPr>
            <a:spLocks noGrp="1"/>
          </p:cNvSpPr>
          <p:nvPr>
            <p:ph type="title"/>
          </p:nvPr>
        </p:nvSpPr>
        <p:spPr/>
        <p:txBody>
          <a:bodyPr/>
          <a:lstStyle/>
          <a:p>
            <a:r>
              <a:rPr kumimoji="1" lang="ja-JP" altLang="en-US" dirty="0" smtClean="0"/>
              <a:t>ザメンホフの死後</a:t>
            </a:r>
            <a:endParaRPr kumimoji="1" lang="ja-JP" altLang="en-US"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2160" y="3309849"/>
            <a:ext cx="2581275" cy="1771650"/>
          </a:xfrm>
          <a:prstGeom prst="rect">
            <a:avLst/>
          </a:prstGeom>
        </p:spPr>
      </p:pic>
    </p:spTree>
    <p:extLst>
      <p:ext uri="{BB962C8B-B14F-4D97-AF65-F5344CB8AC3E}">
        <p14:creationId xmlns:p14="http://schemas.microsoft.com/office/powerpoint/2010/main" val="217454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fade">
                                      <p:cBhvr>
                                        <p:cTn id="35" dur="1000"/>
                                        <p:tgtEl>
                                          <p:spTgt spid="2">
                                            <p:txEl>
                                              <p:pRg st="3" end="3"/>
                                            </p:txEl>
                                          </p:spTgt>
                                        </p:tgtEl>
                                      </p:cBhvr>
                                    </p:animEffect>
                                    <p:anim calcmode="lin" valueType="num">
                                      <p:cBhvr>
                                        <p:cTn id="3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Effect transition="in" filter="fade">
                                      <p:cBhvr>
                                        <p:cTn id="42" dur="1000"/>
                                        <p:tgtEl>
                                          <p:spTgt spid="2">
                                            <p:txEl>
                                              <p:pRg st="4" end="4"/>
                                            </p:txEl>
                                          </p:spTgt>
                                        </p:tgtEl>
                                      </p:cBhvr>
                                    </p:animEffect>
                                    <p:anim calcmode="lin" valueType="num">
                                      <p:cBhvr>
                                        <p:cTn id="4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5" end="5"/>
                                            </p:txEl>
                                          </p:spTgt>
                                        </p:tgtEl>
                                        <p:attrNameLst>
                                          <p:attrName>style.visibility</p:attrName>
                                        </p:attrNameLst>
                                      </p:cBhvr>
                                      <p:to>
                                        <p:strVal val="visible"/>
                                      </p:to>
                                    </p:set>
                                    <p:animEffect transition="in" filter="fade">
                                      <p:cBhvr>
                                        <p:cTn id="49" dur="1000"/>
                                        <p:tgtEl>
                                          <p:spTgt spid="2">
                                            <p:txEl>
                                              <p:pRg st="5" end="5"/>
                                            </p:txEl>
                                          </p:spTgt>
                                        </p:tgtEl>
                                      </p:cBhvr>
                                    </p:animEffect>
                                    <p:anim calcmode="lin" valueType="num">
                                      <p:cBhvr>
                                        <p:cTn id="5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6" end="6"/>
                                            </p:txEl>
                                          </p:spTgt>
                                        </p:tgtEl>
                                        <p:attrNameLst>
                                          <p:attrName>style.visibility</p:attrName>
                                        </p:attrNameLst>
                                      </p:cBhvr>
                                      <p:to>
                                        <p:strVal val="visible"/>
                                      </p:to>
                                    </p:set>
                                    <p:animEffect transition="in" filter="fade">
                                      <p:cBhvr>
                                        <p:cTn id="56" dur="1000"/>
                                        <p:tgtEl>
                                          <p:spTgt spid="2">
                                            <p:txEl>
                                              <p:pRg st="6" end="6"/>
                                            </p:txEl>
                                          </p:spTgt>
                                        </p:tgtEl>
                                      </p:cBhvr>
                                    </p:animEffect>
                                    <p:anim calcmode="lin" valueType="num">
                                      <p:cBhvr>
                                        <p:cTn id="57"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
                                            <p:txEl>
                                              <p:pRg st="7" end="7"/>
                                            </p:txEl>
                                          </p:spTgt>
                                        </p:tgtEl>
                                        <p:attrNameLst>
                                          <p:attrName>style.visibility</p:attrName>
                                        </p:attrNameLst>
                                      </p:cBhvr>
                                      <p:to>
                                        <p:strVal val="visible"/>
                                      </p:to>
                                    </p:set>
                                    <p:animEffect transition="in" filter="fade">
                                      <p:cBhvr>
                                        <p:cTn id="63" dur="1000"/>
                                        <p:tgtEl>
                                          <p:spTgt spid="2">
                                            <p:txEl>
                                              <p:pRg st="7" end="7"/>
                                            </p:txEl>
                                          </p:spTgt>
                                        </p:tgtEl>
                                      </p:cBhvr>
                                    </p:animEffect>
                                    <p:anim calcmode="lin" valueType="num">
                                      <p:cBhvr>
                                        <p:cTn id="64"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
                                            <p:txEl>
                                              <p:pRg st="8" end="8"/>
                                            </p:txEl>
                                          </p:spTgt>
                                        </p:tgtEl>
                                        <p:attrNameLst>
                                          <p:attrName>style.visibility</p:attrName>
                                        </p:attrNameLst>
                                      </p:cBhvr>
                                      <p:to>
                                        <p:strVal val="visible"/>
                                      </p:to>
                                    </p:set>
                                    <p:animEffect transition="in" filter="fade">
                                      <p:cBhvr>
                                        <p:cTn id="70" dur="1000"/>
                                        <p:tgtEl>
                                          <p:spTgt spid="2">
                                            <p:txEl>
                                              <p:pRg st="8" end="8"/>
                                            </p:txEl>
                                          </p:spTgt>
                                        </p:tgtEl>
                                      </p:cBhvr>
                                    </p:animEffect>
                                    <p:anim calcmode="lin" valueType="num">
                                      <p:cBhvr>
                                        <p:cTn id="71"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日本のエスペラント運動</a:t>
            </a:r>
            <a:endParaRPr kumimoji="1" lang="ja-JP" altLang="en-US" dirty="0"/>
          </a:p>
        </p:txBody>
      </p:sp>
      <p:sp>
        <p:nvSpPr>
          <p:cNvPr id="5" name="コンテンツ プレースホルダー 4"/>
          <p:cNvSpPr>
            <a:spLocks noGrp="1"/>
          </p:cNvSpPr>
          <p:nvPr>
            <p:ph sz="quarter" idx="13"/>
          </p:nvPr>
        </p:nvSpPr>
        <p:spPr>
          <a:xfrm>
            <a:off x="676655" y="2276872"/>
            <a:ext cx="3822192" cy="4104456"/>
          </a:xfrm>
        </p:spPr>
        <p:txBody>
          <a:bodyPr/>
          <a:lstStyle/>
          <a:p>
            <a:pPr marL="0" indent="0">
              <a:buNone/>
            </a:pPr>
            <a:r>
              <a:rPr lang="ja-JP" altLang="en-US" dirty="0" smtClean="0"/>
              <a:t>１８８９年日本人で初めてエスペラントを学んだ丘浅次郎</a:t>
            </a:r>
            <a:endParaRPr lang="en-US" altLang="ja-JP" dirty="0" smtClean="0"/>
          </a:p>
          <a:p>
            <a:pPr marL="0" indent="0">
              <a:buNone/>
            </a:pPr>
            <a:r>
              <a:rPr lang="ja-JP" altLang="en-US" dirty="0" smtClean="0"/>
              <a:t>１９０６年　二葉亭四迷の世界語が出版される</a:t>
            </a:r>
            <a:endParaRPr lang="en-US" altLang="ja-JP" dirty="0" smtClean="0"/>
          </a:p>
          <a:p>
            <a:pPr marL="0" indent="0">
              <a:buNone/>
            </a:pPr>
            <a:r>
              <a:rPr lang="ja-JP" altLang="en-US" dirty="0" smtClean="0"/>
              <a:t>→エスペラント広まる</a:t>
            </a:r>
            <a:endParaRPr lang="en-US" altLang="ja-JP" dirty="0" smtClean="0"/>
          </a:p>
          <a:p>
            <a:pPr marL="0" indent="0">
              <a:buNone/>
            </a:pPr>
            <a:r>
              <a:rPr lang="ja-JP" altLang="en-US" dirty="0" smtClean="0"/>
              <a:t>１９０６年　日本エスペラント学会が設立</a:t>
            </a:r>
            <a:endParaRPr lang="en-US" altLang="ja-JP" dirty="0" smtClean="0"/>
          </a:p>
          <a:p>
            <a:pPr marL="0" indent="0">
              <a:buNone/>
            </a:pPr>
            <a:r>
              <a:rPr lang="en-US" altLang="ja-JP" dirty="0" smtClean="0"/>
              <a:t>※</a:t>
            </a:r>
            <a:r>
              <a:rPr lang="ja-JP" altLang="en-US" dirty="0" smtClean="0"/>
              <a:t>毎年日本エスペラント学会が主催する日本エスペラント大会が行われている</a:t>
            </a:r>
            <a:endParaRPr lang="en-US" altLang="ja-JP" dirty="0" smtClean="0"/>
          </a:p>
        </p:txBody>
      </p:sp>
      <p:sp>
        <p:nvSpPr>
          <p:cNvPr id="6" name="コンテンツ プレースホルダー 5"/>
          <p:cNvSpPr>
            <a:spLocks noGrp="1"/>
          </p:cNvSpPr>
          <p:nvPr>
            <p:ph sz="quarter" idx="14"/>
          </p:nvPr>
        </p:nvSpPr>
        <p:spPr>
          <a:xfrm>
            <a:off x="4645152" y="2276872"/>
            <a:ext cx="3822192" cy="3849608"/>
          </a:xfrm>
        </p:spPr>
        <p:txBody>
          <a:bodyPr>
            <a:normAutofit lnSpcReduction="10000"/>
          </a:bodyPr>
          <a:lstStyle/>
          <a:p>
            <a:r>
              <a:rPr lang="ja-JP" altLang="en-US" dirty="0"/>
              <a:t>著名</a:t>
            </a:r>
            <a:r>
              <a:rPr lang="ja-JP" altLang="en-US" dirty="0" smtClean="0"/>
              <a:t>なエスペランティスト</a:t>
            </a:r>
            <a:endParaRPr lang="en-US" altLang="ja-JP" dirty="0" smtClean="0"/>
          </a:p>
          <a:p>
            <a:r>
              <a:rPr kumimoji="1" lang="ja-JP" altLang="en-US" dirty="0" smtClean="0"/>
              <a:t>新渡戸稲造</a:t>
            </a:r>
            <a:endParaRPr kumimoji="1" lang="en-US" altLang="ja-JP" dirty="0" smtClean="0"/>
          </a:p>
          <a:p>
            <a:pPr marL="0" indent="0">
              <a:buNone/>
            </a:pPr>
            <a:r>
              <a:rPr lang="ja-JP" altLang="en-US" dirty="0" smtClean="0"/>
              <a:t>→教育者、国連事務次長</a:t>
            </a:r>
            <a:endParaRPr lang="en-US" altLang="ja-JP" dirty="0" smtClean="0"/>
          </a:p>
          <a:p>
            <a:pPr marL="0" indent="0">
              <a:buNone/>
            </a:pPr>
            <a:r>
              <a:rPr kumimoji="1" lang="ja-JP" altLang="en-US" dirty="0" smtClean="0"/>
              <a:t>・吉野作造</a:t>
            </a:r>
            <a:endParaRPr lang="en-US" altLang="ja-JP" dirty="0" smtClean="0"/>
          </a:p>
          <a:p>
            <a:pPr marL="0" indent="0">
              <a:buNone/>
            </a:pPr>
            <a:r>
              <a:rPr kumimoji="1" lang="ja-JP" altLang="en-US" dirty="0" smtClean="0"/>
              <a:t>→民本主義者</a:t>
            </a:r>
            <a:endParaRPr kumimoji="1" lang="en-US" altLang="ja-JP" dirty="0" smtClean="0"/>
          </a:p>
          <a:p>
            <a:pPr marL="0" indent="0">
              <a:buNone/>
            </a:pPr>
            <a:r>
              <a:rPr lang="ja-JP" altLang="en-US" dirty="0" smtClean="0"/>
              <a:t>・山田耕作</a:t>
            </a:r>
            <a:endParaRPr lang="en-US" altLang="ja-JP" dirty="0" smtClean="0"/>
          </a:p>
          <a:p>
            <a:pPr marL="0" indent="0">
              <a:buNone/>
            </a:pPr>
            <a:r>
              <a:rPr lang="ja-JP" altLang="en-US" dirty="0" smtClean="0"/>
              <a:t>→音楽家</a:t>
            </a:r>
            <a:endParaRPr lang="en-US" altLang="ja-JP" dirty="0" smtClean="0"/>
          </a:p>
          <a:p>
            <a:pPr marL="0" indent="0">
              <a:buNone/>
            </a:pPr>
            <a:r>
              <a:rPr lang="ja-JP" altLang="en-US" dirty="0" smtClean="0"/>
              <a:t>・宮沢賢治</a:t>
            </a:r>
            <a:endParaRPr lang="en-US" altLang="ja-JP" dirty="0" smtClean="0"/>
          </a:p>
          <a:p>
            <a:pPr marL="0" indent="0">
              <a:buNone/>
            </a:pPr>
            <a:r>
              <a:rPr lang="ja-JP" altLang="en-US" dirty="0" smtClean="0"/>
              <a:t>→作家</a:t>
            </a:r>
            <a:endParaRPr lang="en-US" altLang="ja-JP" dirty="0" smtClean="0"/>
          </a:p>
        </p:txBody>
      </p:sp>
      <p:pic>
        <p:nvPicPr>
          <p:cNvPr id="7" name="図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04248" y="4581128"/>
            <a:ext cx="1563638" cy="2084851"/>
          </a:xfrm>
          <a:prstGeom prst="rect">
            <a:avLst/>
          </a:prstGeom>
        </p:spPr>
      </p:pic>
    </p:spTree>
    <p:extLst>
      <p:ext uri="{BB962C8B-B14F-4D97-AF65-F5344CB8AC3E}">
        <p14:creationId xmlns:p14="http://schemas.microsoft.com/office/powerpoint/2010/main" val="480930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1000"/>
                                        <p:tgtEl>
                                          <p:spTgt spid="5">
                                            <p:txEl>
                                              <p:pRg st="2" end="2"/>
                                            </p:txEl>
                                          </p:spTgt>
                                        </p:tgtEl>
                                      </p:cBhvr>
                                    </p:animEffect>
                                    <p:anim calcmode="lin" valueType="num">
                                      <p:cBhvr>
                                        <p:cTn id="2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1000"/>
                                        <p:tgtEl>
                                          <p:spTgt spid="5">
                                            <p:txEl>
                                              <p:pRg st="3" end="3"/>
                                            </p:txEl>
                                          </p:spTgt>
                                        </p:tgtEl>
                                      </p:cBhvr>
                                    </p:animEffect>
                                    <p:anim calcmode="lin" valueType="num">
                                      <p:cBhvr>
                                        <p:cTn id="3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Effect transition="in" filter="fade">
                                      <p:cBhvr>
                                        <p:cTn id="42" dur="1000"/>
                                        <p:tgtEl>
                                          <p:spTgt spid="5">
                                            <p:txEl>
                                              <p:pRg st="4" end="4"/>
                                            </p:txEl>
                                          </p:spTgt>
                                        </p:tgtEl>
                                      </p:cBhvr>
                                    </p:animEffect>
                                    <p:anim calcmode="lin" valueType="num">
                                      <p:cBhvr>
                                        <p:cTn id="4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6">
                                            <p:txEl>
                                              <p:pRg st="0" end="0"/>
                                            </p:txEl>
                                          </p:spTgt>
                                        </p:tgtEl>
                                        <p:attrNameLst>
                                          <p:attrName>style.visibility</p:attrName>
                                        </p:attrNameLst>
                                      </p:cBhvr>
                                      <p:to>
                                        <p:strVal val="visible"/>
                                      </p:to>
                                    </p:set>
                                    <p:animEffect transition="in" filter="barn(inVertical)">
                                      <p:cBhvr>
                                        <p:cTn id="49" dur="500"/>
                                        <p:tgtEl>
                                          <p:spTgt spid="6">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6">
                                            <p:txEl>
                                              <p:pRg st="1" end="1"/>
                                            </p:txEl>
                                          </p:spTgt>
                                        </p:tgtEl>
                                        <p:attrNameLst>
                                          <p:attrName>style.visibility</p:attrName>
                                        </p:attrNameLst>
                                      </p:cBhvr>
                                      <p:to>
                                        <p:strVal val="visible"/>
                                      </p:to>
                                    </p:set>
                                    <p:animEffect transition="in" filter="barn(inVertical)">
                                      <p:cBhvr>
                                        <p:cTn id="54" dur="500"/>
                                        <p:tgtEl>
                                          <p:spTgt spid="6">
                                            <p:txEl>
                                              <p:pRg st="1" end="1"/>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6">
                                            <p:txEl>
                                              <p:pRg st="2" end="2"/>
                                            </p:txEl>
                                          </p:spTgt>
                                        </p:tgtEl>
                                        <p:attrNameLst>
                                          <p:attrName>style.visibility</p:attrName>
                                        </p:attrNameLst>
                                      </p:cBhvr>
                                      <p:to>
                                        <p:strVal val="visible"/>
                                      </p:to>
                                    </p:set>
                                    <p:animEffect transition="in" filter="barn(inVertical)">
                                      <p:cBhvr>
                                        <p:cTn id="59" dur="500"/>
                                        <p:tgtEl>
                                          <p:spTgt spid="6">
                                            <p:txEl>
                                              <p:pRg st="2" end="2"/>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grpId="0" nodeType="clickEffect">
                                  <p:stCondLst>
                                    <p:cond delay="0"/>
                                  </p:stCondLst>
                                  <p:childTnLst>
                                    <p:set>
                                      <p:cBhvr>
                                        <p:cTn id="63" dur="1" fill="hold">
                                          <p:stCondLst>
                                            <p:cond delay="0"/>
                                          </p:stCondLst>
                                        </p:cTn>
                                        <p:tgtEl>
                                          <p:spTgt spid="6">
                                            <p:txEl>
                                              <p:pRg st="3" end="3"/>
                                            </p:txEl>
                                          </p:spTgt>
                                        </p:tgtEl>
                                        <p:attrNameLst>
                                          <p:attrName>style.visibility</p:attrName>
                                        </p:attrNameLst>
                                      </p:cBhvr>
                                      <p:to>
                                        <p:strVal val="visible"/>
                                      </p:to>
                                    </p:set>
                                    <p:animEffect transition="in" filter="barn(inVertical)">
                                      <p:cBhvr>
                                        <p:cTn id="64" dur="500"/>
                                        <p:tgtEl>
                                          <p:spTgt spid="6">
                                            <p:txEl>
                                              <p:pRg st="3" end="3"/>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6" presetClass="entr" presetSubtype="21" fill="hold" grpId="0" nodeType="clickEffect">
                                  <p:stCondLst>
                                    <p:cond delay="0"/>
                                  </p:stCondLst>
                                  <p:childTnLst>
                                    <p:set>
                                      <p:cBhvr>
                                        <p:cTn id="68" dur="1" fill="hold">
                                          <p:stCondLst>
                                            <p:cond delay="0"/>
                                          </p:stCondLst>
                                        </p:cTn>
                                        <p:tgtEl>
                                          <p:spTgt spid="6">
                                            <p:txEl>
                                              <p:pRg st="4" end="4"/>
                                            </p:txEl>
                                          </p:spTgt>
                                        </p:tgtEl>
                                        <p:attrNameLst>
                                          <p:attrName>style.visibility</p:attrName>
                                        </p:attrNameLst>
                                      </p:cBhvr>
                                      <p:to>
                                        <p:strVal val="visible"/>
                                      </p:to>
                                    </p:set>
                                    <p:animEffect transition="in" filter="barn(inVertical)">
                                      <p:cBhvr>
                                        <p:cTn id="69" dur="500"/>
                                        <p:tgtEl>
                                          <p:spTgt spid="6">
                                            <p:txEl>
                                              <p:pRg st="4" end="4"/>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16" presetClass="entr" presetSubtype="21" fill="hold" grpId="0" nodeType="clickEffect">
                                  <p:stCondLst>
                                    <p:cond delay="0"/>
                                  </p:stCondLst>
                                  <p:childTnLst>
                                    <p:set>
                                      <p:cBhvr>
                                        <p:cTn id="73" dur="1" fill="hold">
                                          <p:stCondLst>
                                            <p:cond delay="0"/>
                                          </p:stCondLst>
                                        </p:cTn>
                                        <p:tgtEl>
                                          <p:spTgt spid="6">
                                            <p:txEl>
                                              <p:pRg st="5" end="5"/>
                                            </p:txEl>
                                          </p:spTgt>
                                        </p:tgtEl>
                                        <p:attrNameLst>
                                          <p:attrName>style.visibility</p:attrName>
                                        </p:attrNameLst>
                                      </p:cBhvr>
                                      <p:to>
                                        <p:strVal val="visible"/>
                                      </p:to>
                                    </p:set>
                                    <p:animEffect transition="in" filter="barn(inVertical)">
                                      <p:cBhvr>
                                        <p:cTn id="74" dur="500"/>
                                        <p:tgtEl>
                                          <p:spTgt spid="6">
                                            <p:txEl>
                                              <p:pRg st="5" end="5"/>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16" presetClass="entr" presetSubtype="21" fill="hold" grpId="0" nodeType="clickEffect">
                                  <p:stCondLst>
                                    <p:cond delay="0"/>
                                  </p:stCondLst>
                                  <p:childTnLst>
                                    <p:set>
                                      <p:cBhvr>
                                        <p:cTn id="78" dur="1" fill="hold">
                                          <p:stCondLst>
                                            <p:cond delay="0"/>
                                          </p:stCondLst>
                                        </p:cTn>
                                        <p:tgtEl>
                                          <p:spTgt spid="6">
                                            <p:txEl>
                                              <p:pRg st="6" end="6"/>
                                            </p:txEl>
                                          </p:spTgt>
                                        </p:tgtEl>
                                        <p:attrNameLst>
                                          <p:attrName>style.visibility</p:attrName>
                                        </p:attrNameLst>
                                      </p:cBhvr>
                                      <p:to>
                                        <p:strVal val="visible"/>
                                      </p:to>
                                    </p:set>
                                    <p:animEffect transition="in" filter="barn(inVertical)">
                                      <p:cBhvr>
                                        <p:cTn id="79" dur="500"/>
                                        <p:tgtEl>
                                          <p:spTgt spid="6">
                                            <p:txEl>
                                              <p:pRg st="6" end="6"/>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16" presetClass="entr" presetSubtype="21" fill="hold" grpId="0" nodeType="clickEffect">
                                  <p:stCondLst>
                                    <p:cond delay="0"/>
                                  </p:stCondLst>
                                  <p:childTnLst>
                                    <p:set>
                                      <p:cBhvr>
                                        <p:cTn id="83" dur="1" fill="hold">
                                          <p:stCondLst>
                                            <p:cond delay="0"/>
                                          </p:stCondLst>
                                        </p:cTn>
                                        <p:tgtEl>
                                          <p:spTgt spid="6">
                                            <p:txEl>
                                              <p:pRg st="7" end="7"/>
                                            </p:txEl>
                                          </p:spTgt>
                                        </p:tgtEl>
                                        <p:attrNameLst>
                                          <p:attrName>style.visibility</p:attrName>
                                        </p:attrNameLst>
                                      </p:cBhvr>
                                      <p:to>
                                        <p:strVal val="visible"/>
                                      </p:to>
                                    </p:set>
                                    <p:animEffect transition="in" filter="barn(inVertical)">
                                      <p:cBhvr>
                                        <p:cTn id="84" dur="500"/>
                                        <p:tgtEl>
                                          <p:spTgt spid="6">
                                            <p:txEl>
                                              <p:pRg st="7" end="7"/>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16" presetClass="entr" presetSubtype="21" fill="hold" grpId="0" nodeType="clickEffect">
                                  <p:stCondLst>
                                    <p:cond delay="0"/>
                                  </p:stCondLst>
                                  <p:childTnLst>
                                    <p:set>
                                      <p:cBhvr>
                                        <p:cTn id="88" dur="1" fill="hold">
                                          <p:stCondLst>
                                            <p:cond delay="0"/>
                                          </p:stCondLst>
                                        </p:cTn>
                                        <p:tgtEl>
                                          <p:spTgt spid="6">
                                            <p:txEl>
                                              <p:pRg st="8" end="8"/>
                                            </p:txEl>
                                          </p:spTgt>
                                        </p:tgtEl>
                                        <p:attrNameLst>
                                          <p:attrName>style.visibility</p:attrName>
                                        </p:attrNameLst>
                                      </p:cBhvr>
                                      <p:to>
                                        <p:strVal val="visible"/>
                                      </p:to>
                                    </p:set>
                                    <p:animEffect transition="in" filter="barn(inVertical)">
                                      <p:cBhvr>
                                        <p:cTn id="89"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宮沢賢治とエスペラント</a:t>
            </a:r>
            <a:endParaRPr kumimoji="1" lang="ja-JP" altLang="en-US" dirty="0"/>
          </a:p>
        </p:txBody>
      </p:sp>
      <p:sp>
        <p:nvSpPr>
          <p:cNvPr id="3" name="コンテンツ プレースホルダー 2"/>
          <p:cNvSpPr>
            <a:spLocks noGrp="1"/>
          </p:cNvSpPr>
          <p:nvPr>
            <p:ph sz="quarter" idx="13"/>
          </p:nvPr>
        </p:nvSpPr>
        <p:spPr/>
        <p:txBody>
          <a:bodyPr/>
          <a:lstStyle/>
          <a:p>
            <a:pPr marL="0" indent="0">
              <a:buNone/>
            </a:pPr>
            <a:r>
              <a:rPr lang="ja-JP" altLang="en-US" dirty="0" smtClean="0"/>
              <a:t>・宮沢賢治１９歳、宮城新聞でエスペラントを知る</a:t>
            </a:r>
            <a:endParaRPr lang="en-US" altLang="ja-JP" dirty="0" smtClean="0"/>
          </a:p>
          <a:p>
            <a:pPr marL="0" indent="0">
              <a:buNone/>
            </a:pPr>
            <a:r>
              <a:rPr lang="ja-JP" altLang="en-US" dirty="0" smtClean="0"/>
              <a:t>・エスペラントに興味を持ち、独学と講習会に出る</a:t>
            </a:r>
            <a:endParaRPr lang="en-US" altLang="ja-JP" dirty="0" smtClean="0"/>
          </a:p>
          <a:p>
            <a:pPr marL="0" indent="0">
              <a:buNone/>
            </a:pPr>
            <a:r>
              <a:rPr lang="ja-JP" altLang="en-US" dirty="0" smtClean="0"/>
              <a:t>・エスペラントを使った作品を執筆</a:t>
            </a:r>
            <a:endParaRPr lang="en-US" altLang="ja-JP" dirty="0" smtClean="0"/>
          </a:p>
          <a:p>
            <a:pPr marL="0" indent="0">
              <a:buNone/>
            </a:pPr>
            <a:r>
              <a:rPr lang="ja-JP" altLang="en-US" dirty="0" smtClean="0"/>
              <a:t>→イーハトーブ、貝の火、ポラーノ広場</a:t>
            </a:r>
            <a:endParaRPr lang="en-US" altLang="ja-JP" dirty="0" smtClean="0"/>
          </a:p>
        </p:txBody>
      </p:sp>
      <p:pic>
        <p:nvPicPr>
          <p:cNvPr id="5" name="コンテンツ プレースホルダー 4"/>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5423291" y="2679700"/>
            <a:ext cx="2749109" cy="3446463"/>
          </a:xfrm>
        </p:spPr>
      </p:pic>
    </p:spTree>
    <p:extLst>
      <p:ext uri="{BB962C8B-B14F-4D97-AF65-F5344CB8AC3E}">
        <p14:creationId xmlns:p14="http://schemas.microsoft.com/office/powerpoint/2010/main" val="1038571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ja-JP" altLang="en-US" smtClean="0"/>
              <a:t>ヨハネ福音書</a:t>
            </a:r>
          </a:p>
        </p:txBody>
      </p:sp>
      <p:sp>
        <p:nvSpPr>
          <p:cNvPr id="4099" name="Rectangle 3"/>
          <p:cNvSpPr>
            <a:spLocks noGrp="1" noChangeArrowheads="1"/>
          </p:cNvSpPr>
          <p:nvPr>
            <p:ph type="body" idx="1"/>
          </p:nvPr>
        </p:nvSpPr>
        <p:spPr/>
        <p:txBody>
          <a:bodyPr/>
          <a:lstStyle/>
          <a:p>
            <a:pPr eaLnBrk="1" hangingPunct="1"/>
            <a:r>
              <a:rPr lang="en-US" altLang="ja-JP" smtClean="0"/>
              <a:t>In the beginning was the Word, and the Word was with God, and the Word was God. He was with God in the beginning. </a:t>
            </a:r>
            <a:br>
              <a:rPr lang="en-US" altLang="ja-JP" smtClean="0"/>
            </a:br>
            <a:r>
              <a:rPr lang="en-US" altLang="ja-JP" smtClean="0"/>
              <a:t>(John 1:1,2)</a:t>
            </a:r>
            <a:br>
              <a:rPr lang="en-US" altLang="ja-JP" smtClean="0"/>
            </a:br>
            <a:r>
              <a:rPr lang="ja-JP" altLang="en-US" smtClean="0"/>
              <a:t>　初めに、ことばがあった。ことばは神とともにあった。ことばは神であった。この方は、初めに神とともにおられた。　（ヨハネ１：１、２）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言語に関わる紛争</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カナダ　ケベック州の独立運動</a:t>
            </a:r>
          </a:p>
          <a:p>
            <a:r>
              <a:rPr lang="ja-JP" altLang="en-US" dirty="0" smtClean="0"/>
              <a:t>ベルギー　</a:t>
            </a:r>
          </a:p>
          <a:p>
            <a:pPr lvl="1"/>
            <a:r>
              <a:rPr lang="ja-JP" altLang="en-US" dirty="0" smtClean="0"/>
              <a:t>北部（オランダ語）と南部（フランス語）の対立　北部の独立志向</a:t>
            </a:r>
          </a:p>
          <a:p>
            <a:pPr lvl="1"/>
            <a:r>
              <a:rPr lang="ja-JP" altLang="en-US" dirty="0" smtClean="0"/>
              <a:t>移民によるアラビア語公用語要求</a:t>
            </a:r>
          </a:p>
          <a:p>
            <a:r>
              <a:rPr lang="ja-JP" altLang="en-US" dirty="0" smtClean="0"/>
              <a:t>スリランカ　１９８３年から２００９年まで内戦</a:t>
            </a:r>
          </a:p>
          <a:p>
            <a:pPr lvl="1"/>
            <a:r>
              <a:rPr lang="ja-JP" altLang="en-US" dirty="0" smtClean="0"/>
              <a:t>イギリスからの独立語、シンハラ人とタミル人の対立→シンハラ語を公用語にしてタミル人を排除→内戦</a:t>
            </a:r>
          </a:p>
          <a:p>
            <a:endParaRPr lang="ja-JP" altLang="en-US" dirty="0" smtClean="0"/>
          </a:p>
          <a:p>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言葉の発生と分化</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言葉は人類７００万年の歴史のなかで、極最近になって発生した。（起源については、科学的究明がほとんど不可能。連続説、不連続説、文化社会説等）</a:t>
            </a:r>
          </a:p>
          <a:p>
            <a:r>
              <a:rPr lang="ja-JP" altLang="en-US" dirty="0" smtClean="0"/>
              <a:t>あらゆる言語は音声のみの形態から出発</a:t>
            </a:r>
          </a:p>
          <a:p>
            <a:r>
              <a:rPr kumimoji="1" lang="ja-JP" altLang="en-US" dirty="0" smtClean="0"/>
              <a:t>ある文明の段階で文字が考案される（ウィキペディアによると３０程度の系統の文字）</a:t>
            </a:r>
          </a:p>
          <a:p>
            <a:r>
              <a:rPr lang="ja-JP" altLang="en-US" dirty="0" smtClean="0"/>
              <a:t>文字をもった言語ともたない言語に分化</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国家言語の発生</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国家による認定言語が発生</a:t>
            </a:r>
          </a:p>
          <a:p>
            <a:r>
              <a:rPr lang="ja-JP" altLang="en-US" dirty="0" smtClean="0"/>
              <a:t>強大な帝国が支配的言語を形成　ラテン語、漢語、アラビア語、英語</a:t>
            </a:r>
          </a:p>
          <a:p>
            <a:r>
              <a:rPr kumimoji="1" lang="ja-JP" altLang="en-US" dirty="0" smtClean="0"/>
              <a:t>民族国家が成立し、民族語が「国語」となって分化（イタリア語、ドイツ語、フランス語、英語）：ヨーロッパではルネサンスと宗教改革の影響</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国家言語をもてない社会１</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民族国家による国語形成以前はすべて「方言」（強大な国家では支配的言語は存在）</a:t>
            </a:r>
          </a:p>
          <a:p>
            <a:r>
              <a:rPr lang="ja-JP" altLang="en-US" dirty="0" smtClean="0"/>
              <a:t>植民地化されると</a:t>
            </a:r>
          </a:p>
          <a:p>
            <a:pPr lvl="1"/>
            <a:r>
              <a:rPr lang="ja-JP" altLang="en-US" dirty="0" smtClean="0"/>
              <a:t>本国の言語が支配言語となり、少数の本国言語による学校（現地エリートも許可）</a:t>
            </a:r>
          </a:p>
          <a:p>
            <a:pPr lvl="1"/>
            <a:r>
              <a:rPr lang="ja-JP" altLang="en-US" dirty="0" smtClean="0"/>
              <a:t>既存の学校があれば通常禁止</a:t>
            </a:r>
          </a:p>
          <a:p>
            <a:pPr lvl="1"/>
            <a:r>
              <a:rPr lang="ja-JP" altLang="en-US" dirty="0" smtClean="0"/>
              <a:t>支配的言語が形成されない</a:t>
            </a:r>
          </a:p>
          <a:p>
            <a:endParaRPr lang="ja-JP" alt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国家言語をもてない社会２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日本の朝鮮統治の特質（言語面）</a:t>
            </a:r>
          </a:p>
          <a:p>
            <a:pPr lvl="1"/>
            <a:r>
              <a:rPr lang="ja-JP" altLang="en-US" dirty="0" smtClean="0"/>
              <a:t>義務教育を施行（学校設立）</a:t>
            </a:r>
          </a:p>
          <a:p>
            <a:pPr lvl="1"/>
            <a:r>
              <a:rPr lang="ja-JP" altLang="en-US" dirty="0" smtClean="0"/>
              <a:t>朝鮮語を教えつつ、日本語を教育言語として増大</a:t>
            </a:r>
          </a:p>
          <a:p>
            <a:pPr lvl="1"/>
            <a:r>
              <a:rPr lang="ja-JP" altLang="en-US" dirty="0" smtClean="0"/>
              <a:t>ハングル使用は諸説（日本統治で教えるようになったｖｓ以前から教えていた。漢字・ハングル混じり文は日本が導入したとされる）</a:t>
            </a:r>
          </a:p>
          <a:p>
            <a:r>
              <a:rPr lang="ja-JP" altLang="en-US" dirty="0" smtClean="0"/>
              <a:t>日本は、江戸時代、参勤交代の影響で江戸では共通語がある程度形成、国学の形成</a:t>
            </a:r>
          </a:p>
          <a:p>
            <a:endParaRPr lang="ja-JP" altLang="en-US" dirty="0" smtClean="0"/>
          </a:p>
          <a:p>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国語をもてない社会３</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独立後</a:t>
            </a:r>
          </a:p>
          <a:p>
            <a:pPr lvl="1"/>
            <a:r>
              <a:rPr lang="ja-JP" altLang="en-US" dirty="0" smtClean="0"/>
              <a:t>国語を形成（インドネシア・ベトナム）</a:t>
            </a:r>
          </a:p>
          <a:p>
            <a:pPr lvl="1"/>
            <a:r>
              <a:rPr kumimoji="1" lang="ja-JP" altLang="en-US" dirty="0" smtClean="0"/>
              <a:t>かつての植民地本国の言語を事実上の公用語に（インド・フィリピン・パキスタン　両国とも国語形成の努力、シンガポール）</a:t>
            </a:r>
          </a:p>
          <a:p>
            <a:pPr lvl="1"/>
            <a:r>
              <a:rPr lang="ja-JP" altLang="en-US" dirty="0" smtClean="0"/>
              <a:t>植民地以前の支配言語を国語に（韓国・北朝鮮）</a:t>
            </a:r>
          </a:p>
          <a:p>
            <a:pPr lvl="1"/>
            <a:r>
              <a:rPr kumimoji="1" lang="ja-JP" altLang="en-US" dirty="0" smtClean="0"/>
              <a:t>言語紛争（スリランカ）</a:t>
            </a:r>
          </a:p>
          <a:p>
            <a:endParaRPr kumimoji="1" lang="ja-JP" altLang="en-US" dirty="0"/>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TotalTime>
  <Words>990</Words>
  <Application>Microsoft Office PowerPoint</Application>
  <PresentationFormat>画面に合わせる (4:3)</PresentationFormat>
  <Paragraphs>159</Paragraphs>
  <Slides>22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22</vt:i4>
      </vt:variant>
    </vt:vector>
  </HeadingPairs>
  <TitlesOfParts>
    <vt:vector size="29" baseType="lpstr">
      <vt:lpstr>HGP明朝E</vt:lpstr>
      <vt:lpstr>ＭＳ Ｐゴシック</vt:lpstr>
      <vt:lpstr>Arial</vt:lpstr>
      <vt:lpstr>Candara</vt:lpstr>
      <vt:lpstr>Symbol</vt:lpstr>
      <vt:lpstr>標準デザイン</vt:lpstr>
      <vt:lpstr>ウェーブ</vt:lpstr>
      <vt:lpstr>言語の問題</vt:lpstr>
      <vt:lpstr>バベルの話</vt:lpstr>
      <vt:lpstr>ヨハネ福音書</vt:lpstr>
      <vt:lpstr>言語に関わる紛争</vt:lpstr>
      <vt:lpstr>言葉の発生と分化</vt:lpstr>
      <vt:lpstr>国家言語の発生</vt:lpstr>
      <vt:lpstr>国家言語をもてない社会１</vt:lpstr>
      <vt:lpstr>国家言語をもてない社会２</vt:lpstr>
      <vt:lpstr>国語をもてない社会３</vt:lpstr>
      <vt:lpstr>言語の諸側面</vt:lpstr>
      <vt:lpstr>国家と言語</vt:lpstr>
      <vt:lpstr>先進国の言語政策</vt:lpstr>
      <vt:lpstr>国際的コミュニケーションは</vt:lpstr>
      <vt:lpstr>エスペラントとは？</vt:lpstr>
      <vt:lpstr>エスペラントがやさしい理由</vt:lpstr>
      <vt:lpstr>エスペラントの歴史～ザメンホフがエスペラントを発案するまで～</vt:lpstr>
      <vt:lpstr>ザメンホフがエスペラントを発案するまで</vt:lpstr>
      <vt:lpstr>ザメンホフがエスペラントを創案した理由</vt:lpstr>
      <vt:lpstr>エスペラントが広まるためには</vt:lpstr>
      <vt:lpstr>ザメンホフの死後</vt:lpstr>
      <vt:lpstr>日本のエスペラント運動</vt:lpstr>
      <vt:lpstr>宮沢賢治とエスペラント</vt:lpstr>
    </vt:vector>
  </TitlesOfParts>
  <Company>bunkyo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言語の問題</dc:title>
  <dc:creator>wakei</dc:creator>
  <cp:lastModifiedBy>wakei</cp:lastModifiedBy>
  <cp:revision>16</cp:revision>
  <dcterms:created xsi:type="dcterms:W3CDTF">2008-06-01T12:32:47Z</dcterms:created>
  <dcterms:modified xsi:type="dcterms:W3CDTF">2015-06-19T08:35:33Z</dcterms:modified>
</cp:coreProperties>
</file>