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71" r:id="rId5"/>
    <p:sldId id="268" r:id="rId6"/>
    <p:sldId id="269" r:id="rId7"/>
    <p:sldId id="270" r:id="rId8"/>
    <p:sldId id="261" r:id="rId9"/>
    <p:sldId id="262" r:id="rId10"/>
    <p:sldId id="283" r:id="rId11"/>
    <p:sldId id="258" r:id="rId12"/>
    <p:sldId id="259" r:id="rId13"/>
    <p:sldId id="260" r:id="rId14"/>
    <p:sldId id="281" r:id="rId15"/>
    <p:sldId id="272" r:id="rId16"/>
    <p:sldId id="273" r:id="rId17"/>
    <p:sldId id="274" r:id="rId18"/>
    <p:sldId id="264" r:id="rId19"/>
    <p:sldId id="265" r:id="rId20"/>
    <p:sldId id="257" r:id="rId21"/>
    <p:sldId id="263" r:id="rId22"/>
    <p:sldId id="267" r:id="rId23"/>
    <p:sldId id="275" r:id="rId24"/>
    <p:sldId id="266" r:id="rId25"/>
    <p:sldId id="277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068C-77C1-4EF7-A4FD-030E78BC95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9CD9-40C2-4A42-B87A-861D6E55E5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5445-C8CD-4FC7-9736-32502A52D0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8ED6-3E2F-47E8-96A4-71E8259AB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983-CF54-4D5D-9678-6EA0D22935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F3B-EC06-4A98-8820-13B2CD1C5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ACCB-9A1D-4206-8ADB-C0E942F1EB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CB15-CC47-4399-B28B-9D92C41BD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CFC5-A3BA-4511-8CEB-343323273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A23-D566-46E1-B20E-7B5911B79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C8F3-0083-4EB6-A894-691255075D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45-2CEF-4616-AACE-7731F6E60E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63D6-1210-4C03-A305-6C17B3D44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E10-0F75-4575-BACB-4198950B31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8293EE2-394B-4145-B4FB-CCC908A25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一神教の系譜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ユダヤ教・キリスト教・イスラム教は同系列の宗教（テキスト）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7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イスラム文化（１）</a:t>
            </a:r>
            <a:r>
              <a:rPr lang="ja-JP" altLang="en-US" sz="3200" smtClean="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 smtClean="0"/>
              <a:t>契約の重要性、相互の信義、約束の履行</a:t>
            </a:r>
          </a:p>
          <a:p>
            <a:pPr eaLnBrk="1" hangingPunct="1"/>
            <a:r>
              <a:rPr lang="ja-JP" altLang="en-US" smtClean="0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 smtClean="0"/>
              <a:t>コーランが唯一の統一的な聖典（単一構成）</a:t>
            </a:r>
          </a:p>
          <a:p>
            <a:pPr eaLnBrk="1" hangingPunct="1"/>
            <a:r>
              <a:rPr lang="ja-JP" altLang="en-US" smtClean="0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 smtClean="0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 smtClean="0"/>
              <a:t>コーランは神の言葉そのもの</a:t>
            </a:r>
          </a:p>
          <a:p>
            <a:pPr eaLnBrk="1" hangingPunct="1"/>
            <a:r>
              <a:rPr lang="ja-JP" altLang="en-US" smtClean="0"/>
              <a:t>偶像崇拝の禁止・三位一体の否定</a:t>
            </a:r>
          </a:p>
          <a:p>
            <a:pPr eaLnBrk="1" hangingPunct="1"/>
            <a:r>
              <a:rPr lang="ja-JP" altLang="en-US" smtClean="0"/>
              <a:t>血縁共同体の否定　→　信仰による共同体</a:t>
            </a:r>
          </a:p>
          <a:p>
            <a:pPr eaLnBrk="1" hangingPunct="1"/>
            <a:r>
              <a:rPr lang="ja-JP" altLang="en-US" smtClean="0"/>
              <a:t>メッカ期とメディナ期に相違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メッカ期は来世重視・メディナ期は現世重視</a:t>
            </a:r>
          </a:p>
          <a:p>
            <a:pPr eaLnBrk="1" hangingPunct="1"/>
            <a:r>
              <a:rPr lang="ja-JP" altLang="en-US" smtClean="0"/>
              <a:t>怒りの神　→　慈悲的な神</a:t>
            </a:r>
          </a:p>
          <a:p>
            <a:pPr eaLnBrk="1" hangingPunct="1"/>
            <a:r>
              <a:rPr lang="ja-JP" altLang="en-US" smtClean="0"/>
              <a:t>恐れ　→　感謝</a:t>
            </a:r>
          </a:p>
          <a:p>
            <a:pPr eaLnBrk="1" hangingPunct="1"/>
            <a:r>
              <a:rPr lang="ja-JP" altLang="en-US" smtClean="0"/>
              <a:t>神に対する倫理学　→　神と契約を結んだ者の間の倫理学</a:t>
            </a:r>
          </a:p>
          <a:p>
            <a:pPr eaLnBrk="1" hangingPunct="1"/>
            <a:r>
              <a:rPr lang="ja-JP" altLang="en-US" smtClean="0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事実関係（テキスト）</a:t>
            </a:r>
          </a:p>
          <a:p>
            <a:pPr eaLnBrk="1" hangingPunct="1"/>
            <a:r>
              <a:rPr lang="ja-JP" altLang="en-US" smtClean="0"/>
              <a:t>対立点は</a:t>
            </a:r>
          </a:p>
          <a:p>
            <a:pPr lvl="1" eaLnBrk="1" hangingPunct="1"/>
            <a:r>
              <a:rPr lang="ja-JP" altLang="en-US" smtClean="0"/>
              <a:t>政治と宗教的価値観の関係（統合・分離）</a:t>
            </a:r>
          </a:p>
          <a:p>
            <a:pPr lvl="1" eaLnBrk="1" hangingPunct="1"/>
            <a:r>
              <a:rPr lang="ja-JP" altLang="en-US" smtClean="0"/>
              <a:t>基本的人権の考え方（制限の程度）</a:t>
            </a:r>
          </a:p>
          <a:p>
            <a:pPr lvl="1" eaLnBrk="1" hangingPunct="1"/>
            <a:r>
              <a:rPr lang="ja-JP" altLang="en-US" smtClean="0"/>
              <a:t>表現の自由（何で制限されるか　神・名誉）</a:t>
            </a:r>
          </a:p>
          <a:p>
            <a:pPr lvl="1" eaLnBrk="1" hangingPunct="1"/>
            <a:r>
              <a:rPr lang="ja-JP" altLang="en-US" smtClean="0"/>
              <a:t>価値が侵されたときの対応（言論・力）</a:t>
            </a:r>
          </a:p>
          <a:p>
            <a:pPr eaLnBrk="1" hangingPunct="1"/>
            <a:r>
              <a:rPr lang="ja-JP" altLang="en-US" smtClean="0"/>
              <a:t>対立の背景にあるもの（歴史）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オランダにおける宗教対立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オランダは宗教的寛容で知られている。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（アンネの日記）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宗教対立に起因する事件　→　ヨーロッパの現状のひとつの象徴（移民と宗教問題）</a:t>
            </a:r>
          </a:p>
          <a:p>
            <a:pPr eaLnBrk="1" hangingPunct="1"/>
            <a:r>
              <a:rPr lang="ja-JP" altLang="en-US" smtClean="0"/>
              <a:t>コソボ紛争からフォルタイン暗殺へ</a:t>
            </a:r>
          </a:p>
          <a:p>
            <a:pPr eaLnBrk="1" hangingPunct="1"/>
            <a:r>
              <a:rPr lang="ja-JP" altLang="en-US" smtClean="0"/>
              <a:t>９１１以後のイスラム批判</a:t>
            </a:r>
          </a:p>
          <a:p>
            <a:pPr eaLnBrk="1" hangingPunct="1"/>
            <a:r>
              <a:rPr lang="ja-JP" altLang="en-US" smtClean="0"/>
              <a:t>ゴッホの暗殺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フォルタインの暗殺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フェンロー事件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7416800" cy="49228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暗殺されたゴッホ</a:t>
            </a:r>
          </a:p>
        </p:txBody>
      </p:sp>
      <p:pic>
        <p:nvPicPr>
          <p:cNvPr id="17411" name="Picture 9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theo-l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446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ゴッホ暗殺現場</a:t>
            </a:r>
          </a:p>
        </p:txBody>
      </p:sp>
      <p:pic>
        <p:nvPicPr>
          <p:cNvPr id="18435" name="Picture 5" descr="theo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408738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</a:t>
            </a:r>
            <a:r>
              <a:rPr lang="ja-JP" altLang="en-US" dirty="0" smtClean="0"/>
              <a:t>イラク・シリアで</a:t>
            </a:r>
            <a:r>
              <a:rPr lang="ja-JP" altLang="en-US" dirty="0" smtClean="0"/>
              <a:t>起きていること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北部</a:t>
            </a:r>
            <a:r>
              <a:rPr lang="ja-JP" altLang="en-US" dirty="0" smtClean="0"/>
              <a:t>のイラスムスンニ派</a:t>
            </a:r>
            <a:r>
              <a:rPr lang="en-US" altLang="ja-JP" dirty="0" smtClean="0"/>
              <a:t>(</a:t>
            </a:r>
            <a:r>
              <a:rPr lang="ja-JP" altLang="en-US" dirty="0" smtClean="0"/>
              <a:t>多数派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がイスラム国を名乗って支配拡大</a:t>
            </a:r>
          </a:p>
          <a:p>
            <a:r>
              <a:rPr lang="ja-JP" altLang="en-US" dirty="0"/>
              <a:t>クルド自治区はほぼ独立国家と同じだが、周辺国はクルド人にイスラム国と闘わせる姿勢</a:t>
            </a:r>
          </a:p>
          <a:p>
            <a:r>
              <a:rPr kumimoji="1" lang="ja-JP" altLang="en-US" dirty="0" smtClean="0"/>
              <a:t>イラクは、フセイン</a:t>
            </a:r>
            <a:r>
              <a:rPr kumimoji="1" lang="ja-JP" altLang="en-US" dirty="0" smtClean="0"/>
              <a:t>政権崩壊で、シーア派</a:t>
            </a:r>
            <a:r>
              <a:rPr kumimoji="1" lang="ja-JP" altLang="en-US" dirty="0" smtClean="0"/>
              <a:t>中心となり、イランの支援でイスラム国に対抗</a:t>
            </a:r>
            <a:endParaRPr kumimoji="1" lang="ja-JP" altLang="en-US" dirty="0" smtClean="0"/>
          </a:p>
          <a:p>
            <a:r>
              <a:rPr kumimoji="1" lang="ja-JP" altLang="en-US" dirty="0" smtClean="0"/>
              <a:t>アメリカは、イラン</a:t>
            </a:r>
            <a:r>
              <a:rPr kumimoji="1" lang="ja-JP" altLang="en-US" dirty="0" smtClean="0"/>
              <a:t>関係</a:t>
            </a:r>
            <a:r>
              <a:rPr kumimoji="1" lang="ja-JP" altLang="en-US" dirty="0" smtClean="0"/>
              <a:t>、アサド関係、イスラエル関係で不鮮明な対応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政府の民族政策への批判デモ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6092825"/>
            <a:ext cx="8229600" cy="2187575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２００４．１１．１１　ｐｌａｎｅｔ．Ｎｌ　の記事</a:t>
            </a:r>
          </a:p>
        </p:txBody>
      </p:sp>
      <p:pic>
        <p:nvPicPr>
          <p:cNvPr id="19460" name="Picture 7" descr="Verdonk: hard optreden tegen aanslagen op mosli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6246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放火されたイスラム学校</a:t>
            </a:r>
          </a:p>
        </p:txBody>
      </p:sp>
      <p:pic>
        <p:nvPicPr>
          <p:cNvPr id="20483" name="Picture 7" descr="brand_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1928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Ajaan Hirsi Ali</a:t>
            </a:r>
          </a:p>
        </p:txBody>
      </p:sp>
      <p:pic>
        <p:nvPicPr>
          <p:cNvPr id="21507" name="Picture 7" descr="Foto Drs. A. Hirsi 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3746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フランスのスカーフ事件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国家と宗教の関係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ヨーロッパ　国家と宗教の分離（世俗国家）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フランスが最も徹底した体制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学校は知育・教会が徳育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イスラム　国家と宗教は不可分（宗教国家）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ヒジャーブ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イスラム教とキリスト教の共存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困難性はどこにあるか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国家と宗教の関係　宗教国家と世俗国家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近代的人権概念　離婚・中絶・同性愛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結婚と宗教　法律婚と宗教婚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hlinkClick r:id="rId2" tooltip="キリスト教"/>
              </a:rPr>
              <a:t>キリスト教</a:t>
            </a:r>
            <a:r>
              <a:rPr lang="ja-JP" altLang="en-US" sz="2800" smtClean="0"/>
              <a:t>の</a:t>
            </a:r>
            <a:r>
              <a:rPr lang="en-US" altLang="ja-JP" sz="2800" smtClean="0"/>
              <a:t>20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(33%)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3" tooltip="イスラム教"/>
              </a:rPr>
              <a:t>イスラム教</a:t>
            </a:r>
            <a:r>
              <a:rPr lang="ja-JP" altLang="en-US" sz="2800" smtClean="0"/>
              <a:t>（</a:t>
            </a:r>
            <a:r>
              <a:rPr lang="ja-JP" altLang="en-US" sz="2800" smtClean="0">
                <a:hlinkClick r:id="rId4" tooltip="イスラーム"/>
              </a:rPr>
              <a:t>イスラーム</a:t>
            </a:r>
            <a:r>
              <a:rPr lang="ja-JP" altLang="en-US" sz="2800" smtClean="0"/>
              <a:t>）</a:t>
            </a:r>
            <a:r>
              <a:rPr lang="en-US" altLang="ja-JP" sz="2800" smtClean="0"/>
              <a:t>13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(22%)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5" tooltip="ヒンドゥー教"/>
              </a:rPr>
              <a:t>ヒンドゥー教</a:t>
            </a:r>
            <a:r>
              <a:rPr lang="en-US" altLang="ja-JP" sz="2800" smtClean="0"/>
              <a:t>9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(15%)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6" tooltip="仏教"/>
              </a:rPr>
              <a:t>仏教</a:t>
            </a:r>
            <a:r>
              <a:rPr lang="en-US" altLang="ja-JP" sz="2800" smtClean="0"/>
              <a:t>3</a:t>
            </a:r>
            <a:r>
              <a:rPr lang="ja-JP" altLang="en-US" sz="2800" smtClean="0"/>
              <a:t>億</a:t>
            </a:r>
            <a:r>
              <a:rPr lang="en-US" altLang="ja-JP" sz="2800" smtClean="0"/>
              <a:t>6000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(6%)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7" tooltip="儒教"/>
              </a:rPr>
              <a:t>儒教</a:t>
            </a:r>
            <a:r>
              <a:rPr lang="ja-JP" altLang="en-US" sz="2800" smtClean="0"/>
              <a:t>・</a:t>
            </a:r>
            <a:r>
              <a:rPr lang="ja-JP" altLang="en-US" sz="2800" smtClean="0">
                <a:hlinkClick r:id="rId8" tooltip="道教"/>
              </a:rPr>
              <a:t>道教</a:t>
            </a:r>
            <a:r>
              <a:rPr lang="en-US" altLang="ja-JP" sz="2800" smtClean="0"/>
              <a:t>2</a:t>
            </a:r>
            <a:r>
              <a:rPr lang="ja-JP" altLang="en-US" sz="2800" smtClean="0"/>
              <a:t>億</a:t>
            </a:r>
            <a:r>
              <a:rPr lang="en-US" altLang="ja-JP" sz="2800" smtClean="0"/>
              <a:t>3000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(4%) </a:t>
            </a:r>
            <a:r>
              <a:rPr lang="ja-JP" altLang="en-US" sz="2800" smtClean="0"/>
              <a:t>、無宗教</a:t>
            </a:r>
            <a:r>
              <a:rPr lang="en-US" altLang="ja-JP" sz="2800" smtClean="0"/>
              <a:t>8</a:t>
            </a:r>
            <a:r>
              <a:rPr lang="ja-JP" altLang="en-US" sz="2800" smtClean="0"/>
              <a:t>億</a:t>
            </a:r>
            <a:r>
              <a:rPr lang="en-US" altLang="ja-JP" sz="2800" smtClean="0"/>
              <a:t>5000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(14%)</a:t>
            </a:r>
            <a:r>
              <a:rPr lang="ja-JP" altLang="en-US" sz="2800" smtClean="0"/>
              <a:t>、その他（</a:t>
            </a:r>
            <a:r>
              <a:rPr lang="en-US" altLang="ja-JP" sz="2800" smtClean="0"/>
              <a:t>6%</a:t>
            </a:r>
            <a:r>
              <a:rPr lang="ja-JP" altLang="en-US" sz="2800" smtClean="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dirty="0" smtClean="0"/>
              <a:t>歴史的概観と現代の紛争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学研</a:t>
            </a:r>
            <a:r>
              <a:rPr lang="en-US" altLang="ja-JP" dirty="0" smtClean="0"/>
              <a:t>『</a:t>
            </a:r>
            <a:r>
              <a:rPr lang="ja-JP" altLang="en-US" dirty="0" smtClean="0"/>
              <a:t>世界の宗教紛争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エソテリカ別冊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　　　ｐ９６－１０１　より（以下３枚）</a:t>
            </a:r>
          </a:p>
          <a:p>
            <a:pPr eaLnBrk="1" hangingPunct="1">
              <a:buFontTx/>
              <a:buNone/>
            </a:pPr>
            <a:r>
              <a:rPr lang="en-US" altLang="ja-JP" dirty="0" err="1" smtClean="0"/>
              <a:t>Cf</a:t>
            </a:r>
            <a:r>
              <a:rPr lang="ja-JP" altLang="en-US" dirty="0" smtClean="0"/>
              <a:t> 宗教戦争は本当に宗教的教義の争いなのか、生活圏の利害による争いなのか</a:t>
            </a:r>
            <a:r>
              <a:rPr lang="ja-JP" altLang="en-US" dirty="0" smtClean="0"/>
              <a:t>。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ヨーロッパ七年戦争・イスラム帝国の拡大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ハッチンス「文明の衝突」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ソ連崩壊後様々な議論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フクヤマ「歴史の終焉」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ハッチンス「文明の衝突」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　ハッチンスは、イデオロギーの対立は終焉し、今後の世界の対立は文明、特に宗教的な対立が軸となると予言した。（この議論自体は大きな問題がある。）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ソ連崩壊後の紛争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東西対立が消滅して、小さな、しかし多数の紛争が生じている。</a:t>
            </a:r>
          </a:p>
          <a:p>
            <a:pPr eaLnBrk="1" hangingPunct="1"/>
            <a:r>
              <a:rPr lang="ja-JP" altLang="en-US" smtClean="0"/>
              <a:t>民族紛争として現象し、多くは宗教対立を含んでいる。</a:t>
            </a:r>
          </a:p>
          <a:p>
            <a:pPr eaLnBrk="1" hangingPunct="1"/>
            <a:r>
              <a:rPr lang="ja-JP" altLang="en-US" smtClean="0"/>
              <a:t>各宗教の原理主義の台頭が顕著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（特にアメリカのキリスト教原理主義と中東のイスラム原理主義）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567</Words>
  <Application>Microsoft Office PowerPoint</Application>
  <PresentationFormat>画面に合わせる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ＭＳ Ｐゴシック</vt:lpstr>
      <vt:lpstr>Arial</vt:lpstr>
      <vt:lpstr>標準デザイン</vt:lpstr>
      <vt:lpstr>宗教の問題</vt:lpstr>
      <vt:lpstr>今イラク・シリアで起きていること</vt:lpstr>
      <vt:lpstr>宗教とは何か</vt:lpstr>
      <vt:lpstr>世界の宗教紛争</vt:lpstr>
      <vt:lpstr>PowerPoint プレゼンテーション</vt:lpstr>
      <vt:lpstr>PowerPoint プレゼンテーション</vt:lpstr>
      <vt:lpstr>PowerPoint プレゼンテーション</vt:lpstr>
      <vt:lpstr>ハッチンス「文明の衝突」</vt:lpstr>
      <vt:lpstr>ソ連崩壊後の紛争</vt:lpstr>
      <vt:lpstr>一神教の系譜</vt:lpstr>
      <vt:lpstr>イスラム文化（１）井筒俊彦（岩波）</vt:lpstr>
      <vt:lpstr>イスラム文化（２）</vt:lpstr>
      <vt:lpstr>イスラム文化（３）</vt:lpstr>
      <vt:lpstr>風刺画事件</vt:lpstr>
      <vt:lpstr>オランダにおける宗教対立</vt:lpstr>
      <vt:lpstr>フォルタインの暗殺</vt:lpstr>
      <vt:lpstr>フェンロー事件</vt:lpstr>
      <vt:lpstr>暗殺されたゴッホ</vt:lpstr>
      <vt:lpstr>ゴッホ暗殺現場</vt:lpstr>
      <vt:lpstr>政府の民族政策への批判デモ</vt:lpstr>
      <vt:lpstr>放火されたイスラム学校</vt:lpstr>
      <vt:lpstr>Ajaan Hirsi Ali</vt:lpstr>
      <vt:lpstr>フランスのスカーフ事件</vt:lpstr>
      <vt:lpstr>ヒジャーブ</vt:lpstr>
      <vt:lpstr>イスラム教とキリスト教の共存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</cp:lastModifiedBy>
  <cp:revision>33</cp:revision>
  <dcterms:created xsi:type="dcterms:W3CDTF">2004-11-12T01:01:22Z</dcterms:created>
  <dcterms:modified xsi:type="dcterms:W3CDTF">2015-06-11T13:34:16Z</dcterms:modified>
</cp:coreProperties>
</file>