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94" r:id="rId5"/>
    <p:sldId id="296" r:id="rId6"/>
    <p:sldId id="295" r:id="rId7"/>
    <p:sldId id="297" r:id="rId8"/>
    <p:sldId id="298" r:id="rId9"/>
    <p:sldId id="299" r:id="rId10"/>
    <p:sldId id="286" r:id="rId11"/>
    <p:sldId id="287" r:id="rId12"/>
    <p:sldId id="288" r:id="rId13"/>
    <p:sldId id="289" r:id="rId14"/>
    <p:sldId id="290" r:id="rId15"/>
    <p:sldId id="291" r:id="rId16"/>
    <p:sldId id="292" r:id="rId17"/>
    <p:sldId id="293" r:id="rId18"/>
    <p:sldId id="279" r:id="rId19"/>
    <p:sldId id="281" r:id="rId20"/>
    <p:sldId id="300" r:id="rId21"/>
    <p:sldId id="301" r:id="rId22"/>
    <p:sldId id="302" r:id="rId23"/>
    <p:sldId id="303" r:id="rId24"/>
    <p:sldId id="283" r:id="rId25"/>
    <p:sldId id="285" r:id="rId26"/>
    <p:sldId id="257" r:id="rId27"/>
    <p:sldId id="258" r:id="rId28"/>
    <p:sldId id="259" r:id="rId29"/>
    <p:sldId id="260" r:id="rId30"/>
    <p:sldId id="261" r:id="rId31"/>
    <p:sldId id="262" r:id="rId32"/>
    <p:sldId id="263" r:id="rId33"/>
    <p:sldId id="264" r:id="rId34"/>
    <p:sldId id="265" r:id="rId35"/>
    <p:sldId id="266" r:id="rId36"/>
    <p:sldId id="271" r:id="rId37"/>
    <p:sldId id="272" r:id="rId38"/>
    <p:sldId id="273" r:id="rId39"/>
    <p:sldId id="274" r:id="rId40"/>
    <p:sldId id="275" r:id="rId41"/>
    <p:sldId id="277" r:id="rId42"/>
    <p:sldId id="304" r:id="rId43"/>
    <p:sldId id="305" r:id="rId44"/>
    <p:sldId id="306" r:id="rId45"/>
    <p:sldId id="278" r:id="rId4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2A17080-07C9-4C45-8501-220F8E2A09B2}" type="datetimeFigureOut">
              <a:rPr kumimoji="1" lang="ja-JP" altLang="en-US" smtClean="0"/>
              <a:pPr/>
              <a:t>2015/6/5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357264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A17080-07C9-4C45-8501-220F8E2A09B2}" type="datetimeFigureOut">
              <a:rPr kumimoji="1" lang="ja-JP" altLang="en-US" smtClean="0"/>
              <a:pPr/>
              <a:t>2015/6/5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2663856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A17080-07C9-4C45-8501-220F8E2A09B2}" type="datetimeFigureOut">
              <a:rPr kumimoji="1" lang="ja-JP" altLang="en-US" smtClean="0"/>
              <a:pPr/>
              <a:t>2015/6/5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1790621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03DA49-6132-4D93-B22E-4AE260B0A4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47801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018DEF-EE4A-41D8-B1A1-B2B8008C9B9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61235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47EE79A-EECB-4954-B01A-C61389C6EF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48644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E9BFD-3177-4940-98BF-A7FA669F959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09593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B0A8D3F-156B-463E-8974-BEA61FCE46B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82745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E8E2F4E-BA5C-4675-93E9-265CC28FE35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72332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3551F1E-4AD9-46F1-92D9-0AE39EC562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98047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A92DAA0-AB34-4265-A177-23FFAD09F0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4977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A17080-07C9-4C45-8501-220F8E2A09B2}" type="datetimeFigureOut">
              <a:rPr kumimoji="1" lang="ja-JP" altLang="en-US" smtClean="0"/>
              <a:pPr/>
              <a:t>2015/6/5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2916666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265218D-A4A5-4CD9-847E-2ACEEFDE341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764218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70172A-C17D-4980-8FAE-1B267337B42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678280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161449-BB5D-45A4-817B-69BCE9F857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55186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F0B357E-74FD-432B-BCD7-C184D586A9E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77589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72F27623-5FA0-4502-B699-5F48EB72F33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977740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2E7CB4B-E102-4D6E-A231-A0F725257E0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848442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FB55D008-B9FD-417C-A740-09F71EE94D6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141043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2534C838-34B6-423E-AD49-19423D8BED7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117487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552E8CE2-AF8F-4400-98A0-BCB1BCE745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9626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A0E2D60D-39E0-4A49-8BC1-AF3F88B5D12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84961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2A17080-07C9-4C45-8501-220F8E2A09B2}" type="datetimeFigureOut">
              <a:rPr kumimoji="1" lang="ja-JP" altLang="en-US" smtClean="0"/>
              <a:pPr/>
              <a:t>2015/6/5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21053487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84B041B7-ECCB-47CA-A36D-3A5588611C9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33211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89C15A1-5935-4971-B42F-B2D35E6B99F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080416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9A988114-5F01-4B93-8D65-9E63EFF1D5C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480349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791D59B-F0CD-4F5A-BDD5-A37D97F60B7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28321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2A17080-07C9-4C45-8501-220F8E2A09B2}" type="datetimeFigureOut">
              <a:rPr kumimoji="1" lang="ja-JP" altLang="en-US" smtClean="0"/>
              <a:pPr/>
              <a:t>2015/6/5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107920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2A17080-07C9-4C45-8501-220F8E2A09B2}" type="datetimeFigureOut">
              <a:rPr kumimoji="1" lang="ja-JP" altLang="en-US" smtClean="0"/>
              <a:pPr/>
              <a:t>2015/6/5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3321602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2A17080-07C9-4C45-8501-220F8E2A09B2}" type="datetimeFigureOut">
              <a:rPr kumimoji="1" lang="ja-JP" altLang="en-US" smtClean="0"/>
              <a:pPr/>
              <a:t>2015/6/5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106400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A17080-07C9-4C45-8501-220F8E2A09B2}" type="datetimeFigureOut">
              <a:rPr kumimoji="1" lang="ja-JP" altLang="en-US" smtClean="0"/>
              <a:pPr/>
              <a:t>2015/6/5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3551705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A17080-07C9-4C45-8501-220F8E2A09B2}" type="datetimeFigureOut">
              <a:rPr kumimoji="1" lang="ja-JP" altLang="en-US" smtClean="0"/>
              <a:pPr/>
              <a:t>2015/6/5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3189249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A17080-07C9-4C45-8501-220F8E2A09B2}" type="datetimeFigureOut">
              <a:rPr kumimoji="1" lang="ja-JP" altLang="en-US" smtClean="0"/>
              <a:pPr/>
              <a:t>2015/6/5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191959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17080-07C9-4C45-8501-220F8E2A09B2}" type="datetimeFigureOut">
              <a:rPr kumimoji="1" lang="ja-JP" altLang="en-US" smtClean="0"/>
              <a:pPr/>
              <a:t>2015/6/5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A0469-1141-45F2-A966-1AD5523C3A8F}" type="slidenum">
              <a:rPr kumimoji="1" lang="ja-JP" altLang="en-US" smtClean="0"/>
              <a:pPr/>
              <a:t>‹#›</a:t>
            </a:fld>
            <a:endParaRPr kumimoji="1" lang="ja-JP" altLang="en-US"/>
          </a:p>
        </p:txBody>
      </p:sp>
    </p:spTree>
    <p:extLst>
      <p:ext uri="{BB962C8B-B14F-4D97-AF65-F5344CB8AC3E}">
        <p14:creationId xmlns:p14="http://schemas.microsoft.com/office/powerpoint/2010/main" val="869573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1CF3D81B-F4BB-4556-AA24-C7106777A9C3}"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551390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EA269FA5-BD21-467C-9C0F-B4BCEAB33FB6}"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14897135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povertydata.worldbank.org/poverty/home/"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note.masm.jp/%A5%C6%A5%A4%A5%AF%A5%AA%A5%D5/"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tabiken.com/history/doc/F/F302C100.HTM" TargetMode="Externa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経済的格差を考える</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507983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現在のＬＤＣ１</a:t>
            </a:r>
            <a:endParaRPr kumimoji="1" lang="ja-JP" altLang="en-US" dirty="0"/>
          </a:p>
        </p:txBody>
      </p:sp>
      <p:sp>
        <p:nvSpPr>
          <p:cNvPr id="3" name="コンテンツ プレースホルダ 2"/>
          <p:cNvSpPr>
            <a:spLocks noGrp="1"/>
          </p:cNvSpPr>
          <p:nvPr>
            <p:ph idx="1"/>
          </p:nvPr>
        </p:nvSpPr>
        <p:spPr/>
        <p:txBody>
          <a:bodyPr/>
          <a:lstStyle/>
          <a:p>
            <a:r>
              <a:rPr lang="en-US" altLang="ja-JP" b="1" dirty="0" smtClean="0"/>
              <a:t>2.</a:t>
            </a:r>
            <a:r>
              <a:rPr lang="ja-JP" altLang="en-US" b="1" dirty="0" smtClean="0"/>
              <a:t>基準（</a:t>
            </a:r>
            <a:r>
              <a:rPr lang="en-US" altLang="ja-JP" b="1" dirty="0" smtClean="0"/>
              <a:t>2012</a:t>
            </a:r>
            <a:r>
              <a:rPr lang="ja-JP" altLang="en-US" b="1" dirty="0" smtClean="0"/>
              <a:t>年）</a:t>
            </a:r>
          </a:p>
          <a:p>
            <a:pPr lvl="1"/>
            <a:r>
              <a:rPr lang="ja-JP" altLang="en-US" dirty="0" smtClean="0"/>
              <a:t>　　（</a:t>
            </a:r>
            <a:r>
              <a:rPr lang="en-US" altLang="ja-JP" dirty="0" smtClean="0"/>
              <a:t>1</a:t>
            </a:r>
            <a:r>
              <a:rPr lang="ja-JP" altLang="en-US" dirty="0" smtClean="0"/>
              <a:t>）一人あたり</a:t>
            </a:r>
            <a:r>
              <a:rPr lang="en-US" altLang="ja-JP" dirty="0" smtClean="0"/>
              <a:t>GNI</a:t>
            </a:r>
            <a:r>
              <a:rPr lang="ja-JP" altLang="en-US" dirty="0" smtClean="0"/>
              <a:t>（</a:t>
            </a:r>
            <a:r>
              <a:rPr lang="en-US" altLang="ja-JP" dirty="0" smtClean="0"/>
              <a:t>2008-2010</a:t>
            </a:r>
            <a:r>
              <a:rPr lang="ja-JP" altLang="en-US" dirty="0" smtClean="0"/>
              <a:t>年平均）</a:t>
            </a:r>
            <a:r>
              <a:rPr lang="en-US" altLang="ja-JP" dirty="0" smtClean="0"/>
              <a:t>:992</a:t>
            </a:r>
            <a:r>
              <a:rPr lang="ja-JP" altLang="en-US" dirty="0" smtClean="0"/>
              <a:t>米ドル以下</a:t>
            </a:r>
          </a:p>
          <a:p>
            <a:pPr lvl="1"/>
            <a:r>
              <a:rPr lang="ja-JP" altLang="en-US" dirty="0" smtClean="0"/>
              <a:t>　（</a:t>
            </a:r>
            <a:r>
              <a:rPr lang="en-US" altLang="ja-JP" dirty="0" smtClean="0"/>
              <a:t>2</a:t>
            </a:r>
            <a:r>
              <a:rPr lang="ja-JP" altLang="en-US" dirty="0" smtClean="0"/>
              <a:t>）</a:t>
            </a:r>
            <a:r>
              <a:rPr lang="en-US" altLang="ja-JP" dirty="0" smtClean="0"/>
              <a:t>HAI</a:t>
            </a:r>
            <a:r>
              <a:rPr lang="ja-JP" altLang="en-US" dirty="0" smtClean="0"/>
              <a:t>（</a:t>
            </a:r>
            <a:r>
              <a:rPr lang="en-US" altLang="ja-JP" dirty="0" smtClean="0"/>
              <a:t>Human Assets Index</a:t>
            </a:r>
            <a:r>
              <a:rPr lang="ja-JP" altLang="en-US" dirty="0" smtClean="0"/>
              <a:t>）</a:t>
            </a:r>
            <a:r>
              <a:rPr lang="en-US" altLang="ja-JP" dirty="0" smtClean="0"/>
              <a:t>:</a:t>
            </a:r>
            <a:r>
              <a:rPr lang="ja-JP" altLang="en-US" dirty="0" smtClean="0"/>
              <a:t>栄養不足人口の割合、</a:t>
            </a:r>
            <a:r>
              <a:rPr lang="en-US" altLang="ja-JP" dirty="0" smtClean="0"/>
              <a:t>5</a:t>
            </a:r>
            <a:r>
              <a:rPr lang="ja-JP" altLang="en-US" dirty="0" smtClean="0"/>
              <a:t>歳以下乳幼児死亡率、中等教育就学率、成人識字率</a:t>
            </a:r>
          </a:p>
          <a:p>
            <a:pPr lvl="1"/>
            <a:r>
              <a:rPr lang="ja-JP" altLang="en-US" dirty="0" smtClean="0"/>
              <a:t>　（</a:t>
            </a:r>
            <a:r>
              <a:rPr lang="en-US" altLang="ja-JP" dirty="0" smtClean="0"/>
              <a:t>3</a:t>
            </a:r>
            <a:r>
              <a:rPr lang="ja-JP" altLang="en-US" dirty="0" smtClean="0"/>
              <a:t>）</a:t>
            </a:r>
            <a:r>
              <a:rPr lang="en-US" altLang="ja-JP" dirty="0" smtClean="0"/>
              <a:t>EVI</a:t>
            </a:r>
            <a:r>
              <a:rPr lang="ja-JP" altLang="en-US" dirty="0" smtClean="0"/>
              <a:t>（</a:t>
            </a:r>
            <a:r>
              <a:rPr lang="en-US" altLang="ja-JP" dirty="0" smtClean="0"/>
              <a:t>Economic Vulnerability Index</a:t>
            </a:r>
            <a:r>
              <a:rPr lang="ja-JP" altLang="en-US" dirty="0" smtClean="0"/>
              <a:t>）</a:t>
            </a:r>
            <a:r>
              <a:rPr lang="en-US" altLang="ja-JP" dirty="0" smtClean="0"/>
              <a:t>:</a:t>
            </a:r>
            <a:r>
              <a:rPr lang="ja-JP" altLang="en-US" dirty="0" smtClean="0"/>
              <a:t>外的ショックからの経済的脆弱性</a:t>
            </a:r>
            <a:endParaRPr kumimoji="1" lang="ja-JP" altLang="en-US" dirty="0"/>
          </a:p>
        </p:txBody>
      </p:sp>
    </p:spTree>
    <p:extLst>
      <p:ext uri="{BB962C8B-B14F-4D97-AF65-F5344CB8AC3E}">
        <p14:creationId xmlns:p14="http://schemas.microsoft.com/office/powerpoint/2010/main" val="3549362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現在のＬＤＣ２</a:t>
            </a:r>
            <a:endParaRPr kumimoji="1" lang="ja-JP" altLang="en-US" dirty="0"/>
          </a:p>
        </p:txBody>
      </p:sp>
      <p:sp>
        <p:nvSpPr>
          <p:cNvPr id="3" name="コンテンツ プレースホルダ 2"/>
          <p:cNvSpPr>
            <a:spLocks noGrp="1"/>
          </p:cNvSpPr>
          <p:nvPr>
            <p:ph idx="1"/>
          </p:nvPr>
        </p:nvSpPr>
        <p:spPr/>
        <p:txBody>
          <a:bodyPr>
            <a:normAutofit fontScale="92500"/>
          </a:bodyPr>
          <a:lstStyle/>
          <a:p>
            <a:pPr lvl="1"/>
            <a:r>
              <a:rPr lang="ja-JP" altLang="en-US" sz="2400" dirty="0" smtClean="0"/>
              <a:t>アフリカ（</a:t>
            </a:r>
            <a:r>
              <a:rPr lang="en-US" altLang="ja-JP" sz="2400" dirty="0" smtClean="0"/>
              <a:t>34</a:t>
            </a:r>
            <a:r>
              <a:rPr lang="ja-JP" altLang="en-US" sz="2400" dirty="0" smtClean="0"/>
              <a:t>）</a:t>
            </a:r>
            <a:r>
              <a:rPr lang="en-US" altLang="ja-JP" sz="2400" dirty="0" smtClean="0"/>
              <a:t>: </a:t>
            </a:r>
            <a:r>
              <a:rPr lang="ja-JP" altLang="en-US" sz="2400" dirty="0" smtClean="0"/>
              <a:t>アンゴラ、ベナン、ブルキナファソ、ブルンジ、中央アフリカ、チャド、コモロ、コンゴ、ジブチ、赤道ギニア、エリトリア、エチオピア、ガンビア、ギニア、ギニアビサウ、レソト、リベリア、マダガスカル、マラウイ、マリ、モーリタニア、モザンビーク、ニジェール、ルワンダ、サントメ・プリンシペ、セネガル、シエラレオネ、ソマリア、南スーダン、スーダン、トーゴ、ウガンダ、タンザニア、ザンビア</a:t>
            </a:r>
          </a:p>
          <a:p>
            <a:pPr lvl="1"/>
            <a:r>
              <a:rPr lang="ja-JP" altLang="en-US" sz="2400" dirty="0" smtClean="0"/>
              <a:t>アジア（</a:t>
            </a:r>
            <a:r>
              <a:rPr lang="en-US" altLang="ja-JP" sz="2400" dirty="0" smtClean="0"/>
              <a:t>9</a:t>
            </a:r>
            <a:r>
              <a:rPr lang="ja-JP" altLang="en-US" sz="2400" dirty="0" smtClean="0"/>
              <a:t>） </a:t>
            </a:r>
            <a:r>
              <a:rPr lang="en-US" altLang="ja-JP" sz="2400" dirty="0" smtClean="0"/>
              <a:t>: </a:t>
            </a:r>
            <a:r>
              <a:rPr lang="ja-JP" altLang="en-US" sz="2400" dirty="0" smtClean="0"/>
              <a:t>アフガニスタン、バングラデシュ、ブータン、カンボジア、ラオス、ミャンマー、ネパール、イエメン、東ティモール</a:t>
            </a:r>
          </a:p>
          <a:p>
            <a:pPr lvl="1"/>
            <a:r>
              <a:rPr lang="ja-JP" altLang="en-US" sz="2400" dirty="0" smtClean="0"/>
              <a:t>大洋州（</a:t>
            </a:r>
            <a:r>
              <a:rPr lang="en-US" altLang="ja-JP" sz="2400" dirty="0" smtClean="0"/>
              <a:t>5</a:t>
            </a:r>
            <a:r>
              <a:rPr lang="ja-JP" altLang="en-US" sz="2400" dirty="0" smtClean="0"/>
              <a:t>） </a:t>
            </a:r>
            <a:r>
              <a:rPr lang="en-US" altLang="ja-JP" sz="2400" dirty="0" smtClean="0"/>
              <a:t>: </a:t>
            </a:r>
            <a:r>
              <a:rPr lang="ja-JP" altLang="en-US" sz="2400" dirty="0" smtClean="0"/>
              <a:t>キリバス、サモア、ソロモン諸島、ツバル、バヌアツ</a:t>
            </a:r>
          </a:p>
          <a:p>
            <a:pPr lvl="1"/>
            <a:r>
              <a:rPr lang="ja-JP" altLang="en-US" sz="2400" dirty="0" smtClean="0"/>
              <a:t>中南米（</a:t>
            </a:r>
            <a:r>
              <a:rPr lang="en-US" altLang="ja-JP" sz="2400" dirty="0" smtClean="0"/>
              <a:t>1</a:t>
            </a:r>
            <a:r>
              <a:rPr lang="ja-JP" altLang="en-US" sz="2400" dirty="0" smtClean="0"/>
              <a:t>） </a:t>
            </a:r>
            <a:r>
              <a:rPr lang="en-US" altLang="ja-JP" sz="2400" dirty="0" smtClean="0"/>
              <a:t>: </a:t>
            </a:r>
            <a:r>
              <a:rPr lang="ja-JP" altLang="en-US" sz="2400" dirty="0" smtClean="0"/>
              <a:t>ハイチ</a:t>
            </a:r>
          </a:p>
          <a:p>
            <a:endParaRPr kumimoji="1" lang="ja-JP" altLang="en-US" dirty="0"/>
          </a:p>
        </p:txBody>
      </p:sp>
    </p:spTree>
    <p:extLst>
      <p:ext uri="{BB962C8B-B14F-4D97-AF65-F5344CB8AC3E}">
        <p14:creationId xmlns:p14="http://schemas.microsoft.com/office/powerpoint/2010/main" val="775682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ja-JP" altLang="en-US" smtClean="0"/>
              <a:t>子どもの栄養不良</a:t>
            </a:r>
          </a:p>
        </p:txBody>
      </p:sp>
      <p:pic>
        <p:nvPicPr>
          <p:cNvPr id="7171" name="Picture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376440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世界銀行の目標１</a:t>
            </a:r>
          </a:p>
        </p:txBody>
      </p:sp>
      <p:pic>
        <p:nvPicPr>
          <p:cNvPr id="8195"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785802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ja-JP" altLang="en-US" smtClean="0"/>
              <a:t>初等学校の修了</a:t>
            </a:r>
          </a:p>
        </p:txBody>
      </p:sp>
      <p:pic>
        <p:nvPicPr>
          <p:cNvPr id="9219" name="Picture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413199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世界銀行の目標２</a:t>
            </a:r>
          </a:p>
        </p:txBody>
      </p:sp>
      <p:pic>
        <p:nvPicPr>
          <p:cNvPr id="10243"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416883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mtClean="0"/>
              <a:t>グローバリゼーションと経済格差</a:t>
            </a:r>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グローバリゼーションは、国際的な経済格差を拡大したのか</a:t>
            </a:r>
          </a:p>
          <a:p>
            <a:r>
              <a:rPr lang="ja-JP" altLang="en-US" b="1" dirty="0" smtClean="0"/>
              <a:t>世界銀行の説明</a:t>
            </a:r>
          </a:p>
          <a:p>
            <a:pPr lvl="1"/>
            <a:r>
              <a:rPr lang="ja-JP" altLang="en-US" b="1" dirty="0" smtClean="0"/>
              <a:t>世界の貧困率および貧困層の数</a:t>
            </a:r>
          </a:p>
          <a:p>
            <a:pPr lvl="1"/>
            <a:r>
              <a:rPr lang="ja-JP" altLang="en-US" b="1" dirty="0" smtClean="0"/>
              <a:t>貧困率　</a:t>
            </a:r>
            <a:r>
              <a:rPr lang="en-US" altLang="ja-JP" b="1" dirty="0" smtClean="0"/>
              <a:t>1990</a:t>
            </a:r>
            <a:r>
              <a:rPr lang="ja-JP" altLang="en-US" b="1" dirty="0" smtClean="0"/>
              <a:t>年</a:t>
            </a:r>
            <a:r>
              <a:rPr lang="en-US" altLang="ja-JP" b="1" dirty="0" smtClean="0"/>
              <a:t>: 43.1% </a:t>
            </a:r>
            <a:r>
              <a:rPr lang="ja-JP" altLang="en-US" b="1" dirty="0" smtClean="0"/>
              <a:t>　</a:t>
            </a:r>
            <a:r>
              <a:rPr lang="en-US" altLang="ja-JP" b="1" dirty="0" smtClean="0"/>
              <a:t>2010</a:t>
            </a:r>
            <a:r>
              <a:rPr lang="ja-JP" altLang="en-US" b="1" dirty="0" smtClean="0"/>
              <a:t>年</a:t>
            </a:r>
            <a:r>
              <a:rPr lang="en-US" altLang="ja-JP" b="1" dirty="0" smtClean="0"/>
              <a:t>: 20.6% </a:t>
            </a:r>
            <a:br>
              <a:rPr lang="en-US" altLang="ja-JP" b="1" dirty="0" smtClean="0"/>
            </a:br>
            <a:r>
              <a:rPr lang="ja-JP" altLang="en-US" b="1" dirty="0" smtClean="0"/>
              <a:t>貧困層の数　 </a:t>
            </a:r>
            <a:r>
              <a:rPr lang="en-US" altLang="ja-JP" b="1" dirty="0" smtClean="0"/>
              <a:t>1990</a:t>
            </a:r>
            <a:r>
              <a:rPr lang="ja-JP" altLang="en-US" b="1" dirty="0" smtClean="0"/>
              <a:t>年</a:t>
            </a:r>
            <a:r>
              <a:rPr lang="en-US" altLang="ja-JP" b="1" dirty="0" smtClean="0"/>
              <a:t>: 19</a:t>
            </a:r>
            <a:r>
              <a:rPr lang="ja-JP" altLang="en-US" b="1" dirty="0" smtClean="0"/>
              <a:t>億人     </a:t>
            </a:r>
            <a:r>
              <a:rPr lang="en-US" altLang="ja-JP" b="1" dirty="0" smtClean="0"/>
              <a:t>2010</a:t>
            </a:r>
            <a:r>
              <a:rPr lang="ja-JP" altLang="en-US" b="1" dirty="0" smtClean="0"/>
              <a:t>年</a:t>
            </a:r>
            <a:r>
              <a:rPr lang="en-US" altLang="ja-JP" b="1" dirty="0" smtClean="0"/>
              <a:t>: 12</a:t>
            </a:r>
            <a:r>
              <a:rPr lang="ja-JP" altLang="en-US" b="1" dirty="0" smtClean="0"/>
              <a:t>億人 </a:t>
            </a:r>
          </a:p>
          <a:p>
            <a:r>
              <a:rPr lang="en-US" altLang="ja-JP" dirty="0" smtClean="0"/>
              <a:t>http://www.worldbank.org/ja/news/feature/2014/01/08/open-data-poverty</a:t>
            </a:r>
            <a:endParaRPr kumimoji="1" lang="ja-JP" altLang="en-US" dirty="0"/>
          </a:p>
        </p:txBody>
      </p:sp>
    </p:spTree>
    <p:extLst>
      <p:ext uri="{BB962C8B-B14F-4D97-AF65-F5344CB8AC3E}">
        <p14:creationId xmlns:p14="http://schemas.microsoft.com/office/powerpoint/2010/main" val="3071806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akei\Desktop\4661.gif"/>
          <p:cNvPicPr>
            <a:picLocks noChangeAspect="1" noChangeArrowheads="1"/>
          </p:cNvPicPr>
          <p:nvPr/>
        </p:nvPicPr>
        <p:blipFill>
          <a:blip r:embed="rId2" cstate="print"/>
          <a:srcRect/>
          <a:stretch>
            <a:fillRect/>
          </a:stretch>
        </p:blipFill>
        <p:spPr bwMode="auto">
          <a:xfrm>
            <a:off x="179512" y="404664"/>
            <a:ext cx="8316416" cy="605344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先進国の格差拡大</a:t>
            </a:r>
            <a:endParaRPr kumimoji="1" lang="ja-JP" alt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467544" y="1556792"/>
            <a:ext cx="4903952" cy="4824536"/>
          </a:xfrm>
          <a:prstGeom prst="rect">
            <a:avLst/>
          </a:prstGeom>
          <a:noFill/>
          <a:ln w="9525">
            <a:noFill/>
            <a:miter lim="800000"/>
            <a:headEnd/>
            <a:tailEnd/>
          </a:ln>
        </p:spPr>
      </p:pic>
    </p:spTree>
    <p:extLst>
      <p:ext uri="{BB962C8B-B14F-4D97-AF65-F5344CB8AC3E}">
        <p14:creationId xmlns:p14="http://schemas.microsoft.com/office/powerpoint/2010/main" val="4242286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先進国の格差拡大</a:t>
            </a:r>
            <a:endParaRPr kumimoji="1" lang="ja-JP" alt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77403" y="1729580"/>
            <a:ext cx="8572741" cy="4507732"/>
          </a:xfrm>
          <a:prstGeom prst="rect">
            <a:avLst/>
          </a:prstGeom>
          <a:noFill/>
          <a:ln w="9525">
            <a:noFill/>
            <a:miter lim="800000"/>
            <a:headEnd/>
            <a:tailEnd/>
          </a:ln>
        </p:spPr>
      </p:pic>
    </p:spTree>
    <p:extLst>
      <p:ext uri="{BB962C8B-B14F-4D97-AF65-F5344CB8AC3E}">
        <p14:creationId xmlns:p14="http://schemas.microsoft.com/office/powerpoint/2010/main" val="2116691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積み残した問題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デイビット</a:t>
            </a:r>
            <a:r>
              <a:rPr lang="ja-JP" altLang="en-US" dirty="0"/>
              <a:t>・ハーヴェイ</a:t>
            </a:r>
          </a:p>
          <a:p>
            <a:pPr lvl="1"/>
            <a:r>
              <a:rPr lang="ja-JP" altLang="en-US" dirty="0"/>
              <a:t>民主主義の成熟した国家では国民の合意</a:t>
            </a:r>
          </a:p>
          <a:p>
            <a:pPr lvl="1"/>
            <a:r>
              <a:rPr lang="ja-JP" altLang="en-US" dirty="0"/>
              <a:t>メディアを</a:t>
            </a:r>
            <a:r>
              <a:rPr lang="ja-JP" altLang="en-US" dirty="0" smtClean="0"/>
              <a:t>動員</a:t>
            </a:r>
          </a:p>
          <a:p>
            <a:r>
              <a:rPr lang="ja-JP" altLang="en-US" dirty="0"/>
              <a:t>経済格差は問題なの</a:t>
            </a:r>
            <a:r>
              <a:rPr lang="ja-JP" altLang="en-US" dirty="0" smtClean="0"/>
              <a:t>か</a:t>
            </a:r>
          </a:p>
          <a:p>
            <a:pPr lvl="1"/>
            <a:r>
              <a:rPr lang="ja-JP" altLang="en-US" dirty="0"/>
              <a:t>問題ではない</a:t>
            </a:r>
          </a:p>
          <a:p>
            <a:pPr lvl="2"/>
            <a:r>
              <a:rPr lang="ja-JP" altLang="en-US" dirty="0"/>
              <a:t>格差は努力の結果だ。</a:t>
            </a:r>
          </a:p>
          <a:p>
            <a:pPr lvl="2"/>
            <a:r>
              <a:rPr lang="ja-JP" altLang="en-US" dirty="0"/>
              <a:t>正当な状態だ。</a:t>
            </a:r>
          </a:p>
          <a:p>
            <a:pPr lvl="1"/>
            <a:r>
              <a:rPr lang="ja-JP" altLang="en-US" dirty="0"/>
              <a:t>問題だ　理由を考えてみよう。</a:t>
            </a:r>
          </a:p>
          <a:p>
            <a:endParaRPr lang="ja-JP" altLang="en-US" dirty="0"/>
          </a:p>
        </p:txBody>
      </p:sp>
    </p:spTree>
    <p:extLst>
      <p:ext uri="{BB962C8B-B14F-4D97-AF65-F5344CB8AC3E}">
        <p14:creationId xmlns:p14="http://schemas.microsoft.com/office/powerpoint/2010/main" val="576088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先進国の格差拡大</a:t>
            </a:r>
            <a:endParaRPr kumimoji="1" lang="ja-JP" alt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043608" y="1454850"/>
            <a:ext cx="7344816" cy="5013264"/>
          </a:xfrm>
          <a:prstGeom prst="rect">
            <a:avLst/>
          </a:prstGeom>
          <a:noFill/>
          <a:ln w="9525">
            <a:noFill/>
            <a:miter lim="800000"/>
            <a:headEnd/>
            <a:tailEnd/>
          </a:ln>
        </p:spPr>
      </p:pic>
    </p:spTree>
    <p:extLst>
      <p:ext uri="{BB962C8B-B14F-4D97-AF65-F5344CB8AC3E}">
        <p14:creationId xmlns:p14="http://schemas.microsoft.com/office/powerpoint/2010/main" val="2780982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最貧困層の推移</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hlinkClick r:id="rId2"/>
              </a:rPr>
              <a:t>http://povertydata.worldbank.org/poverty/home/</a:t>
            </a:r>
            <a:r>
              <a:rPr lang="ja-JP" altLang="en-US" dirty="0" smtClean="0"/>
              <a:t>　（一日１．２５ドル以下の層の割合）ｗｏｒｌｄ　ｂａｎｋ　の統計</a:t>
            </a:r>
            <a:endParaRPr kumimoji="1" lang="ja-JP" altLang="en-US" dirty="0"/>
          </a:p>
        </p:txBody>
      </p:sp>
    </p:spTree>
    <p:extLst>
      <p:ext uri="{BB962C8B-B14F-4D97-AF65-F5344CB8AC3E}">
        <p14:creationId xmlns:p14="http://schemas.microsoft.com/office/powerpoint/2010/main" val="2468611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wakei\Desktop\krugman_2-050814.png"/>
          <p:cNvPicPr>
            <a:picLocks noChangeAspect="1" noChangeArrowheads="1"/>
          </p:cNvPicPr>
          <p:nvPr/>
        </p:nvPicPr>
        <p:blipFill>
          <a:blip r:embed="rId2" cstate="print"/>
          <a:srcRect/>
          <a:stretch>
            <a:fillRect/>
          </a:stretch>
        </p:blipFill>
        <p:spPr bwMode="auto">
          <a:xfrm>
            <a:off x="251520" y="2636912"/>
            <a:ext cx="8747202" cy="3600400"/>
          </a:xfrm>
          <a:prstGeom prst="rect">
            <a:avLst/>
          </a:prstGeom>
          <a:noFill/>
        </p:spPr>
      </p:pic>
      <p:sp>
        <p:nvSpPr>
          <p:cNvPr id="3" name="テキスト ボックス 2"/>
          <p:cNvSpPr txBox="1"/>
          <p:nvPr/>
        </p:nvSpPr>
        <p:spPr>
          <a:xfrm>
            <a:off x="611560" y="764704"/>
            <a:ext cx="5688632" cy="369332"/>
          </a:xfrm>
          <a:prstGeom prst="rect">
            <a:avLst/>
          </a:prstGeom>
          <a:noFill/>
        </p:spPr>
        <p:txBody>
          <a:bodyPr wrap="square" rtlCol="0">
            <a:spAutoFit/>
          </a:bodyPr>
          <a:lstStyle/>
          <a:p>
            <a:r>
              <a:rPr kumimoji="1" lang="ja-JP" altLang="en-US" dirty="0" smtClean="0"/>
              <a:t>ピケティ</a:t>
            </a:r>
            <a:r>
              <a:rPr kumimoji="1" lang="en-US" altLang="ja-JP" dirty="0" smtClean="0"/>
              <a:t>『</a:t>
            </a:r>
            <a:r>
              <a:rPr kumimoji="1" lang="ja-JP" altLang="en-US" dirty="0" smtClean="0"/>
              <a:t>２１世紀の資本論</a:t>
            </a:r>
            <a:r>
              <a:rPr kumimoji="1" lang="en-US" altLang="ja-JP" dirty="0" smtClean="0"/>
              <a:t>』</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経済格差・貧困の状況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貧困層の圧倒的に多いアフリカ中央部から南部－民族紛争も大きな要因</a:t>
            </a:r>
          </a:p>
          <a:p>
            <a:r>
              <a:rPr lang="ja-JP" altLang="en-US" dirty="0" smtClean="0"/>
              <a:t>戦争による貧困の創出は他にも（難民）</a:t>
            </a:r>
          </a:p>
          <a:p>
            <a:r>
              <a:rPr kumimoji="1" lang="ja-JP" altLang="en-US" dirty="0" smtClean="0"/>
              <a:t>国内の経済格差はみやすいが、国際的比較は指標があいまい。（物価の相違等）</a:t>
            </a:r>
          </a:p>
          <a:p>
            <a:r>
              <a:rPr kumimoji="1" lang="ja-JP" altLang="en-US" dirty="0" smtClean="0"/>
              <a:t>商品経済で動いているか、あるいは、相互援助で動いているかによって異なる。</a:t>
            </a:r>
          </a:p>
          <a:p>
            <a:r>
              <a:rPr lang="ja-JP" altLang="en-US" dirty="0" smtClean="0"/>
              <a:t>国内的</a:t>
            </a:r>
            <a:r>
              <a:rPr lang="ja-JP" altLang="en-US" dirty="0" smtClean="0"/>
              <a:t>格差の拡大と貧困国の困難さは</a:t>
            </a:r>
            <a:r>
              <a:rPr lang="ja-JP" altLang="en-US" dirty="0" smtClean="0"/>
              <a:t>明確。格差は南北だけではなく、北内部でも。</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ja-JP" altLang="en-US" smtClean="0"/>
              <a:t>社会の発展に関する理論</a:t>
            </a:r>
          </a:p>
        </p:txBody>
      </p:sp>
      <p:sp>
        <p:nvSpPr>
          <p:cNvPr id="29699" name="Rectangle 3"/>
          <p:cNvSpPr>
            <a:spLocks noGrp="1" noChangeArrowheads="1"/>
          </p:cNvSpPr>
          <p:nvPr>
            <p:ph type="body" idx="1"/>
          </p:nvPr>
        </p:nvSpPr>
        <p:spPr/>
        <p:txBody>
          <a:bodyPr/>
          <a:lstStyle/>
          <a:p>
            <a:pPr eaLnBrk="1" hangingPunct="1">
              <a:lnSpc>
                <a:spcPct val="90000"/>
              </a:lnSpc>
            </a:pPr>
            <a:r>
              <a:rPr lang="ja-JP" altLang="en-US" dirty="0" smtClean="0"/>
              <a:t>近代化論　→　新自由主義（発展史観は不明瞭）</a:t>
            </a:r>
            <a:endParaRPr lang="ja-JP" altLang="en-US" dirty="0" smtClean="0"/>
          </a:p>
          <a:p>
            <a:pPr eaLnBrk="1" hangingPunct="1">
              <a:lnSpc>
                <a:spcPct val="90000"/>
              </a:lnSpc>
            </a:pPr>
            <a:r>
              <a:rPr lang="ja-JP" altLang="en-US" dirty="0" smtClean="0"/>
              <a:t>マルクス主義　→　その発展としての</a:t>
            </a:r>
            <a:r>
              <a:rPr lang="ja-JP" altLang="en-US" dirty="0" smtClean="0"/>
              <a:t>従属論</a:t>
            </a:r>
            <a:endParaRPr lang="ja-JP" altLang="en-US" dirty="0" smtClean="0"/>
          </a:p>
          <a:p>
            <a:pPr eaLnBrk="1" hangingPunct="1">
              <a:lnSpc>
                <a:spcPct val="90000"/>
              </a:lnSpc>
            </a:pPr>
            <a:r>
              <a:rPr lang="ja-JP" altLang="en-US" dirty="0" smtClean="0"/>
              <a:t>（１）日本は１９７０年代まで唯一の例外だった。</a:t>
            </a:r>
          </a:p>
          <a:p>
            <a:pPr eaLnBrk="1" hangingPunct="1">
              <a:lnSpc>
                <a:spcPct val="90000"/>
              </a:lnSpc>
              <a:buFontTx/>
              <a:buNone/>
            </a:pPr>
            <a:r>
              <a:rPr lang="ja-JP" altLang="en-US" dirty="0" smtClean="0"/>
              <a:t>　　　　何故日本だけアジア・アフリカで近代化したのか。</a:t>
            </a:r>
          </a:p>
          <a:p>
            <a:pPr eaLnBrk="1" hangingPunct="1">
              <a:lnSpc>
                <a:spcPct val="90000"/>
              </a:lnSpc>
              <a:buFontTx/>
              <a:buNone/>
            </a:pPr>
            <a:r>
              <a:rPr lang="ja-JP" altLang="en-US" dirty="0" smtClean="0"/>
              <a:t>　（２）ＮＩＥＳは何故近代化できたのか。</a:t>
            </a:r>
          </a:p>
          <a:p>
            <a:pPr eaLnBrk="1" hangingPunct="1">
              <a:lnSpc>
                <a:spcPct val="90000"/>
              </a:lnSpc>
              <a:buFontTx/>
              <a:buNone/>
            </a:pPr>
            <a:r>
              <a:rPr lang="ja-JP" altLang="en-US" dirty="0" smtClean="0"/>
              <a:t>　（３）ＢＲＩＣＳはなぜ発展できたか。</a:t>
            </a:r>
          </a:p>
        </p:txBody>
      </p:sp>
    </p:spTree>
    <p:extLst>
      <p:ext uri="{BB962C8B-B14F-4D97-AF65-F5344CB8AC3E}">
        <p14:creationId xmlns:p14="http://schemas.microsoft.com/office/powerpoint/2010/main" val="941424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ロストウの発展段階論</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第１段階：伝統的社会 </a:t>
            </a:r>
          </a:p>
          <a:p>
            <a:r>
              <a:rPr lang="ja-JP" altLang="en-US" dirty="0" smtClean="0"/>
              <a:t>第２段階：離陸先行期 </a:t>
            </a:r>
          </a:p>
          <a:p>
            <a:pPr lvl="1"/>
            <a:r>
              <a:rPr lang="ja-JP" altLang="en-US" dirty="0" smtClean="0"/>
              <a:t>ＧＮＰが持続的に上昇していく期間である。</a:t>
            </a:r>
          </a:p>
          <a:p>
            <a:r>
              <a:rPr lang="ja-JP" altLang="en-US" dirty="0" smtClean="0"/>
              <a:t>第３段階：離陸（</a:t>
            </a:r>
            <a:r>
              <a:rPr lang="ja-JP" altLang="en-US" dirty="0" smtClean="0">
                <a:hlinkClick r:id="rId2" tooltip="テイクオフ (1831d)"/>
              </a:rPr>
              <a:t>テイクオフ</a:t>
            </a:r>
            <a:r>
              <a:rPr lang="ja-JP" altLang="en-US" dirty="0" smtClean="0"/>
              <a:t>） </a:t>
            </a:r>
          </a:p>
          <a:p>
            <a:pPr lvl="1"/>
            <a:r>
              <a:rPr lang="ja-JP" altLang="en-US" dirty="0" smtClean="0"/>
              <a:t>離陸期になると貯蓄率と投資率１０％以上に増加し、主導産業があらわれ、政治制度が成立</a:t>
            </a:r>
            <a:r>
              <a:rPr lang="ja-JP" altLang="en-US" dirty="0" err="1" smtClean="0"/>
              <a:t>る</a:t>
            </a:r>
            <a:r>
              <a:rPr lang="ja-JP" altLang="en-US" dirty="0" smtClean="0"/>
              <a:t>。</a:t>
            </a:r>
          </a:p>
          <a:p>
            <a:r>
              <a:rPr lang="ja-JP" altLang="en-US" dirty="0" smtClean="0"/>
              <a:t>第４段階：成熟化 </a:t>
            </a:r>
          </a:p>
          <a:p>
            <a:pPr lvl="1"/>
            <a:r>
              <a:rPr lang="ja-JP" altLang="en-US" dirty="0" smtClean="0"/>
              <a:t>主導産業が重化学工業になる。</a:t>
            </a:r>
          </a:p>
          <a:p>
            <a:r>
              <a:rPr lang="ja-JP" altLang="en-US" dirty="0" smtClean="0"/>
              <a:t>第５段階：高度大量消費 </a:t>
            </a:r>
          </a:p>
          <a:p>
            <a:endParaRPr kumimoji="1" lang="ja-JP" altLang="en-US" dirty="0"/>
          </a:p>
        </p:txBody>
      </p:sp>
    </p:spTree>
    <p:extLst>
      <p:ext uri="{BB962C8B-B14F-4D97-AF65-F5344CB8AC3E}">
        <p14:creationId xmlns:p14="http://schemas.microsoft.com/office/powerpoint/2010/main" val="466326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smtClean="0"/>
              <a:t>近代化論とマルクス主義</a:t>
            </a:r>
          </a:p>
        </p:txBody>
      </p:sp>
      <p:sp>
        <p:nvSpPr>
          <p:cNvPr id="34819" name="Rectangle 3"/>
          <p:cNvSpPr>
            <a:spLocks noGrp="1" noChangeArrowheads="1"/>
          </p:cNvSpPr>
          <p:nvPr>
            <p:ph type="body" idx="1"/>
          </p:nvPr>
        </p:nvSpPr>
        <p:spPr/>
        <p:txBody>
          <a:bodyPr/>
          <a:lstStyle/>
          <a:p>
            <a:pPr eaLnBrk="1" hangingPunct="1">
              <a:lnSpc>
                <a:spcPct val="80000"/>
              </a:lnSpc>
            </a:pPr>
            <a:r>
              <a:rPr lang="ja-JP" altLang="en-US" sz="2400" smtClean="0"/>
              <a:t>共通点　経済の発展段階説</a:t>
            </a:r>
          </a:p>
          <a:p>
            <a:pPr eaLnBrk="1" hangingPunct="1">
              <a:lnSpc>
                <a:spcPct val="80000"/>
              </a:lnSpc>
              <a:buFontTx/>
              <a:buNone/>
            </a:pPr>
            <a:r>
              <a:rPr lang="ja-JP" altLang="en-US" sz="2400" smtClean="0"/>
              <a:t>　　　　　　　産業革命や市民革命等が基礎条件</a:t>
            </a:r>
          </a:p>
          <a:p>
            <a:pPr eaLnBrk="1" hangingPunct="1">
              <a:lnSpc>
                <a:spcPct val="80000"/>
              </a:lnSpc>
              <a:buFontTx/>
              <a:buNone/>
            </a:pPr>
            <a:r>
              <a:rPr lang="ja-JP" altLang="en-US" sz="2400" smtClean="0"/>
              <a:t>　　経済的条件：　技術水準、蓄積、労働力</a:t>
            </a:r>
          </a:p>
          <a:p>
            <a:pPr eaLnBrk="1" hangingPunct="1">
              <a:lnSpc>
                <a:spcPct val="80000"/>
              </a:lnSpc>
              <a:buFontTx/>
              <a:buNone/>
            </a:pPr>
            <a:r>
              <a:rPr lang="ja-JP" altLang="en-US" sz="2400" smtClean="0"/>
              <a:t>　　　　　　　　　　　交通網、</a:t>
            </a:r>
          </a:p>
          <a:p>
            <a:pPr eaLnBrk="1" hangingPunct="1">
              <a:lnSpc>
                <a:spcPct val="80000"/>
              </a:lnSpc>
              <a:buFontTx/>
              <a:buNone/>
            </a:pPr>
            <a:r>
              <a:rPr lang="ja-JP" altLang="en-US" sz="2400" smtClean="0"/>
              <a:t>　　政治的条件：　市民、ある程度の民主主義</a:t>
            </a:r>
          </a:p>
          <a:p>
            <a:pPr eaLnBrk="1" hangingPunct="1">
              <a:lnSpc>
                <a:spcPct val="80000"/>
              </a:lnSpc>
              <a:buFontTx/>
              <a:buNone/>
            </a:pPr>
            <a:r>
              <a:rPr lang="ja-JP" altLang="en-US" sz="2400" smtClean="0"/>
              <a:t>　　　　　　　　　　　安定した中央政府　　　　</a:t>
            </a:r>
          </a:p>
          <a:p>
            <a:pPr eaLnBrk="1" hangingPunct="1">
              <a:lnSpc>
                <a:spcPct val="80000"/>
              </a:lnSpc>
            </a:pPr>
            <a:r>
              <a:rPr lang="ja-JP" altLang="en-US" sz="2400" smtClean="0"/>
              <a:t>相違点　社会主義の想定</a:t>
            </a:r>
          </a:p>
          <a:p>
            <a:pPr eaLnBrk="1" hangingPunct="1">
              <a:lnSpc>
                <a:spcPct val="80000"/>
              </a:lnSpc>
              <a:buFontTx/>
              <a:buNone/>
            </a:pPr>
            <a:r>
              <a:rPr lang="ja-JP" altLang="en-US" sz="2400" smtClean="0"/>
              <a:t>　　　　　　　政治的社会的立場</a:t>
            </a:r>
          </a:p>
          <a:p>
            <a:pPr eaLnBrk="1" hangingPunct="1">
              <a:lnSpc>
                <a:spcPct val="80000"/>
              </a:lnSpc>
              <a:buFontTx/>
              <a:buNone/>
            </a:pPr>
            <a:endParaRPr lang="ja-JP" altLang="en-US" sz="2400" smtClean="0"/>
          </a:p>
          <a:p>
            <a:pPr eaLnBrk="1" hangingPunct="1">
              <a:lnSpc>
                <a:spcPct val="80000"/>
              </a:lnSpc>
              <a:buFontTx/>
              <a:buNone/>
            </a:pPr>
            <a:r>
              <a:rPr lang="ja-JP" altLang="en-US" sz="2400" smtClean="0"/>
              <a:t>　国内的には富の再配分がある程度進んだが、国際的には格差化が進行している。</a:t>
            </a:r>
          </a:p>
          <a:p>
            <a:pPr eaLnBrk="1" hangingPunct="1">
              <a:lnSpc>
                <a:spcPct val="80000"/>
              </a:lnSpc>
              <a:buFontTx/>
              <a:buNone/>
            </a:pPr>
            <a:r>
              <a:rPr lang="ja-JP" altLang="en-US" sz="2400" smtClean="0"/>
              <a:t>　　　　　　　</a:t>
            </a:r>
          </a:p>
        </p:txBody>
      </p:sp>
    </p:spTree>
    <p:extLst>
      <p:ext uri="{BB962C8B-B14F-4D97-AF65-F5344CB8AC3E}">
        <p14:creationId xmlns:p14="http://schemas.microsoft.com/office/powerpoint/2010/main" val="837769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日本はなぜ近代化できたか１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国内の条件</a:t>
            </a:r>
          </a:p>
          <a:p>
            <a:pPr lvl="1"/>
            <a:r>
              <a:rPr kumimoji="1" lang="ja-JP" altLang="en-US" dirty="0" smtClean="0"/>
              <a:t>徳川時代に統一国家（強力な中央政府）と、全国的な経済の発展があった。</a:t>
            </a:r>
          </a:p>
          <a:p>
            <a:pPr lvl="1"/>
            <a:r>
              <a:rPr lang="ja-JP" altLang="en-US" dirty="0" smtClean="0"/>
              <a:t>鎖国しながらも、ヨーロッパの学問が輸入され、庶民まで多くが教育を受けていた。（当時識字率が世界一であったとも言われる。）</a:t>
            </a:r>
          </a:p>
          <a:p>
            <a:r>
              <a:rPr kumimoji="1" lang="ja-JP" altLang="en-US" dirty="0" smtClean="0"/>
              <a:t>国際的条件</a:t>
            </a:r>
          </a:p>
          <a:p>
            <a:pPr lvl="1"/>
            <a:r>
              <a:rPr lang="ja-JP" altLang="en-US" dirty="0" smtClean="0"/>
              <a:t>列強は植民地化のトラブルの結果、日本とは平和的な通商を求める姿勢が強かった。</a:t>
            </a:r>
            <a:endParaRPr kumimoji="1" lang="ja-JP" altLang="en-US" dirty="0"/>
          </a:p>
        </p:txBody>
      </p:sp>
    </p:spTree>
    <p:extLst>
      <p:ext uri="{BB962C8B-B14F-4D97-AF65-F5344CB8AC3E}">
        <p14:creationId xmlns:p14="http://schemas.microsoft.com/office/powerpoint/2010/main" val="3819251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日本はなぜ近代化できたか２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明治政府の積極的な施策と国民の努力</a:t>
            </a:r>
          </a:p>
          <a:p>
            <a:pPr lvl="1"/>
            <a:r>
              <a:rPr lang="ja-JP" altLang="en-US" dirty="0" smtClean="0"/>
              <a:t>工業化</a:t>
            </a:r>
          </a:p>
          <a:p>
            <a:pPr lvl="1"/>
            <a:r>
              <a:rPr kumimoji="1" lang="ja-JP" altLang="en-US" dirty="0" smtClean="0"/>
              <a:t>教育熱（就学のみではなく、自由民権運動のような学習活動）</a:t>
            </a:r>
          </a:p>
          <a:p>
            <a:r>
              <a:rPr lang="ja-JP" altLang="en-US" dirty="0" smtClean="0"/>
              <a:t>負の遺産も生み出した</a:t>
            </a:r>
          </a:p>
          <a:p>
            <a:pPr lvl="1"/>
            <a:r>
              <a:rPr lang="ja-JP" altLang="en-US" dirty="0" smtClean="0"/>
              <a:t>幕末から戊辰戦争、西南戦争に至る人材の抹殺（横井小楠・吉田松陰・坂本竜馬・小栗上野介・西郷隆盛等々）</a:t>
            </a:r>
          </a:p>
          <a:p>
            <a:pPr lvl="1"/>
            <a:r>
              <a:rPr lang="ja-JP" altLang="en-US" dirty="0" smtClean="0"/>
              <a:t>列強にならった植民地獲得政策</a:t>
            </a:r>
          </a:p>
          <a:p>
            <a:pPr>
              <a:buNone/>
            </a:pPr>
            <a:endParaRPr kumimoji="1" lang="ja-JP" altLang="en-US" dirty="0"/>
          </a:p>
        </p:txBody>
      </p:sp>
    </p:spTree>
    <p:extLst>
      <p:ext uri="{BB962C8B-B14F-4D97-AF65-F5344CB8AC3E}">
        <p14:creationId xmlns:p14="http://schemas.microsoft.com/office/powerpoint/2010/main" val="1230418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smtClean="0"/>
              <a:t>開発独裁の問題</a:t>
            </a:r>
          </a:p>
        </p:txBody>
      </p:sp>
      <p:sp>
        <p:nvSpPr>
          <p:cNvPr id="30723" name="Rectangle 3"/>
          <p:cNvSpPr>
            <a:spLocks noGrp="1" noChangeArrowheads="1"/>
          </p:cNvSpPr>
          <p:nvPr>
            <p:ph type="body" idx="1"/>
          </p:nvPr>
        </p:nvSpPr>
        <p:spPr/>
        <p:txBody>
          <a:bodyPr/>
          <a:lstStyle/>
          <a:p>
            <a:pPr eaLnBrk="1" hangingPunct="1"/>
            <a:r>
              <a:rPr lang="ja-JP" altLang="en-US" smtClean="0"/>
              <a:t>日本もＮＩＥＳも開発独裁という時期を経ている。　→　資本主義にはある時期の「独裁」政治が不可欠であるという理論。</a:t>
            </a:r>
          </a:p>
          <a:p>
            <a:pPr eaLnBrk="1" hangingPunct="1"/>
            <a:r>
              <a:rPr lang="ja-JP" altLang="en-US" smtClean="0"/>
              <a:t>先進資本主義は独裁を経ていないのか。</a:t>
            </a:r>
          </a:p>
          <a:p>
            <a:pPr eaLnBrk="1" hangingPunct="1"/>
            <a:r>
              <a:rPr lang="ja-JP" altLang="en-US" smtClean="0"/>
              <a:t>多くの独裁国家は近代化できないままである。</a:t>
            </a:r>
          </a:p>
          <a:p>
            <a:pPr eaLnBrk="1" hangingPunct="1">
              <a:buFontTx/>
              <a:buNone/>
            </a:pPr>
            <a:r>
              <a:rPr lang="ja-JP" altLang="en-US" smtClean="0"/>
              <a:t>　　　（アフリカ諸国）</a:t>
            </a:r>
          </a:p>
          <a:p>
            <a:pPr eaLnBrk="1" hangingPunct="1">
              <a:buFontTx/>
              <a:buNone/>
            </a:pPr>
            <a:r>
              <a:rPr lang="ja-JP" altLang="en-US" smtClean="0"/>
              <a:t>　　貧困の象徴である「餓死」はすべて独裁国家で起きている。</a:t>
            </a:r>
          </a:p>
        </p:txBody>
      </p:sp>
    </p:spTree>
    <p:extLst>
      <p:ext uri="{BB962C8B-B14F-4D97-AF65-F5344CB8AC3E}">
        <p14:creationId xmlns:p14="http://schemas.microsoft.com/office/powerpoint/2010/main" val="385248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メディアの動員</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2005</a:t>
            </a:r>
            <a:r>
              <a:rPr kumimoji="1" lang="ja-JP" altLang="en-US" dirty="0" smtClean="0"/>
              <a:t>年総選挙で見る</a:t>
            </a:r>
          </a:p>
          <a:p>
            <a:r>
              <a:rPr lang="en-US" altLang="ja-JP" dirty="0" smtClean="0"/>
              <a:t>2004</a:t>
            </a:r>
            <a:r>
              <a:rPr lang="ja-JP" altLang="en-US" dirty="0" smtClean="0"/>
              <a:t>年、自民党総務会で全会一致原則を破り、多数決で「民営化」法案を了承</a:t>
            </a:r>
          </a:p>
          <a:p>
            <a:r>
              <a:rPr kumimoji="1" lang="ja-JP" altLang="en-US" dirty="0" smtClean="0"/>
              <a:t>郵政民営化特別委員会</a:t>
            </a:r>
            <a:r>
              <a:rPr kumimoji="1" lang="ja-JP" altLang="en-US" dirty="0"/>
              <a:t>では</a:t>
            </a:r>
            <a:r>
              <a:rPr kumimoji="1" lang="ja-JP" altLang="en-US" dirty="0" smtClean="0"/>
              <a:t>、自民党が反対派委員を賛成派委員に変更して採決可決</a:t>
            </a:r>
          </a:p>
          <a:p>
            <a:r>
              <a:rPr lang="ja-JP" altLang="en-US" dirty="0" smtClean="0"/>
              <a:t>衆議院可決</a:t>
            </a:r>
            <a:r>
              <a:rPr lang="ja-JP" altLang="en-US" dirty="0"/>
              <a:t>したが</a:t>
            </a:r>
            <a:r>
              <a:rPr lang="ja-JP" altLang="en-US" dirty="0" smtClean="0"/>
              <a:t>、参議院で否決</a:t>
            </a:r>
          </a:p>
          <a:p>
            <a:r>
              <a:rPr kumimoji="1" lang="ja-JP" altLang="en-US" dirty="0" smtClean="0"/>
              <a:t>即日小泉首相は衆議院解散</a:t>
            </a:r>
            <a:r>
              <a:rPr kumimoji="1" lang="en-US" altLang="ja-JP" dirty="0" smtClean="0"/>
              <a:t>(8.8)</a:t>
            </a:r>
            <a:endParaRPr kumimoji="1" lang="ja-JP" altLang="en-US" dirty="0" smtClean="0"/>
          </a:p>
          <a:p>
            <a:r>
              <a:rPr lang="ja-JP" altLang="en-US" dirty="0" smtClean="0"/>
              <a:t>前年からこの作戦を</a:t>
            </a:r>
            <a:r>
              <a:rPr lang="ja-JP" altLang="en-US" dirty="0"/>
              <a:t>練って</a:t>
            </a:r>
            <a:r>
              <a:rPr lang="ja-JP" altLang="en-US" dirty="0" smtClean="0"/>
              <a:t>いた小泉陣営以外は</a:t>
            </a:r>
            <a:r>
              <a:rPr lang="ja-JP" altLang="en-US" dirty="0"/>
              <a:t>準備</a:t>
            </a:r>
            <a:r>
              <a:rPr lang="ja-JP" altLang="en-US" dirty="0" smtClean="0"/>
              <a:t>不足。メディアは「民営化選挙」と大宣伝</a:t>
            </a:r>
            <a:endParaRPr kumimoji="1" lang="ja-JP" altLang="en-US" dirty="0"/>
          </a:p>
        </p:txBody>
      </p:sp>
    </p:spTree>
    <p:extLst>
      <p:ext uri="{BB962C8B-B14F-4D97-AF65-F5344CB8AC3E}">
        <p14:creationId xmlns:p14="http://schemas.microsoft.com/office/powerpoint/2010/main" val="1925658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smtClean="0"/>
              <a:t>マルクスの発展段階論</a:t>
            </a:r>
          </a:p>
        </p:txBody>
      </p:sp>
      <p:sp>
        <p:nvSpPr>
          <p:cNvPr id="33795" name="Rectangle 3"/>
          <p:cNvSpPr>
            <a:spLocks noGrp="1" noChangeArrowheads="1"/>
          </p:cNvSpPr>
          <p:nvPr>
            <p:ph type="body" idx="1"/>
          </p:nvPr>
        </p:nvSpPr>
        <p:spPr/>
        <p:txBody>
          <a:bodyPr/>
          <a:lstStyle/>
          <a:p>
            <a:pPr eaLnBrk="1" hangingPunct="1">
              <a:lnSpc>
                <a:spcPct val="90000"/>
              </a:lnSpc>
            </a:pPr>
            <a:r>
              <a:rPr lang="ja-JP" altLang="en-US" sz="2800" smtClean="0">
                <a:hlinkClick r:id="rId2"/>
              </a:rPr>
              <a:t>原始共産制</a:t>
            </a:r>
            <a:endParaRPr lang="ja-JP" altLang="en-US" sz="2800" smtClean="0"/>
          </a:p>
          <a:p>
            <a:pPr eaLnBrk="1" hangingPunct="1">
              <a:lnSpc>
                <a:spcPct val="90000"/>
              </a:lnSpc>
            </a:pPr>
            <a:r>
              <a:rPr lang="ja-JP" altLang="en-US" sz="2800" smtClean="0"/>
              <a:t>奴隷制　→　アジア的専制</a:t>
            </a:r>
          </a:p>
          <a:p>
            <a:pPr eaLnBrk="1" hangingPunct="1">
              <a:lnSpc>
                <a:spcPct val="90000"/>
              </a:lnSpc>
              <a:buFontTx/>
              <a:buNone/>
            </a:pPr>
            <a:r>
              <a:rPr lang="ja-JP" altLang="en-US" sz="2800" smtClean="0"/>
              <a:t>　　　　↓　</a:t>
            </a:r>
          </a:p>
          <a:p>
            <a:pPr eaLnBrk="1" hangingPunct="1">
              <a:lnSpc>
                <a:spcPct val="90000"/>
              </a:lnSpc>
            </a:pPr>
            <a:r>
              <a:rPr lang="ja-JP" altLang="en-US" sz="2800" smtClean="0"/>
              <a:t>封建制</a:t>
            </a:r>
          </a:p>
          <a:p>
            <a:pPr eaLnBrk="1" hangingPunct="1">
              <a:lnSpc>
                <a:spcPct val="90000"/>
              </a:lnSpc>
            </a:pPr>
            <a:r>
              <a:rPr lang="ja-JP" altLang="en-US" sz="2800" smtClean="0"/>
              <a:t>資本主義</a:t>
            </a:r>
          </a:p>
          <a:p>
            <a:pPr eaLnBrk="1" hangingPunct="1">
              <a:lnSpc>
                <a:spcPct val="90000"/>
              </a:lnSpc>
            </a:pPr>
            <a:r>
              <a:rPr lang="ja-JP" altLang="en-US" sz="2800" smtClean="0"/>
              <a:t>社会主義 </a:t>
            </a:r>
          </a:p>
          <a:p>
            <a:pPr eaLnBrk="1" hangingPunct="1">
              <a:lnSpc>
                <a:spcPct val="90000"/>
              </a:lnSpc>
              <a:buFontTx/>
              <a:buNone/>
            </a:pPr>
            <a:r>
              <a:rPr lang="ja-JP" altLang="en-US" sz="2800" smtClean="0"/>
              <a:t>　生産力の発展と本源的蓄積を経て資本主義</a:t>
            </a:r>
          </a:p>
          <a:p>
            <a:pPr eaLnBrk="1" hangingPunct="1">
              <a:lnSpc>
                <a:spcPct val="90000"/>
              </a:lnSpc>
              <a:buFontTx/>
              <a:buNone/>
            </a:pPr>
            <a:r>
              <a:rPr lang="ja-JP" altLang="en-US" sz="2800" smtClean="0"/>
              <a:t>　資本主義は富と貧困が偏在・拡大する。</a:t>
            </a:r>
          </a:p>
          <a:p>
            <a:pPr eaLnBrk="1" hangingPunct="1">
              <a:lnSpc>
                <a:spcPct val="90000"/>
              </a:lnSpc>
              <a:buFontTx/>
              <a:buNone/>
            </a:pPr>
            <a:r>
              <a:rPr lang="ja-JP" altLang="en-US" sz="2800" smtClean="0"/>
              <a:t>　無統制な経済を社会的に制御する必要</a:t>
            </a:r>
          </a:p>
        </p:txBody>
      </p:sp>
    </p:spTree>
    <p:extLst>
      <p:ext uri="{BB962C8B-B14F-4D97-AF65-F5344CB8AC3E}">
        <p14:creationId xmlns:p14="http://schemas.microsoft.com/office/powerpoint/2010/main" val="3499766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マルクス理論と衰退と復興１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マルクス理論の根幹</a:t>
            </a:r>
          </a:p>
          <a:p>
            <a:pPr lvl="1"/>
            <a:r>
              <a:rPr lang="ja-JP" altLang="en-US" dirty="0" smtClean="0"/>
              <a:t>労働者は労働力を売って、生活を維持する賃金を受け取る。</a:t>
            </a:r>
          </a:p>
          <a:p>
            <a:pPr lvl="1"/>
            <a:r>
              <a:rPr kumimoji="1" lang="ja-JP" altLang="en-US" dirty="0" smtClean="0"/>
              <a:t>労働者は賃金より遥に多い生産をするので、資本家の取り分が多くな</a:t>
            </a:r>
            <a:r>
              <a:rPr lang="ja-JP" altLang="en-US" dirty="0" smtClean="0"/>
              <a:t>る。（搾取）</a:t>
            </a:r>
          </a:p>
          <a:p>
            <a:pPr lvl="1"/>
            <a:r>
              <a:rPr kumimoji="1" lang="ja-JP" altLang="en-US" dirty="0" smtClean="0"/>
              <a:t>その結果、労働者は貧しくなり、資本家は豊になり、貧富の格差が拡大する。</a:t>
            </a:r>
          </a:p>
          <a:p>
            <a:pPr lvl="1"/>
            <a:r>
              <a:rPr lang="ja-JP" altLang="en-US" dirty="0" smtClean="0"/>
              <a:t>資本主義は無秩序な生産なので、その結果恐慌が起きる。→生産手段の共有が必要</a:t>
            </a:r>
            <a:endParaRPr kumimoji="1" lang="ja-JP" altLang="en-US" dirty="0"/>
          </a:p>
        </p:txBody>
      </p:sp>
    </p:spTree>
    <p:extLst>
      <p:ext uri="{BB962C8B-B14F-4D97-AF65-F5344CB8AC3E}">
        <p14:creationId xmlns:p14="http://schemas.microsoft.com/office/powerpoint/2010/main" val="38761579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マルクス理論の衰退と復興２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マルクス理論への批判</a:t>
            </a:r>
          </a:p>
          <a:p>
            <a:pPr lvl="1"/>
            <a:r>
              <a:rPr lang="ja-JP" altLang="en-US" dirty="0" smtClean="0"/>
              <a:t>資本主義が発達したイギリスでは、労働者は豊かになっている。</a:t>
            </a:r>
          </a:p>
          <a:p>
            <a:pPr lvl="1"/>
            <a:r>
              <a:rPr kumimoji="1" lang="ja-JP" altLang="en-US" dirty="0" smtClean="0"/>
              <a:t>労働価値説は非科学的で、実証できない。</a:t>
            </a:r>
          </a:p>
          <a:p>
            <a:pPr lvl="1"/>
            <a:r>
              <a:rPr lang="ja-JP" altLang="en-US" dirty="0" smtClean="0"/>
              <a:t>生産手段の共有は、私有財産の否定</a:t>
            </a:r>
          </a:p>
          <a:p>
            <a:pPr lvl="1"/>
            <a:r>
              <a:rPr kumimoji="1" lang="ja-JP" altLang="en-US" dirty="0" smtClean="0"/>
              <a:t>資本主義の発展の</a:t>
            </a:r>
            <a:r>
              <a:rPr lang="ja-JP" altLang="en-US" dirty="0" smtClean="0"/>
              <a:t>後に社会主義革命がおきると主張したが、後進国で革命（ロシア、中国、ベトナム、キューバ）</a:t>
            </a:r>
            <a:endParaRPr kumimoji="1" lang="ja-JP" altLang="en-US" dirty="0"/>
          </a:p>
        </p:txBody>
      </p:sp>
    </p:spTree>
    <p:extLst>
      <p:ext uri="{BB962C8B-B14F-4D97-AF65-F5344CB8AC3E}">
        <p14:creationId xmlns:p14="http://schemas.microsoft.com/office/powerpoint/2010/main" val="2564778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マルクス理論の衰退と復興３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見直しの契機</a:t>
            </a:r>
          </a:p>
          <a:p>
            <a:pPr lvl="1"/>
            <a:r>
              <a:rPr lang="ja-JP" altLang="en-US" dirty="0" smtClean="0"/>
              <a:t>グローバリゼーションによって、国際的な経済格差が拡大</a:t>
            </a:r>
          </a:p>
          <a:p>
            <a:pPr lvl="1"/>
            <a:r>
              <a:rPr kumimoji="1" lang="ja-JP" altLang="en-US" dirty="0" smtClean="0"/>
              <a:t>新自由主義政策によって、先進国でも、経済格差が拡大（日本では、子どもの７人に１人が貧困家庭とされる。）</a:t>
            </a:r>
          </a:p>
          <a:p>
            <a:pPr lvl="1"/>
            <a:r>
              <a:rPr lang="ja-JP" altLang="en-US" dirty="0" smtClean="0"/>
              <a:t>先進国での福祉政策の一定の成功</a:t>
            </a:r>
            <a:endParaRPr kumimoji="1" lang="ja-JP" altLang="en-US" dirty="0"/>
          </a:p>
        </p:txBody>
      </p:sp>
    </p:spTree>
    <p:extLst>
      <p:ext uri="{BB962C8B-B14F-4D97-AF65-F5344CB8AC3E}">
        <p14:creationId xmlns:p14="http://schemas.microsoft.com/office/powerpoint/2010/main" val="33004652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ja-JP" altLang="en-US" smtClean="0"/>
              <a:t>従属論（１）</a:t>
            </a:r>
          </a:p>
        </p:txBody>
      </p:sp>
      <p:sp>
        <p:nvSpPr>
          <p:cNvPr id="35843" name="Rectangle 3"/>
          <p:cNvSpPr>
            <a:spLocks noGrp="1" noChangeArrowheads="1"/>
          </p:cNvSpPr>
          <p:nvPr>
            <p:ph type="body" idx="1"/>
          </p:nvPr>
        </p:nvSpPr>
        <p:spPr/>
        <p:txBody>
          <a:bodyPr/>
          <a:lstStyle/>
          <a:p>
            <a:pPr eaLnBrk="1" hangingPunct="1"/>
            <a:r>
              <a:rPr lang="ja-JP" altLang="en-US" sz="2800" smtClean="0"/>
              <a:t>低開発が浮上できないのは、中心－周辺という世界経済の構造にあるという主張。（南アメリカを中心とするマルクス主義経済学の立場）（以下フランク</a:t>
            </a:r>
            <a:r>
              <a:rPr lang="en-US" altLang="ja-JP" sz="2800" smtClean="0"/>
              <a:t>『</a:t>
            </a:r>
            <a:r>
              <a:rPr lang="ja-JP" altLang="en-US" sz="2800" smtClean="0"/>
              <a:t>世界資本主義と低開発</a:t>
            </a:r>
            <a:r>
              <a:rPr lang="en-US" altLang="ja-JP" sz="2800" smtClean="0"/>
              <a:t>』</a:t>
            </a:r>
            <a:r>
              <a:rPr lang="ja-JP" altLang="en-US" sz="2800" smtClean="0"/>
              <a:t>による。）</a:t>
            </a:r>
          </a:p>
          <a:p>
            <a:pPr eaLnBrk="1" hangingPunct="1"/>
            <a:r>
              <a:rPr lang="ja-JP" altLang="en-US" sz="2800" smtClean="0"/>
              <a:t>「（過去の研究は）重商主義資本主義体制の世界的規模にわたる拡張と発展を通じて形成されてきた中枢国と、その経済的植民地との間にある経済関係やその他の関係を無視している。」</a:t>
            </a:r>
          </a:p>
          <a:p>
            <a:pPr eaLnBrk="1" hangingPunct="1"/>
            <a:endParaRPr lang="en-US" altLang="ja-JP" sz="2800" smtClean="0"/>
          </a:p>
        </p:txBody>
      </p:sp>
    </p:spTree>
    <p:extLst>
      <p:ext uri="{BB962C8B-B14F-4D97-AF65-F5344CB8AC3E}">
        <p14:creationId xmlns:p14="http://schemas.microsoft.com/office/powerpoint/2010/main" val="2241101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ja-JP" altLang="en-US" smtClean="0"/>
              <a:t>従属論（２）</a:t>
            </a:r>
          </a:p>
        </p:txBody>
      </p:sp>
      <p:sp>
        <p:nvSpPr>
          <p:cNvPr id="36867" name="Rectangle 3"/>
          <p:cNvSpPr>
            <a:spLocks noGrp="1" noChangeArrowheads="1"/>
          </p:cNvSpPr>
          <p:nvPr>
            <p:ph type="body" idx="1"/>
          </p:nvPr>
        </p:nvSpPr>
        <p:spPr/>
        <p:txBody>
          <a:bodyPr/>
          <a:lstStyle/>
          <a:p>
            <a:pPr eaLnBrk="1" hangingPunct="1"/>
            <a:r>
              <a:rPr lang="ja-JP" altLang="en-US" sz="2800" smtClean="0"/>
              <a:t>第一テーゼ</a:t>
            </a:r>
          </a:p>
          <a:p>
            <a:pPr eaLnBrk="1" hangingPunct="1">
              <a:buFontTx/>
              <a:buNone/>
            </a:pPr>
            <a:r>
              <a:rPr lang="ja-JP" altLang="en-US" sz="2800" smtClean="0"/>
              <a:t>　経済発展は資本主義の諸段階を連続的に追って進むのであって、今日の低開発諸国は、今日の先進諸国がずっと以前に通過した一歴史段階にあるのだという（説がある）。しかし、歴史に少しでも通暁するならば、低開発とは原始的な段階でも伝統的なものではないこと、そして低開発諸国の過去や現在は、現代先進諸国の過去とはいささかも似ていないということは明らかである。</a:t>
            </a:r>
          </a:p>
        </p:txBody>
      </p:sp>
    </p:spTree>
    <p:extLst>
      <p:ext uri="{BB962C8B-B14F-4D97-AF65-F5344CB8AC3E}">
        <p14:creationId xmlns:p14="http://schemas.microsoft.com/office/powerpoint/2010/main" val="707238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ja-JP" altLang="en-US" smtClean="0"/>
              <a:t>従属論（３）</a:t>
            </a:r>
          </a:p>
        </p:txBody>
      </p:sp>
      <p:sp>
        <p:nvSpPr>
          <p:cNvPr id="37891" name="Rectangle 3"/>
          <p:cNvSpPr>
            <a:spLocks noGrp="1" noChangeArrowheads="1"/>
          </p:cNvSpPr>
          <p:nvPr>
            <p:ph type="body" idx="1"/>
          </p:nvPr>
        </p:nvSpPr>
        <p:spPr/>
        <p:txBody>
          <a:bodyPr/>
          <a:lstStyle/>
          <a:p>
            <a:pPr eaLnBrk="1" hangingPunct="1"/>
            <a:r>
              <a:rPr lang="ja-JP" altLang="en-US" smtClean="0"/>
              <a:t>第二テーゼ</a:t>
            </a:r>
          </a:p>
          <a:p>
            <a:pPr eaLnBrk="1" hangingPunct="1">
              <a:buFontTx/>
              <a:buNone/>
            </a:pPr>
            <a:r>
              <a:rPr lang="ja-JP" altLang="en-US" smtClean="0"/>
              <a:t>　現代における一国の低開発は、ひとえにその国の経済、政治、社会、文化の諸特質あるいは構造の反映ないし産物と理解すべきだという（説があるが）、しかし、現代の低開発派大部分、過去も現在も続いている低開発的衛生諸国と先進的中枢諸国の間の経済をはじめとする諸関係の歴史的所産にほかならない。</a:t>
            </a:r>
          </a:p>
        </p:txBody>
      </p:sp>
    </p:spTree>
    <p:extLst>
      <p:ext uri="{BB962C8B-B14F-4D97-AF65-F5344CB8AC3E}">
        <p14:creationId xmlns:p14="http://schemas.microsoft.com/office/powerpoint/2010/main" val="2514865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smtClean="0"/>
              <a:t>従属論（４）</a:t>
            </a:r>
          </a:p>
        </p:txBody>
      </p:sp>
      <p:sp>
        <p:nvSpPr>
          <p:cNvPr id="38915" name="Rectangle 3"/>
          <p:cNvSpPr>
            <a:spLocks noGrp="1" noChangeArrowheads="1"/>
          </p:cNvSpPr>
          <p:nvPr>
            <p:ph type="body" idx="1"/>
          </p:nvPr>
        </p:nvSpPr>
        <p:spPr/>
        <p:txBody>
          <a:bodyPr/>
          <a:lstStyle/>
          <a:p>
            <a:pPr eaLnBrk="1" hangingPunct="1"/>
            <a:r>
              <a:rPr lang="ja-JP" altLang="en-US" smtClean="0"/>
              <a:t>第三テーゼ</a:t>
            </a:r>
          </a:p>
          <a:p>
            <a:pPr eaLnBrk="1" hangingPunct="1">
              <a:buFontTx/>
              <a:buNone/>
            </a:pPr>
            <a:r>
              <a:rPr lang="ja-JP" altLang="en-US" smtClean="0"/>
              <a:t>　低開発諸国の発展、そしてその諸国内で特に遅れた地域の発展は、国際的資本主義中枢国や低開発諸国自身の都市的中枢部分から資本、諸制度、価値体系等々が波及することで生成刺激される（という説があるが）、低開発諸国の経済発展はこうした波及関係から独立してはじめて可能となる。</a:t>
            </a:r>
          </a:p>
        </p:txBody>
      </p:sp>
    </p:spTree>
    <p:extLst>
      <p:ext uri="{BB962C8B-B14F-4D97-AF65-F5344CB8AC3E}">
        <p14:creationId xmlns:p14="http://schemas.microsoft.com/office/powerpoint/2010/main" val="3703750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ja-JP" altLang="en-US" smtClean="0"/>
              <a:t>従属論（５）</a:t>
            </a:r>
          </a:p>
        </p:txBody>
      </p:sp>
      <p:sp>
        <p:nvSpPr>
          <p:cNvPr id="39939" name="Rectangle 3"/>
          <p:cNvSpPr>
            <a:spLocks noGrp="1" noChangeArrowheads="1"/>
          </p:cNvSpPr>
          <p:nvPr>
            <p:ph type="body" idx="1"/>
          </p:nvPr>
        </p:nvSpPr>
        <p:spPr/>
        <p:txBody>
          <a:bodyPr/>
          <a:lstStyle/>
          <a:p>
            <a:pPr eaLnBrk="1" hangingPunct="1"/>
            <a:r>
              <a:rPr lang="ja-JP" altLang="en-US" dirty="0" smtClean="0"/>
              <a:t>第四テーゼ</a:t>
            </a:r>
          </a:p>
          <a:p>
            <a:pPr eaLnBrk="1" hangingPunct="1">
              <a:buFontTx/>
              <a:buNone/>
            </a:pPr>
            <a:r>
              <a:rPr lang="ja-JP" altLang="en-US" dirty="0" smtClean="0"/>
              <a:t>　低開発諸国は二重社会、二重経済である相互に独立していると捉える理論があるが、そのふたつは見かけ以上に経済社会的相互依存関係がある。</a:t>
            </a:r>
          </a:p>
          <a:p>
            <a:pPr eaLnBrk="1" hangingPunct="1">
              <a:buFontTx/>
              <a:buNone/>
            </a:pPr>
            <a:endParaRPr lang="ja-JP" altLang="en-US" dirty="0"/>
          </a:p>
          <a:p>
            <a:pPr eaLnBrk="1" hangingPunct="1">
              <a:buFontTx/>
              <a:buNone/>
            </a:pPr>
            <a:r>
              <a:rPr lang="ja-JP" altLang="en-US" dirty="0" smtClean="0"/>
              <a:t>  従属論は、</a:t>
            </a:r>
            <a:r>
              <a:rPr lang="en-US" altLang="ja-JP" dirty="0" smtClean="0"/>
              <a:t>NIES</a:t>
            </a:r>
            <a:r>
              <a:rPr lang="ja-JP" altLang="en-US" dirty="0" smtClean="0"/>
              <a:t> </a:t>
            </a:r>
            <a:r>
              <a:rPr lang="en-US" altLang="ja-JP" dirty="0" smtClean="0"/>
              <a:t>BRICS</a:t>
            </a:r>
            <a:r>
              <a:rPr lang="ja-JP" altLang="en-US" dirty="0" smtClean="0"/>
              <a:t>の登場とともに理論として衰退したが、問題提起として評価</a:t>
            </a:r>
          </a:p>
        </p:txBody>
      </p:sp>
    </p:spTree>
    <p:extLst>
      <p:ext uri="{BB962C8B-B14F-4D97-AF65-F5344CB8AC3E}">
        <p14:creationId xmlns:p14="http://schemas.microsoft.com/office/powerpoint/2010/main" val="4028860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ＢＲＩＣＳ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発展の原動力</a:t>
            </a:r>
          </a:p>
          <a:p>
            <a:pPr lvl="1"/>
            <a:r>
              <a:rPr lang="ja-JP" altLang="en-US" dirty="0" smtClean="0"/>
              <a:t>広い国土と豊かな自然資源</a:t>
            </a:r>
          </a:p>
          <a:p>
            <a:pPr lvl="1"/>
            <a:r>
              <a:rPr kumimoji="1" lang="ja-JP" altLang="en-US" dirty="0" smtClean="0"/>
              <a:t>多い人口（安い労働力）</a:t>
            </a:r>
          </a:p>
          <a:p>
            <a:pPr lvl="1"/>
            <a:r>
              <a:rPr lang="ja-JP" altLang="en-US" dirty="0" smtClean="0"/>
              <a:t>政治的指導性による外資導入の成功</a:t>
            </a:r>
          </a:p>
          <a:p>
            <a:r>
              <a:rPr kumimoji="1" lang="ja-JP" altLang="en-US" dirty="0" smtClean="0"/>
              <a:t>不安要因</a:t>
            </a:r>
          </a:p>
          <a:p>
            <a:pPr lvl="1"/>
            <a:r>
              <a:rPr lang="ja-JP" altLang="en-US" dirty="0" smtClean="0"/>
              <a:t>国内市場の弱さ（貧困層の多さ）</a:t>
            </a:r>
          </a:p>
          <a:p>
            <a:pPr lvl="1"/>
            <a:r>
              <a:rPr lang="ja-JP" altLang="en-US" dirty="0" smtClean="0"/>
              <a:t>政治的不安要因（カースト、一党独裁）</a:t>
            </a:r>
          </a:p>
          <a:p>
            <a:endParaRPr kumimoji="1" lang="ja-JP" altLang="en-US" dirty="0"/>
          </a:p>
        </p:txBody>
      </p:sp>
    </p:spTree>
    <p:extLst>
      <p:ext uri="{BB962C8B-B14F-4D97-AF65-F5344CB8AC3E}">
        <p14:creationId xmlns:p14="http://schemas.microsoft.com/office/powerpoint/2010/main" val="2050588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メディアの動員</a:t>
            </a:r>
            <a:r>
              <a:rPr lang="en-US" altLang="ja-JP" dirty="0"/>
              <a:t>2</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郵政民営化総選挙</a:t>
            </a:r>
          </a:p>
          <a:p>
            <a:r>
              <a:rPr lang="ja-JP" altLang="en-US" dirty="0" smtClean="0"/>
              <a:t>小選挙区</a:t>
            </a:r>
          </a:p>
          <a:p>
            <a:pPr lvl="1"/>
            <a:r>
              <a:rPr lang="ja-JP" altLang="en-US" dirty="0" smtClean="0"/>
              <a:t>民営化賛成  得票率 </a:t>
            </a:r>
            <a:r>
              <a:rPr lang="en-US" altLang="ja-JP" dirty="0" smtClean="0"/>
              <a:t>49.22</a:t>
            </a:r>
            <a:r>
              <a:rPr lang="ja-JP" altLang="en-US" dirty="0" smtClean="0"/>
              <a:t>％ 議席 </a:t>
            </a:r>
            <a:r>
              <a:rPr lang="en-US" altLang="ja-JP" dirty="0" smtClean="0"/>
              <a:t>75.7</a:t>
            </a:r>
            <a:r>
              <a:rPr lang="ja-JP" altLang="en-US" dirty="0" smtClean="0"/>
              <a:t>％</a:t>
            </a:r>
          </a:p>
          <a:p>
            <a:pPr lvl="1"/>
            <a:r>
              <a:rPr kumimoji="1" lang="ja-JP" altLang="en-US" dirty="0" smtClean="0"/>
              <a:t>民営化</a:t>
            </a:r>
            <a:r>
              <a:rPr kumimoji="1" lang="ja-JP" altLang="en-US" dirty="0"/>
              <a:t>反対 </a:t>
            </a:r>
            <a:r>
              <a:rPr kumimoji="1" lang="ja-JP" altLang="en-US" dirty="0" smtClean="0"/>
              <a:t>               </a:t>
            </a:r>
            <a:r>
              <a:rPr kumimoji="1" lang="en-US" altLang="ja-JP" dirty="0" smtClean="0"/>
              <a:t>50.78</a:t>
            </a:r>
            <a:r>
              <a:rPr kumimoji="1" lang="ja-JP" altLang="en-US" dirty="0" smtClean="0"/>
              <a:t>％           </a:t>
            </a:r>
            <a:r>
              <a:rPr kumimoji="1" lang="en-US" altLang="ja-JP" dirty="0" smtClean="0"/>
              <a:t>24.3</a:t>
            </a:r>
            <a:r>
              <a:rPr kumimoji="1" lang="ja-JP" altLang="en-US" dirty="0" smtClean="0"/>
              <a:t>％</a:t>
            </a:r>
          </a:p>
          <a:p>
            <a:r>
              <a:rPr lang="ja-JP" altLang="en-US" dirty="0" smtClean="0"/>
              <a:t>比例代表</a:t>
            </a:r>
          </a:p>
          <a:p>
            <a:pPr lvl="1"/>
            <a:r>
              <a:rPr kumimoji="1" lang="ja-JP" altLang="en-US" dirty="0" smtClean="0"/>
              <a:t>民営化賛成  得票率 </a:t>
            </a:r>
            <a:r>
              <a:rPr kumimoji="1" lang="en-US" altLang="ja-JP" dirty="0" smtClean="0"/>
              <a:t>51.43</a:t>
            </a:r>
            <a:r>
              <a:rPr kumimoji="1" lang="ja-JP" altLang="en-US" dirty="0" smtClean="0"/>
              <a:t>％ 議席 </a:t>
            </a:r>
            <a:r>
              <a:rPr kumimoji="1" lang="en-US" altLang="ja-JP" dirty="0" smtClean="0"/>
              <a:t>55.6</a:t>
            </a:r>
            <a:r>
              <a:rPr kumimoji="1" lang="ja-JP" altLang="en-US" dirty="0" smtClean="0"/>
              <a:t>％</a:t>
            </a:r>
          </a:p>
          <a:p>
            <a:pPr lvl="1"/>
            <a:r>
              <a:rPr lang="ja-JP" altLang="en-US" dirty="0" smtClean="0"/>
              <a:t>民営化反対                </a:t>
            </a:r>
            <a:r>
              <a:rPr lang="en-US" altLang="ja-JP" dirty="0" smtClean="0"/>
              <a:t>48.57</a:t>
            </a:r>
            <a:r>
              <a:rPr lang="ja-JP" altLang="en-US" dirty="0" smtClean="0"/>
              <a:t>％  議席 </a:t>
            </a:r>
            <a:r>
              <a:rPr lang="en-US" altLang="ja-JP" dirty="0" smtClean="0"/>
              <a:t>44.4</a:t>
            </a:r>
            <a:r>
              <a:rPr lang="ja-JP" altLang="en-US" dirty="0" smtClean="0"/>
              <a:t>％</a:t>
            </a:r>
            <a:endParaRPr kumimoji="1" lang="ja-JP" altLang="en-US" dirty="0"/>
          </a:p>
        </p:txBody>
      </p:sp>
    </p:spTree>
    <p:extLst>
      <p:ext uri="{BB962C8B-B14F-4D97-AF65-F5344CB8AC3E}">
        <p14:creationId xmlns:p14="http://schemas.microsoft.com/office/powerpoint/2010/main" val="11631414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アタックの提言</a:t>
            </a:r>
            <a:br>
              <a:rPr kumimoji="1" lang="ja-JP" altLang="en-US" dirty="0" smtClean="0"/>
            </a:br>
            <a:r>
              <a:rPr lang="en-US" altLang="ja-JP" dirty="0" smtClean="0"/>
              <a:t>(</a:t>
            </a:r>
            <a:r>
              <a:rPr lang="ja-JP" altLang="en-US" dirty="0" smtClean="0"/>
              <a:t>金融取引税と市民活動の団体</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企業の民主化</a:t>
            </a:r>
            <a:r>
              <a:rPr lang="en-US" altLang="ja-JP" dirty="0" smtClean="0"/>
              <a:t>(</a:t>
            </a:r>
            <a:r>
              <a:rPr lang="ja-JP" altLang="en-US" dirty="0" smtClean="0"/>
              <a:t>労働団体の経営参加</a:t>
            </a:r>
            <a:r>
              <a:rPr lang="en-US" altLang="ja-JP" dirty="0" smtClean="0"/>
              <a:t>)</a:t>
            </a:r>
            <a:endParaRPr lang="ja-JP" altLang="en-US" dirty="0" smtClean="0"/>
          </a:p>
          <a:p>
            <a:r>
              <a:rPr kumimoji="1" lang="ja-JP" altLang="en-US" dirty="0" smtClean="0"/>
              <a:t>最低・最高賃金制</a:t>
            </a:r>
          </a:p>
          <a:p>
            <a:r>
              <a:rPr lang="ja-JP" altLang="en-US" dirty="0"/>
              <a:t>ワーク・</a:t>
            </a:r>
            <a:r>
              <a:rPr lang="ja-JP" altLang="en-US" dirty="0" smtClean="0"/>
              <a:t>シェエリング</a:t>
            </a:r>
          </a:p>
          <a:p>
            <a:r>
              <a:rPr kumimoji="1" lang="ja-JP" altLang="en-US" dirty="0"/>
              <a:t>民主</a:t>
            </a:r>
            <a:r>
              <a:rPr kumimoji="1" lang="ja-JP" altLang="en-US" dirty="0" smtClean="0"/>
              <a:t>主義</a:t>
            </a:r>
            <a:r>
              <a:rPr kumimoji="1" lang="ja-JP" altLang="en-US" dirty="0"/>
              <a:t>に</a:t>
            </a:r>
            <a:r>
              <a:rPr kumimoji="1" lang="ja-JP" altLang="en-US" dirty="0" smtClean="0"/>
              <a:t>とって好ましい</a:t>
            </a:r>
            <a:r>
              <a:rPr kumimoji="1" lang="en-US" altLang="ja-JP" dirty="0" smtClean="0"/>
              <a:t>(</a:t>
            </a:r>
            <a:r>
              <a:rPr kumimoji="1" lang="ja-JP" altLang="en-US" dirty="0" smtClean="0"/>
              <a:t>考える時間</a:t>
            </a:r>
            <a:r>
              <a:rPr kumimoji="1" lang="en-US" altLang="ja-JP" dirty="0" smtClean="0"/>
              <a:t>)</a:t>
            </a:r>
            <a:endParaRPr kumimoji="1" lang="ja-JP" altLang="en-US" dirty="0" smtClean="0"/>
          </a:p>
          <a:p>
            <a:r>
              <a:rPr lang="ja-JP" altLang="en-US" dirty="0" smtClean="0"/>
              <a:t>女性</a:t>
            </a:r>
            <a:r>
              <a:rPr lang="ja-JP" altLang="en-US" dirty="0"/>
              <a:t>に</a:t>
            </a:r>
            <a:r>
              <a:rPr lang="ja-JP" altLang="en-US" dirty="0" smtClean="0"/>
              <a:t>とって</a:t>
            </a:r>
            <a:r>
              <a:rPr lang="en-US" altLang="ja-JP" dirty="0" smtClean="0"/>
              <a:t>(</a:t>
            </a:r>
            <a:r>
              <a:rPr lang="ja-JP" altLang="en-US" dirty="0" smtClean="0"/>
              <a:t>「仕事か家庭か」からの解放</a:t>
            </a:r>
            <a:r>
              <a:rPr lang="en-US" altLang="ja-JP" dirty="0" smtClean="0"/>
              <a:t>)</a:t>
            </a:r>
            <a:endParaRPr lang="ja-JP" altLang="en-US" dirty="0" smtClean="0"/>
          </a:p>
          <a:p>
            <a:r>
              <a:rPr lang="ja-JP" altLang="en-US" dirty="0" smtClean="0"/>
              <a:t>国家財政</a:t>
            </a:r>
            <a:r>
              <a:rPr lang="en-US" altLang="ja-JP" dirty="0" smtClean="0"/>
              <a:t>(</a:t>
            </a:r>
            <a:r>
              <a:rPr lang="ja-JP" altLang="en-US" dirty="0" smtClean="0"/>
              <a:t>失業手当の減少</a:t>
            </a:r>
            <a:r>
              <a:rPr lang="en-US" altLang="ja-JP" dirty="0" smtClean="0"/>
              <a:t>)</a:t>
            </a:r>
            <a:endParaRPr lang="ja-JP" altLang="en-US" dirty="0" smtClean="0"/>
          </a:p>
          <a:p>
            <a:r>
              <a:rPr kumimoji="1" lang="ja-JP" altLang="en-US" dirty="0" smtClean="0"/>
              <a:t>エコロジー</a:t>
            </a:r>
            <a:r>
              <a:rPr kumimoji="1" lang="en-US" altLang="ja-JP" dirty="0" smtClean="0"/>
              <a:t>(</a:t>
            </a:r>
            <a:r>
              <a:rPr kumimoji="1" lang="ja-JP" altLang="en-US" dirty="0" smtClean="0"/>
              <a:t>自然破壊の減少</a:t>
            </a:r>
            <a:r>
              <a:rPr kumimoji="1" lang="en-US" altLang="ja-JP" dirty="0" smtClean="0"/>
              <a:t>)</a:t>
            </a:r>
            <a:endParaRPr kumimoji="1" lang="ja-JP" altLang="en-US" dirty="0" smtClean="0"/>
          </a:p>
          <a:p>
            <a:r>
              <a:rPr lang="ja-JP" altLang="en-US" dirty="0" smtClean="0"/>
              <a:t>貿易摩擦の解消</a:t>
            </a:r>
            <a:r>
              <a:rPr lang="en-US" altLang="ja-JP" dirty="0" smtClean="0"/>
              <a:t>(</a:t>
            </a:r>
            <a:r>
              <a:rPr lang="ja-JP" altLang="en-US" dirty="0" smtClean="0"/>
              <a:t>低所得層減少で内需拡大</a:t>
            </a:r>
            <a:r>
              <a:rPr lang="en-US" altLang="ja-JP" dirty="0" smtClean="0"/>
              <a:t>)</a:t>
            </a:r>
            <a:endParaRPr kumimoji="1" lang="ja-JP" altLang="en-US" dirty="0"/>
          </a:p>
        </p:txBody>
      </p:sp>
    </p:spTree>
    <p:extLst>
      <p:ext uri="{BB962C8B-B14F-4D97-AF65-F5344CB8AC3E}">
        <p14:creationId xmlns:p14="http://schemas.microsoft.com/office/powerpoint/2010/main" val="31533030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アタックの提言</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ストックオプションの賃金禁止</a:t>
            </a:r>
          </a:p>
          <a:p>
            <a:r>
              <a:rPr lang="ja-JP" altLang="en-US" dirty="0" smtClean="0"/>
              <a:t>利潤</a:t>
            </a:r>
            <a:r>
              <a:rPr lang="ja-JP" altLang="en-US" dirty="0"/>
              <a:t>のあげて</a:t>
            </a:r>
            <a:r>
              <a:rPr lang="ja-JP" altLang="en-US" dirty="0" smtClean="0"/>
              <a:t>いる企業の海外移転禁止</a:t>
            </a:r>
          </a:p>
          <a:p>
            <a:r>
              <a:rPr kumimoji="1" lang="ja-JP" altLang="en-US" dirty="0" smtClean="0"/>
              <a:t>公共サービスの民営化</a:t>
            </a:r>
            <a:r>
              <a:rPr kumimoji="1" lang="ja-JP" altLang="en-US" dirty="0"/>
              <a:t>禁止</a:t>
            </a:r>
          </a:p>
        </p:txBody>
      </p:sp>
    </p:spTree>
    <p:extLst>
      <p:ext uri="{BB962C8B-B14F-4D97-AF65-F5344CB8AC3E}">
        <p14:creationId xmlns:p14="http://schemas.microsoft.com/office/powerpoint/2010/main" val="21621409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アタックの提言</a:t>
            </a:r>
            <a:br>
              <a:rPr kumimoji="1" lang="ja-JP" altLang="en-US" dirty="0" smtClean="0"/>
            </a:br>
            <a:r>
              <a:rPr lang="en-US" altLang="ja-JP" dirty="0" smtClean="0"/>
              <a:t>(</a:t>
            </a:r>
            <a:r>
              <a:rPr lang="ja-JP" altLang="en-US" dirty="0" smtClean="0"/>
              <a:t>もう一つのグローバリゼヒション</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ローンの証券化禁止</a:t>
            </a:r>
          </a:p>
          <a:p>
            <a:r>
              <a:rPr lang="ja-JP" altLang="en-US" dirty="0" smtClean="0"/>
              <a:t>ヘッジファンド禁止</a:t>
            </a:r>
          </a:p>
          <a:p>
            <a:r>
              <a:rPr kumimoji="1" lang="ja-JP" altLang="en-US" dirty="0" smtClean="0"/>
              <a:t>先物取引の漸進的廃止</a:t>
            </a:r>
          </a:p>
          <a:p>
            <a:r>
              <a:rPr lang="ja-JP" altLang="en-US" dirty="0" smtClean="0"/>
              <a:t>デリバティブの</a:t>
            </a:r>
            <a:r>
              <a:rPr lang="ja-JP" altLang="en-US" dirty="0"/>
              <a:t>規制</a:t>
            </a:r>
            <a:r>
              <a:rPr lang="ja-JP" altLang="en-US" dirty="0" smtClean="0"/>
              <a:t>・廃止</a:t>
            </a:r>
          </a:p>
          <a:p>
            <a:r>
              <a:rPr kumimoji="1" lang="ja-JP" altLang="en-US" dirty="0" smtClean="0"/>
              <a:t>格付け会社の規制</a:t>
            </a:r>
          </a:p>
          <a:p>
            <a:r>
              <a:rPr lang="ja-JP" altLang="en-US" dirty="0" smtClean="0"/>
              <a:t>資本の移動の</a:t>
            </a:r>
            <a:r>
              <a:rPr lang="ja-JP" altLang="en-US" dirty="0"/>
              <a:t>制限</a:t>
            </a:r>
            <a:endParaRPr kumimoji="1" lang="ja-JP" altLang="en-US" dirty="0"/>
          </a:p>
        </p:txBody>
      </p:sp>
    </p:spTree>
    <p:extLst>
      <p:ext uri="{BB962C8B-B14F-4D97-AF65-F5344CB8AC3E}">
        <p14:creationId xmlns:p14="http://schemas.microsoft.com/office/powerpoint/2010/main" val="2693783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7092950" cy="675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4805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メディアの動員</a:t>
            </a:r>
            <a:r>
              <a:rPr kumimoji="1" lang="en-US" altLang="ja-JP" dirty="0" smtClean="0"/>
              <a:t>3</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選挙を受けて、メディアは自民党・公明党の圧勝、民営化を国民は大賛成と報道</a:t>
            </a:r>
          </a:p>
          <a:p>
            <a:r>
              <a:rPr lang="ja-JP" altLang="en-US" dirty="0" smtClean="0"/>
              <a:t>反対派</a:t>
            </a:r>
            <a:r>
              <a:rPr lang="ja-JP" altLang="en-US" dirty="0"/>
              <a:t>は</a:t>
            </a:r>
            <a:r>
              <a:rPr lang="ja-JP" altLang="en-US" dirty="0" smtClean="0"/>
              <a:t>、力を</a:t>
            </a:r>
            <a:r>
              <a:rPr lang="ja-JP" altLang="en-US" dirty="0"/>
              <a:t>失い</a:t>
            </a:r>
            <a:r>
              <a:rPr lang="ja-JP" altLang="en-US" dirty="0" smtClean="0"/>
              <a:t>、民営化法案が可決</a:t>
            </a:r>
          </a:p>
          <a:p>
            <a:r>
              <a:rPr kumimoji="1" lang="ja-JP" altLang="en-US" dirty="0" smtClean="0"/>
              <a:t>小泉内閣</a:t>
            </a:r>
            <a:r>
              <a:rPr kumimoji="1" lang="ja-JP" altLang="en-US" dirty="0"/>
              <a:t>は</a:t>
            </a:r>
            <a:r>
              <a:rPr kumimoji="1" lang="ja-JP" altLang="en-US" dirty="0" smtClean="0"/>
              <a:t>、</a:t>
            </a:r>
            <a:r>
              <a:rPr kumimoji="1" lang="ja-JP" altLang="en-US" dirty="0"/>
              <a:t>特</a:t>
            </a:r>
            <a:r>
              <a:rPr kumimoji="1" lang="ja-JP" altLang="en-US" dirty="0" smtClean="0"/>
              <a:t>にテレビ放送に神経をとがらせ、詳細にチェックして、政府に反対する放送に抗議して、報道規制を強めていた。</a:t>
            </a:r>
            <a:endParaRPr kumimoji="1" lang="ja-JP" altLang="en-US" dirty="0"/>
          </a:p>
        </p:txBody>
      </p:sp>
    </p:spTree>
    <p:extLst>
      <p:ext uri="{BB962C8B-B14F-4D97-AF65-F5344CB8AC3E}">
        <p14:creationId xmlns:p14="http://schemas.microsoft.com/office/powerpoint/2010/main" val="42101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経済格差は問題か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格差は努力の結果か</a:t>
            </a:r>
          </a:p>
          <a:p>
            <a:pPr lvl="1"/>
            <a:r>
              <a:rPr lang="ja-JP" altLang="en-US" dirty="0" smtClean="0"/>
              <a:t>戦後歴代</a:t>
            </a:r>
            <a:r>
              <a:rPr lang="ja-JP" altLang="en-US" dirty="0"/>
              <a:t>総理</a:t>
            </a:r>
            <a:r>
              <a:rPr lang="ja-JP" altLang="en-US" dirty="0" smtClean="0"/>
              <a:t>大臣</a:t>
            </a:r>
          </a:p>
          <a:p>
            <a:pPr lvl="2"/>
            <a:r>
              <a:rPr kumimoji="1" lang="ja-JP" altLang="en-US" dirty="0" smtClean="0"/>
              <a:t>政治家二世</a:t>
            </a:r>
            <a:r>
              <a:rPr lang="ja-JP" altLang="en-US" dirty="0"/>
              <a:t>三世</a:t>
            </a:r>
            <a:r>
              <a:rPr lang="ja-JP" altLang="en-US" dirty="0" smtClean="0"/>
              <a:t>・帝国大卒・</a:t>
            </a:r>
            <a:r>
              <a:rPr lang="en-US" altLang="ja-JP" dirty="0" smtClean="0"/>
              <a:t>(</a:t>
            </a:r>
            <a:r>
              <a:rPr lang="ja-JP" altLang="en-US" dirty="0" smtClean="0"/>
              <a:t>例外はわずか</a:t>
            </a:r>
            <a:r>
              <a:rPr lang="en-US" altLang="ja-JP" dirty="0" smtClean="0"/>
              <a:t>)</a:t>
            </a:r>
            <a:endParaRPr lang="ja-JP" altLang="en-US" dirty="0" smtClean="0"/>
          </a:p>
          <a:p>
            <a:pPr lvl="1"/>
            <a:r>
              <a:rPr kumimoji="1" lang="ja-JP" altLang="en-US" dirty="0" smtClean="0"/>
              <a:t>東大生はほとんどが裕福な出身</a:t>
            </a:r>
          </a:p>
          <a:p>
            <a:pPr lvl="1"/>
            <a:r>
              <a:rPr lang="ja-JP" altLang="en-US" dirty="0" smtClean="0"/>
              <a:t>アメリカの黒人の状態</a:t>
            </a:r>
          </a:p>
          <a:p>
            <a:r>
              <a:rPr kumimoji="1" lang="ja-JP" altLang="en-US" dirty="0" smtClean="0"/>
              <a:t>現代社会</a:t>
            </a:r>
            <a:r>
              <a:rPr kumimoji="1" lang="ja-JP" altLang="en-US" dirty="0"/>
              <a:t>は</a:t>
            </a:r>
            <a:r>
              <a:rPr kumimoji="1" lang="ja-JP" altLang="en-US" dirty="0" smtClean="0"/>
              <a:t>、平等な努力の機会が保障</a:t>
            </a:r>
            <a:r>
              <a:rPr kumimoji="1" lang="ja-JP" altLang="en-US" dirty="0"/>
              <a:t>されて</a:t>
            </a:r>
            <a:r>
              <a:rPr kumimoji="1" lang="ja-JP" altLang="en-US" dirty="0" smtClean="0"/>
              <a:t>は</a:t>
            </a:r>
            <a:r>
              <a:rPr kumimoji="1" lang="ja-JP" altLang="en-US" dirty="0"/>
              <a:t>いない</a:t>
            </a:r>
            <a:r>
              <a:rPr kumimoji="1" lang="ja-JP" altLang="en-US" dirty="0" smtClean="0"/>
              <a:t>。→単純な努力の結果とはいえない</a:t>
            </a:r>
            <a:endParaRPr kumimoji="1" lang="ja-JP" altLang="en-US" dirty="0"/>
          </a:p>
        </p:txBody>
      </p:sp>
    </p:spTree>
    <p:extLst>
      <p:ext uri="{BB962C8B-B14F-4D97-AF65-F5344CB8AC3E}">
        <p14:creationId xmlns:p14="http://schemas.microsoft.com/office/powerpoint/2010/main" val="1894262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経済格差は何故問題か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持続可能性から</a:t>
            </a:r>
          </a:p>
          <a:p>
            <a:r>
              <a:rPr lang="ja-JP" altLang="en-US" dirty="0" smtClean="0"/>
              <a:t>分配の不公正から</a:t>
            </a:r>
          </a:p>
          <a:p>
            <a:r>
              <a:rPr kumimoji="1" lang="ja-JP" altLang="en-US" dirty="0" smtClean="0"/>
              <a:t>社会不安</a:t>
            </a:r>
            <a:r>
              <a:rPr kumimoji="1" lang="ja-JP" altLang="en-US" dirty="0"/>
              <a:t>から</a:t>
            </a:r>
          </a:p>
        </p:txBody>
      </p:sp>
    </p:spTree>
    <p:extLst>
      <p:ext uri="{BB962C8B-B14F-4D97-AF65-F5344CB8AC3E}">
        <p14:creationId xmlns:p14="http://schemas.microsoft.com/office/powerpoint/2010/main" val="2912136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ja-JP" altLang="en-US" smtClean="0"/>
              <a:t>世界のＬＤＣ分布</a:t>
            </a:r>
          </a:p>
        </p:txBody>
      </p:sp>
      <p:pic>
        <p:nvPicPr>
          <p:cNvPr id="5123" name="Picture 7" descr="世界のLDC分布図"/>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450" y="1628775"/>
            <a:ext cx="7056438"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9465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ＬＤＣとは</a:t>
            </a:r>
          </a:p>
        </p:txBody>
      </p:sp>
      <p:sp>
        <p:nvSpPr>
          <p:cNvPr id="6147" name="Rectangle 3"/>
          <p:cNvSpPr>
            <a:spLocks noGrp="1" noChangeArrowheads="1"/>
          </p:cNvSpPr>
          <p:nvPr>
            <p:ph type="body" idx="1"/>
          </p:nvPr>
        </p:nvSpPr>
        <p:spPr/>
        <p:txBody>
          <a:bodyPr/>
          <a:lstStyle/>
          <a:p>
            <a:pPr eaLnBrk="1" hangingPunct="1"/>
            <a:r>
              <a:rPr lang="ja-JP" altLang="en-US" sz="2800" smtClean="0"/>
              <a:t>後発開発途上国（</a:t>
            </a:r>
            <a:r>
              <a:rPr lang="en-US" altLang="ja-JP" sz="2800" smtClean="0"/>
              <a:t>LDC</a:t>
            </a:r>
            <a:r>
              <a:rPr lang="ja-JP" altLang="en-US" sz="2800" smtClean="0"/>
              <a:t>：</a:t>
            </a:r>
            <a:r>
              <a:rPr lang="en-US" altLang="ja-JP" sz="2800" smtClean="0"/>
              <a:t>Least Developed Countries</a:t>
            </a:r>
            <a:r>
              <a:rPr lang="ja-JP" altLang="en-US" sz="2800" smtClean="0"/>
              <a:t>）とは、国連開発政策委員会（</a:t>
            </a:r>
            <a:r>
              <a:rPr lang="en-US" altLang="ja-JP" sz="2800" smtClean="0"/>
              <a:t>CDP</a:t>
            </a:r>
            <a:r>
              <a:rPr lang="ja-JP" altLang="en-US" sz="2800" smtClean="0"/>
              <a:t>：</a:t>
            </a:r>
            <a:r>
              <a:rPr lang="en-US" altLang="ja-JP" sz="2800" smtClean="0"/>
              <a:t>United Nations Committee for Development Policy</a:t>
            </a:r>
            <a:r>
              <a:rPr lang="ja-JP" altLang="en-US" sz="2800" smtClean="0"/>
              <a:t>）が認定した基準に基づき、国連経済社会理事会の審議を経て、国連総会の決議により認定された途上国の中でも特に開発の遅れた国々のことです。現在、世界には</a:t>
            </a:r>
            <a:r>
              <a:rPr lang="en-US" altLang="ja-JP" sz="2800" smtClean="0"/>
              <a:t>50</a:t>
            </a:r>
            <a:r>
              <a:rPr lang="ja-JP" altLang="en-US" sz="2800" smtClean="0"/>
              <a:t>ヶ国が</a:t>
            </a:r>
            <a:r>
              <a:rPr lang="en-US" altLang="ja-JP" sz="2800" smtClean="0"/>
              <a:t>LDC</a:t>
            </a:r>
            <a:r>
              <a:rPr lang="ja-JP" altLang="en-US" sz="2800" smtClean="0"/>
              <a:t>と認定されています（アフリカ地域：</a:t>
            </a:r>
            <a:r>
              <a:rPr lang="en-US" altLang="ja-JP" sz="2800" smtClean="0"/>
              <a:t>34</a:t>
            </a:r>
            <a:r>
              <a:rPr lang="ja-JP" altLang="en-US" sz="2800" smtClean="0"/>
              <a:t>ヶ国、アジア地域：</a:t>
            </a:r>
            <a:r>
              <a:rPr lang="en-US" altLang="ja-JP" sz="2800" smtClean="0"/>
              <a:t>10</a:t>
            </a:r>
            <a:r>
              <a:rPr lang="ja-JP" altLang="en-US" sz="2800" smtClean="0"/>
              <a:t>ヶ国、大洋州地域：</a:t>
            </a:r>
            <a:r>
              <a:rPr lang="en-US" altLang="ja-JP" sz="2800" smtClean="0"/>
              <a:t>5</a:t>
            </a:r>
            <a:r>
              <a:rPr lang="ja-JP" altLang="en-US" sz="2800" smtClean="0"/>
              <a:t>ヶ国、中南米地域：</a:t>
            </a:r>
            <a:r>
              <a:rPr lang="en-US" altLang="ja-JP" sz="2800" smtClean="0"/>
              <a:t>1</a:t>
            </a:r>
            <a:r>
              <a:rPr lang="ja-JP" altLang="en-US" sz="2800" smtClean="0"/>
              <a:t>ヶ国）（以下の資料は世界銀行のＨＰより）</a:t>
            </a:r>
          </a:p>
        </p:txBody>
      </p:sp>
    </p:spTree>
    <p:extLst>
      <p:ext uri="{BB962C8B-B14F-4D97-AF65-F5344CB8AC3E}">
        <p14:creationId xmlns:p14="http://schemas.microsoft.com/office/powerpoint/2010/main" val="3350494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421</TotalTime>
  <Words>1531</Words>
  <Application>Microsoft Office PowerPoint</Application>
  <PresentationFormat>画面に合わせる (4:3)</PresentationFormat>
  <Paragraphs>194</Paragraphs>
  <Slides>43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3</vt:i4>
      </vt:variant>
      <vt:variant>
        <vt:lpstr>スライド タイトル</vt:lpstr>
      </vt:variant>
      <vt:variant>
        <vt:i4>43</vt:i4>
      </vt:variant>
    </vt:vector>
  </HeadingPairs>
  <TitlesOfParts>
    <vt:vector size="49" baseType="lpstr">
      <vt:lpstr>ＭＳ Ｐゴシック</vt:lpstr>
      <vt:lpstr>Arial</vt:lpstr>
      <vt:lpstr>Calibri</vt:lpstr>
      <vt:lpstr>Office ​​テーマ</vt:lpstr>
      <vt:lpstr>標準デザイン</vt:lpstr>
      <vt:lpstr>1_標準デザイン</vt:lpstr>
      <vt:lpstr>経済的格差を考える</vt:lpstr>
      <vt:lpstr>積み残した問題</vt:lpstr>
      <vt:lpstr>メディアの動員1</vt:lpstr>
      <vt:lpstr>メディアの動員2</vt:lpstr>
      <vt:lpstr>メディアの動員3</vt:lpstr>
      <vt:lpstr>経済格差は問題か</vt:lpstr>
      <vt:lpstr>経済格差は何故問題か</vt:lpstr>
      <vt:lpstr>世界のＬＤＣ分布</vt:lpstr>
      <vt:lpstr>ＬＤＣとは</vt:lpstr>
      <vt:lpstr>現在のＬＤＣ１</vt:lpstr>
      <vt:lpstr>現在のＬＤＣ２</vt:lpstr>
      <vt:lpstr>子どもの栄養不良</vt:lpstr>
      <vt:lpstr>世界銀行の目標１</vt:lpstr>
      <vt:lpstr>初等学校の修了</vt:lpstr>
      <vt:lpstr>世界銀行の目標２</vt:lpstr>
      <vt:lpstr>グローバリゼーションと経済格差</vt:lpstr>
      <vt:lpstr>PowerPoint プレゼンテーション</vt:lpstr>
      <vt:lpstr>先進国の格差拡大</vt:lpstr>
      <vt:lpstr>先進国の格差拡大</vt:lpstr>
      <vt:lpstr>先進国の格差拡大</vt:lpstr>
      <vt:lpstr>最貧困層の推移</vt:lpstr>
      <vt:lpstr>PowerPoint プレゼンテーション</vt:lpstr>
      <vt:lpstr>経済格差・貧困の状況</vt:lpstr>
      <vt:lpstr>社会の発展に関する理論</vt:lpstr>
      <vt:lpstr>ロストウの発展段階論</vt:lpstr>
      <vt:lpstr>近代化論とマルクス主義</vt:lpstr>
      <vt:lpstr>日本はなぜ近代化できたか１</vt:lpstr>
      <vt:lpstr>日本はなぜ近代化できたか２</vt:lpstr>
      <vt:lpstr>開発独裁の問題</vt:lpstr>
      <vt:lpstr>マルクスの発展段階論</vt:lpstr>
      <vt:lpstr>マルクス理論と衰退と復興１</vt:lpstr>
      <vt:lpstr>マルクス理論の衰退と復興２</vt:lpstr>
      <vt:lpstr>マルクス理論の衰退と復興３</vt:lpstr>
      <vt:lpstr>従属論（１）</vt:lpstr>
      <vt:lpstr>従属論（２）</vt:lpstr>
      <vt:lpstr>従属論（３）</vt:lpstr>
      <vt:lpstr>従属論（４）</vt:lpstr>
      <vt:lpstr>従属論（５）</vt:lpstr>
      <vt:lpstr>ＢＲＩＣＳ</vt:lpstr>
      <vt:lpstr>アタックの提言 (金融取引税と市民活動の団体)</vt:lpstr>
      <vt:lpstr>アタックの提言2</vt:lpstr>
      <vt:lpstr>アタックの提言 (もう一つのグローバリゼヒション)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南北問題２</dc:title>
  <dc:creator>Ohta Kazutosi</dc:creator>
  <cp:lastModifiedBy>wakei</cp:lastModifiedBy>
  <cp:revision>17</cp:revision>
  <dcterms:created xsi:type="dcterms:W3CDTF">2014-06-12T09:54:46Z</dcterms:created>
  <dcterms:modified xsi:type="dcterms:W3CDTF">2015-06-05T13:00:38Z</dcterms:modified>
</cp:coreProperties>
</file>