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31" r:id="rId3"/>
    <p:sldId id="312" r:id="rId4"/>
    <p:sldId id="317" r:id="rId5"/>
    <p:sldId id="325" r:id="rId6"/>
    <p:sldId id="326" r:id="rId7"/>
    <p:sldId id="327" r:id="rId8"/>
    <p:sldId id="318" r:id="rId9"/>
    <p:sldId id="321" r:id="rId10"/>
    <p:sldId id="322" r:id="rId11"/>
    <p:sldId id="323" r:id="rId12"/>
    <p:sldId id="324" r:id="rId13"/>
    <p:sldId id="328" r:id="rId14"/>
    <p:sldId id="319" r:id="rId15"/>
    <p:sldId id="316" r:id="rId16"/>
    <p:sldId id="285" r:id="rId17"/>
    <p:sldId id="330" r:id="rId18"/>
    <p:sldId id="315" r:id="rId19"/>
    <p:sldId id="264" r:id="rId20"/>
    <p:sldId id="265" r:id="rId21"/>
    <p:sldId id="329" r:id="rId22"/>
    <p:sldId id="259" r:id="rId2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5" autoAdjust="0"/>
    <p:restoredTop sz="94660"/>
  </p:normalViewPr>
  <p:slideViewPr>
    <p:cSldViewPr>
      <p:cViewPr varScale="1">
        <p:scale>
          <a:sx n="93" d="100"/>
          <a:sy n="93" d="100"/>
        </p:scale>
        <p:origin x="1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7F9D252-910C-4FA4-93FF-4CED5EB98CD6}" type="datetimeFigureOut">
              <a:rPr lang="ja-JP" altLang="en-US"/>
              <a:pPr>
                <a:defRPr/>
              </a:pPr>
              <a:t>2015/5/8</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7B12014-FB83-49CF-846E-0AE5FCCC07B1}" type="slidenum">
              <a:rPr lang="ja-JP" altLang="en-US"/>
              <a:pPr>
                <a:defRPr/>
              </a:pPr>
              <a:t>‹#›</a:t>
            </a:fld>
            <a:endParaRPr lang="ja-JP" altLang="en-US"/>
          </a:p>
        </p:txBody>
      </p:sp>
    </p:spTree>
    <p:extLst>
      <p:ext uri="{BB962C8B-B14F-4D97-AF65-F5344CB8AC3E}">
        <p14:creationId xmlns:p14="http://schemas.microsoft.com/office/powerpoint/2010/main" val="18104878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C4B963B-D734-4979-B05C-12CAD1AE0337}"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460DAAB-5D9D-473F-9EEC-B3D73DBEF28F}"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8736AC-1365-4FAE-88C1-857B79D52BD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8453887-DB73-4AC2-A6A7-18F4CD3399C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38501E-1D31-44F4-B35F-A8E481722A0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8B8A12C-3269-4777-9671-2B84BFB859AD}"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FE58F39-8EB8-4978-95E2-41A39160F0F8}"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FD0FDC0-18CA-42E7-8053-602FD6C8EBB4}"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E4D7BE-1C97-48CC-9E1F-637A563E4B0B}"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A995478-318E-40BF-B1A3-2ECE40D86379}"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BE4D62-71C9-4C09-981C-605835D3096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E50104D-40D1-4A27-9594-F1ABDEFF25E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7B5B96-2D40-4111-AB07-48A63D6899C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環境問題１</a:t>
            </a:r>
          </a:p>
        </p:txBody>
      </p:sp>
      <p:sp>
        <p:nvSpPr>
          <p:cNvPr id="2051" name="Rectangle 3"/>
          <p:cNvSpPr>
            <a:spLocks noGrp="1" noChangeArrowheads="1"/>
          </p:cNvSpPr>
          <p:nvPr>
            <p:ph type="subTitle" idx="1"/>
          </p:nvPr>
        </p:nvSpPr>
        <p:spPr/>
        <p:txBody>
          <a:bodyPr/>
          <a:lstStyle/>
          <a:p>
            <a:pPr eaLnBrk="1" hangingPunct="1"/>
            <a:r>
              <a:rPr lang="ja-JP" altLang="en-US" smtClean="0"/>
              <a:t>豊かさの帰結？</a:t>
            </a:r>
          </a:p>
          <a:p>
            <a:pPr eaLnBrk="1" hangingPunct="1"/>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smtClean="0"/>
              <a:t>大気汚染</a:t>
            </a:r>
          </a:p>
        </p:txBody>
      </p:sp>
      <p:sp>
        <p:nvSpPr>
          <p:cNvPr id="5123" name="Rectangle 6"/>
          <p:cNvSpPr>
            <a:spLocks noGrp="1" noChangeArrowheads="1"/>
          </p:cNvSpPr>
          <p:nvPr>
            <p:ph type="body" sz="half" idx="2"/>
          </p:nvPr>
        </p:nvSpPr>
        <p:spPr>
          <a:xfrm>
            <a:off x="468313" y="5661025"/>
            <a:ext cx="8229600" cy="1008063"/>
          </a:xfrm>
        </p:spPr>
        <p:txBody>
          <a:bodyPr/>
          <a:lstStyle/>
          <a:p>
            <a:pPr eaLnBrk="1" hangingPunct="1">
              <a:lnSpc>
                <a:spcPct val="80000"/>
              </a:lnSpc>
            </a:pPr>
            <a:r>
              <a:rPr lang="ja-JP" altLang="en-US" sz="1600" smtClean="0"/>
              <a:t>工場の煙突から排出される二酸化炭素、二酸化硫黄、その他の汚染物質は世界じゅうの大気を汚染している。二酸化炭素は地球の温暖化をまねき、二酸化硫黄の排出は酸性雨のおもな原因になっている。</a:t>
            </a:r>
          </a:p>
          <a:p>
            <a:pPr eaLnBrk="1" hangingPunct="1">
              <a:lnSpc>
                <a:spcPct val="80000"/>
              </a:lnSpc>
            </a:pPr>
            <a:r>
              <a:rPr lang="en-US" altLang="ja-JP" sz="1600" smtClean="0"/>
              <a:t>(C) 1993-2003 Microsoft Corporation. All rights reserved.</a:t>
            </a:r>
          </a:p>
          <a:p>
            <a:pPr eaLnBrk="1" hangingPunct="1">
              <a:lnSpc>
                <a:spcPct val="80000"/>
              </a:lnSpc>
            </a:pPr>
            <a:endParaRPr lang="en-US" altLang="ja-JP" sz="1600" smtClean="0"/>
          </a:p>
        </p:txBody>
      </p:sp>
      <p:pic>
        <p:nvPicPr>
          <p:cNvPr id="5124" name="Picture 7"/>
          <p:cNvPicPr>
            <a:picLocks noGrp="1" noChangeAspect="1" noChangeArrowheads="1"/>
          </p:cNvPicPr>
          <p:nvPr>
            <p:ph sz="half" idx="1"/>
          </p:nvPr>
        </p:nvPicPr>
        <p:blipFill>
          <a:blip r:embed="rId2" cstate="print"/>
          <a:srcRect/>
          <a:stretch>
            <a:fillRect/>
          </a:stretch>
        </p:blipFill>
        <p:spPr>
          <a:xfrm>
            <a:off x="2051050" y="1557338"/>
            <a:ext cx="5834063" cy="3959225"/>
          </a:xfrm>
        </p:spPr>
      </p:pic>
    </p:spTree>
    <p:extLst>
      <p:ext uri="{BB962C8B-B14F-4D97-AF65-F5344CB8AC3E}">
        <p14:creationId xmlns:p14="http://schemas.microsoft.com/office/powerpoint/2010/main" val="1265433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ja-JP" altLang="en-US" smtClean="0"/>
              <a:t>河川汚染</a:t>
            </a:r>
          </a:p>
        </p:txBody>
      </p:sp>
      <p:pic>
        <p:nvPicPr>
          <p:cNvPr id="9219" name="Picture 5"/>
          <p:cNvPicPr>
            <a:picLocks noGrp="1" noChangeAspect="1" noChangeArrowheads="1"/>
          </p:cNvPicPr>
          <p:nvPr>
            <p:ph sz="half" idx="1"/>
          </p:nvPr>
        </p:nvPicPr>
        <p:blipFill>
          <a:blip r:embed="rId2" cstate="print"/>
          <a:srcRect/>
          <a:stretch>
            <a:fillRect/>
          </a:stretch>
        </p:blipFill>
        <p:spPr>
          <a:xfrm>
            <a:off x="1258888" y="1600200"/>
            <a:ext cx="6553200" cy="3413125"/>
          </a:xfrm>
        </p:spPr>
      </p:pic>
      <p:sp>
        <p:nvSpPr>
          <p:cNvPr id="9220" name="Rectangle 6"/>
          <p:cNvSpPr>
            <a:spLocks noGrp="1" noChangeArrowheads="1"/>
          </p:cNvSpPr>
          <p:nvPr>
            <p:ph type="body" sz="half" idx="2"/>
          </p:nvPr>
        </p:nvSpPr>
        <p:spPr>
          <a:xfrm>
            <a:off x="457200" y="5229225"/>
            <a:ext cx="8229600" cy="1295400"/>
          </a:xfrm>
        </p:spPr>
        <p:txBody>
          <a:bodyPr/>
          <a:lstStyle/>
          <a:p>
            <a:pPr eaLnBrk="1" hangingPunct="1">
              <a:lnSpc>
                <a:spcPct val="80000"/>
              </a:lnSpc>
            </a:pPr>
            <a:r>
              <a:rPr lang="ja-JP" altLang="en-US" sz="1400" smtClean="0"/>
              <a:t>化学的有毒物質による河川の汚染はもっとも重大な環境問題のひとつである。河川に流入する化学的有毒物質の発生源は、固定発生源と非固定発生源とにわけられる。固定発生源は工場とか、精製所、あるいは下水管などのように、そこから出る化学物質がはっきりつきとめられる。非固定発生源による汚染は、農業や採鉱からの流出、あるいは浄化槽や下水の腐敗槽からの漏出のように、汚染源が正確にはわからない。汚染された水をのんだために死亡する人は、毎年</a:t>
            </a:r>
            <a:r>
              <a:rPr lang="en-US" altLang="ja-JP" sz="1400" smtClean="0"/>
              <a:t>1000</a:t>
            </a:r>
            <a:r>
              <a:rPr lang="ja-JP" altLang="en-US" sz="1400" smtClean="0"/>
              <a:t>万人と推定されている。</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extLst>
      <p:ext uri="{BB962C8B-B14F-4D97-AF65-F5344CB8AC3E}">
        <p14:creationId xmlns:p14="http://schemas.microsoft.com/office/powerpoint/2010/main" val="195707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酸性雨</a:t>
            </a:r>
          </a:p>
        </p:txBody>
      </p:sp>
      <p:pic>
        <p:nvPicPr>
          <p:cNvPr id="7171" name="Picture 5"/>
          <p:cNvPicPr>
            <a:picLocks noChangeAspect="1" noChangeArrowheads="1"/>
          </p:cNvPicPr>
          <p:nvPr/>
        </p:nvPicPr>
        <p:blipFill>
          <a:blip r:embed="rId2" cstate="print"/>
          <a:srcRect/>
          <a:stretch>
            <a:fillRect/>
          </a:stretch>
        </p:blipFill>
        <p:spPr bwMode="auto">
          <a:xfrm>
            <a:off x="1547813" y="1828800"/>
            <a:ext cx="6337300" cy="4337050"/>
          </a:xfrm>
          <a:prstGeom prst="rect">
            <a:avLst/>
          </a:prstGeom>
          <a:noFill/>
          <a:ln w="9525">
            <a:noFill/>
            <a:miter lim="800000"/>
            <a:headEnd/>
            <a:tailEnd/>
          </a:ln>
        </p:spPr>
      </p:pic>
    </p:spTree>
    <p:extLst>
      <p:ext uri="{BB962C8B-B14F-4D97-AF65-F5344CB8AC3E}">
        <p14:creationId xmlns:p14="http://schemas.microsoft.com/office/powerpoint/2010/main" val="1252763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474"/>
            <a:ext cx="9144000" cy="6093052"/>
          </a:xfrm>
          <a:prstGeom prst="rect">
            <a:avLst/>
          </a:prstGeom>
        </p:spPr>
      </p:pic>
    </p:spTree>
    <p:extLst>
      <p:ext uri="{BB962C8B-B14F-4D97-AF65-F5344CB8AC3E}">
        <p14:creationId xmlns:p14="http://schemas.microsoft.com/office/powerpoint/2010/main" val="352975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環境問題とは４（未知の領域）</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solidFill>
                  <a:srgbClr val="000000"/>
                </a:solidFill>
              </a:rPr>
              <a:t>核</a:t>
            </a:r>
            <a:endParaRPr lang="ja-JP" altLang="en-US" dirty="0">
              <a:solidFill>
                <a:srgbClr val="000000"/>
              </a:solidFill>
            </a:endParaRPr>
          </a:p>
          <a:p>
            <a:r>
              <a:rPr lang="ja-JP" altLang="en-US" dirty="0">
                <a:solidFill>
                  <a:srgbClr val="000000"/>
                </a:solidFill>
              </a:rPr>
              <a:t>リニア</a:t>
            </a:r>
            <a:r>
              <a:rPr lang="ja-JP" altLang="en-US" dirty="0" smtClean="0">
                <a:solidFill>
                  <a:srgbClr val="000000"/>
                </a:solidFill>
              </a:rPr>
              <a:t>新幹線（「地球村」による情報）</a:t>
            </a:r>
          </a:p>
          <a:p>
            <a:pPr lvl="1"/>
            <a:r>
              <a:rPr lang="ja-JP" altLang="en-US" dirty="0" smtClean="0">
                <a:solidFill>
                  <a:srgbClr val="000000"/>
                </a:solidFill>
              </a:rPr>
              <a:t>地下水（水深４０メートル以下の部分）</a:t>
            </a:r>
          </a:p>
          <a:p>
            <a:pPr lvl="1"/>
            <a:r>
              <a:rPr lang="ja-JP" altLang="en-US" dirty="0" smtClean="0">
                <a:solidFill>
                  <a:srgbClr val="000000"/>
                </a:solidFill>
              </a:rPr>
              <a:t>電磁波（強い電磁力で進む）</a:t>
            </a:r>
          </a:p>
        </p:txBody>
      </p:sp>
    </p:spTree>
    <p:extLst>
      <p:ext uri="{BB962C8B-B14F-4D97-AF65-F5344CB8AC3E}">
        <p14:creationId xmlns:p14="http://schemas.microsoft.com/office/powerpoint/2010/main" val="189077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困難さ１（原因論）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水俣病</a:t>
            </a:r>
          </a:p>
          <a:p>
            <a:pPr lvl="1"/>
            <a:r>
              <a:rPr lang="ja-JP" altLang="en-US" dirty="0" smtClean="0"/>
              <a:t>初めての疾患群で</a:t>
            </a:r>
            <a:r>
              <a:rPr lang="ja-JP" altLang="en-US" dirty="0"/>
              <a:t>研究</a:t>
            </a:r>
            <a:r>
              <a:rPr lang="ja-JP" altLang="en-US" dirty="0" smtClean="0"/>
              <a:t>・調査によって究明に時間がかかった。（断定まで１０年）</a:t>
            </a:r>
          </a:p>
          <a:p>
            <a:pPr lvl="1"/>
            <a:r>
              <a:rPr kumimoji="1" lang="ja-JP" altLang="en-US" dirty="0"/>
              <a:t>政策的</a:t>
            </a:r>
            <a:r>
              <a:rPr kumimoji="1" lang="ja-JP" altLang="en-US" dirty="0" smtClean="0"/>
              <a:t>・経営的に原因を認めない圧力</a:t>
            </a:r>
          </a:p>
          <a:p>
            <a:r>
              <a:rPr lang="ja-JP" altLang="en-US" dirty="0" smtClean="0"/>
              <a:t>温暖化</a:t>
            </a:r>
          </a:p>
          <a:p>
            <a:pPr lvl="1"/>
            <a:r>
              <a:rPr kumimoji="1" lang="ja-JP" altLang="en-US" dirty="0" smtClean="0"/>
              <a:t>現象そのものを否定する議論</a:t>
            </a:r>
          </a:p>
          <a:p>
            <a:pPr lvl="1"/>
            <a:r>
              <a:rPr lang="ja-JP" altLang="en-US" dirty="0" smtClean="0"/>
              <a:t>「原子力推進派</a:t>
            </a:r>
            <a:r>
              <a:rPr lang="ja-JP" altLang="en-US" dirty="0"/>
              <a:t>に</a:t>
            </a:r>
            <a:r>
              <a:rPr lang="ja-JP" altLang="en-US" dirty="0" smtClean="0"/>
              <a:t>よる</a:t>
            </a:r>
            <a:r>
              <a:rPr lang="ja-JP" altLang="en-US" dirty="0"/>
              <a:t>陰謀</a:t>
            </a:r>
            <a:r>
              <a:rPr lang="ja-JP" altLang="en-US" dirty="0" smtClean="0"/>
              <a:t>」説</a:t>
            </a:r>
            <a:endParaRPr kumimoji="1" lang="ja-JP" alt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4000" smtClean="0"/>
              <a:t>地球温暖化問題は存在するのか</a:t>
            </a:r>
            <a:br>
              <a:rPr lang="ja-JP" altLang="en-US" sz="4000" smtClean="0"/>
            </a:br>
            <a:r>
              <a:rPr lang="ja-JP" altLang="en-US" sz="4000" smtClean="0"/>
              <a:t>（槌田敦説）</a:t>
            </a:r>
          </a:p>
        </p:txBody>
      </p:sp>
      <p:sp>
        <p:nvSpPr>
          <p:cNvPr id="17411" name="Rectangle 3"/>
          <p:cNvSpPr>
            <a:spLocks noGrp="1" noChangeArrowheads="1"/>
          </p:cNvSpPr>
          <p:nvPr>
            <p:ph type="body" idx="1"/>
          </p:nvPr>
        </p:nvSpPr>
        <p:spPr/>
        <p:txBody>
          <a:bodyPr/>
          <a:lstStyle/>
          <a:p>
            <a:pPr eaLnBrk="1" hangingPunct="1">
              <a:lnSpc>
                <a:spcPct val="80000"/>
              </a:lnSpc>
            </a:pPr>
            <a:r>
              <a:rPr lang="ja-JP" altLang="en-US" sz="2000" smtClean="0"/>
              <a:t>１　石油が枯渇するという説は原子力発電を推進するためのデマであり、その証拠に、採可能年数は予定通りに減少していない。</a:t>
            </a:r>
          </a:p>
          <a:p>
            <a:pPr eaLnBrk="1" hangingPunct="1">
              <a:lnSpc>
                <a:spcPct val="80000"/>
              </a:lnSpc>
            </a:pPr>
            <a:r>
              <a:rPr lang="ja-JP" altLang="en-US" sz="2000" smtClean="0"/>
              <a:t>２　原子力発電を含めて代替エネルギーの主張は、科学研究者が研究費開発のために意図的に作り出した危機を基にしている。その代表が核融合。</a:t>
            </a:r>
          </a:p>
          <a:p>
            <a:pPr eaLnBrk="1" hangingPunct="1">
              <a:lnSpc>
                <a:spcPct val="80000"/>
              </a:lnSpc>
            </a:pPr>
            <a:r>
              <a:rPr lang="ja-JP" altLang="en-US" sz="2000" smtClean="0"/>
              <a:t>３　地球温暖化は事実ではなく、むしろ寒冷化の傾向にあり、その方がむしろ問題である。</a:t>
            </a:r>
          </a:p>
          <a:p>
            <a:pPr eaLnBrk="1" hangingPunct="1">
              <a:lnSpc>
                <a:spcPct val="80000"/>
              </a:lnSpc>
            </a:pPr>
            <a:r>
              <a:rPr lang="ja-JP" altLang="en-US" sz="2000" smtClean="0"/>
              <a:t>４　オゾンホールはフロンガスによって生まれたのではなく、南極特有の気流のために起こる。</a:t>
            </a:r>
          </a:p>
          <a:p>
            <a:pPr eaLnBrk="1" hangingPunct="1">
              <a:lnSpc>
                <a:spcPct val="80000"/>
              </a:lnSpc>
            </a:pPr>
            <a:r>
              <a:rPr lang="ja-JP" altLang="en-US" sz="2000" smtClean="0"/>
              <a:t>５　ある時期の温暖化と二酸化炭素の関係は、決して二酸化炭素の増加が温暖化の原因なのではなく、温暖化が二酸化炭素の増加の原因である。</a:t>
            </a:r>
          </a:p>
          <a:p>
            <a:pPr eaLnBrk="1" hangingPunct="1">
              <a:lnSpc>
                <a:spcPct val="80000"/>
              </a:lnSpc>
            </a:pPr>
            <a:r>
              <a:rPr lang="ja-JP" altLang="en-US" sz="2000" smtClean="0"/>
              <a:t>６　経済的生産性を考慮しないリサイクル運動は、却ってエネルギーを浪費する。</a:t>
            </a:r>
          </a:p>
          <a:p>
            <a:pPr eaLnBrk="1" hangingPunct="1">
              <a:lnSpc>
                <a:spcPct val="80000"/>
              </a:lnSpc>
            </a:pPr>
            <a:r>
              <a:rPr lang="ja-JP" altLang="en-US" sz="2000" smtClean="0"/>
              <a:t>７　現在の地球にとって最も深刻な環境問題は砂漠化の進行である。砂漠化こそ緊急に阻止しなければならない。</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困難さ２（欲望が作り出した現実）</a:t>
            </a:r>
            <a:endParaRPr kumimoji="1" lang="ja-JP" altLang="en-US" dirty="0"/>
          </a:p>
        </p:txBody>
      </p:sp>
      <p:sp>
        <p:nvSpPr>
          <p:cNvPr id="3" name="コンテンツ プレースホルダー 2"/>
          <p:cNvSpPr>
            <a:spLocks noGrp="1"/>
          </p:cNvSpPr>
          <p:nvPr>
            <p:ph idx="1"/>
          </p:nvPr>
        </p:nvSpPr>
        <p:spPr/>
        <p:txBody>
          <a:bodyPr/>
          <a:lstStyle/>
          <a:p>
            <a:r>
              <a:rPr lang="ja-JP" altLang="en-US" dirty="0">
                <a:solidFill>
                  <a:srgbClr val="000000"/>
                </a:solidFill>
              </a:rPr>
              <a:t>先進国は更に便利な生活で大量</a:t>
            </a:r>
            <a:r>
              <a:rPr lang="ja-JP" altLang="en-US" dirty="0" smtClean="0">
                <a:solidFill>
                  <a:srgbClr val="000000"/>
                </a:solidFill>
              </a:rPr>
              <a:t>消費</a:t>
            </a:r>
          </a:p>
          <a:p>
            <a:pPr lvl="1"/>
            <a:r>
              <a:rPr lang="ja-JP" altLang="en-US" dirty="0" smtClean="0">
                <a:solidFill>
                  <a:srgbClr val="000000"/>
                </a:solidFill>
              </a:rPr>
              <a:t>アメリカの水問題（ビデオ）</a:t>
            </a:r>
          </a:p>
          <a:p>
            <a:r>
              <a:rPr lang="ja-JP" altLang="en-US" dirty="0" smtClean="0">
                <a:solidFill>
                  <a:srgbClr val="000000"/>
                </a:solidFill>
              </a:rPr>
              <a:t>経営的に解決回避</a:t>
            </a:r>
          </a:p>
          <a:p>
            <a:r>
              <a:rPr lang="ja-JP" altLang="en-US" dirty="0" smtClean="0">
                <a:solidFill>
                  <a:srgbClr val="000000"/>
                </a:solidFill>
              </a:rPr>
              <a:t>福島原発</a:t>
            </a:r>
            <a:r>
              <a:rPr lang="ja-JP" altLang="en-US" dirty="0">
                <a:solidFill>
                  <a:srgbClr val="000000"/>
                </a:solidFill>
              </a:rPr>
              <a:t>問題</a:t>
            </a:r>
          </a:p>
          <a:p>
            <a:r>
              <a:rPr lang="ja-JP" altLang="en-US" dirty="0">
                <a:solidFill>
                  <a:srgbClr val="000000"/>
                </a:solidFill>
              </a:rPr>
              <a:t>途上国も追いつくための努力→人口が多いので影響が甚大</a:t>
            </a:r>
          </a:p>
        </p:txBody>
      </p:sp>
    </p:spTree>
    <p:extLst>
      <p:ext uri="{BB962C8B-B14F-4D97-AF65-F5344CB8AC3E}">
        <p14:creationId xmlns:p14="http://schemas.microsoft.com/office/powerpoint/2010/main" val="222220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アメリカの地下水問題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水の循環</a:t>
            </a:r>
          </a:p>
          <a:p>
            <a:pPr lvl="1"/>
            <a:r>
              <a:rPr lang="ja-JP" altLang="en-US" dirty="0" smtClean="0"/>
              <a:t>雨→川や池、地下水（保水作用）→生活・産業で水使用</a:t>
            </a:r>
          </a:p>
          <a:p>
            <a:pPr lvl="1"/>
            <a:r>
              <a:rPr kumimoji="1" lang="ja-JP" altLang="en-US" dirty="0" smtClean="0"/>
              <a:t>保水量＜使用量→水不足→深刻な社会問題</a:t>
            </a:r>
          </a:p>
          <a:p>
            <a:r>
              <a:rPr lang="ja-JP" altLang="en-US" dirty="0" smtClean="0"/>
              <a:t>アメリカの農業例　根本的矛盾を抱えている</a:t>
            </a:r>
          </a:p>
          <a:p>
            <a:pPr lvl="1"/>
            <a:r>
              <a:rPr kumimoji="1" lang="ja-JP" altLang="en-US" dirty="0" smtClean="0"/>
              <a:t>乾燥地域で大規模農業（日光の量が多い）</a:t>
            </a:r>
          </a:p>
          <a:p>
            <a:pPr lvl="1"/>
            <a:r>
              <a:rPr lang="ja-JP" altLang="en-US" dirty="0" smtClean="0"/>
              <a:t>必要な水は地下水（元々限りがある）</a:t>
            </a:r>
          </a:p>
          <a:p>
            <a:pPr lvl="1">
              <a:buNone/>
            </a:pPr>
            <a:r>
              <a:rPr kumimoji="1" lang="ja-JP" altLang="en-US" dirty="0" smtClean="0"/>
              <a:t>Ｃｆ　根本的矛盾を解決しないと、２０年後くらいにアメリカ農業は壊滅的打撃をうけると言われている</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ja-JP" altLang="en-US" smtClean="0"/>
              <a:t>エネルギー消費量の変化</a:t>
            </a:r>
          </a:p>
        </p:txBody>
      </p:sp>
      <p:pic>
        <p:nvPicPr>
          <p:cNvPr id="15363" name="Picture 5"/>
          <p:cNvPicPr>
            <a:picLocks noChangeAspect="1" noChangeArrowheads="1"/>
          </p:cNvPicPr>
          <p:nvPr/>
        </p:nvPicPr>
        <p:blipFill>
          <a:blip r:embed="rId2" cstate="print"/>
          <a:srcRect/>
          <a:stretch>
            <a:fillRect/>
          </a:stretch>
        </p:blipFill>
        <p:spPr bwMode="auto">
          <a:xfrm>
            <a:off x="1042988" y="1916113"/>
            <a:ext cx="7129462"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まず考えてみよう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水と空気は誰のものか</a:t>
            </a:r>
          </a:p>
          <a:p>
            <a:pPr lvl="1"/>
            <a:r>
              <a:rPr lang="ja-JP" altLang="en-US" dirty="0" smtClean="0"/>
              <a:t>川や地下水は自由に使えるのか</a:t>
            </a:r>
          </a:p>
          <a:p>
            <a:pPr lvl="1"/>
            <a:r>
              <a:rPr lang="ja-JP" altLang="en-US" dirty="0" smtClean="0"/>
              <a:t>国際河川の対立（ｅｘ 死海）</a:t>
            </a:r>
            <a:endParaRPr kumimoji="1" lang="ja-JP" altLang="en-US" dirty="0" smtClean="0"/>
          </a:p>
          <a:p>
            <a:r>
              <a:rPr kumimoji="1" lang="ja-JP" altLang="en-US" dirty="0" smtClean="0"/>
              <a:t>私生活の利益と公共の利益はどちらが大切</a:t>
            </a:r>
            <a:endParaRPr kumimoji="1" lang="en-US" altLang="ja-JP" dirty="0" smtClean="0"/>
          </a:p>
          <a:p>
            <a:pPr lvl="1"/>
            <a:r>
              <a:rPr lang="ja-JP" altLang="en-US" dirty="0" smtClean="0"/>
              <a:t>騒音</a:t>
            </a:r>
            <a:r>
              <a:rPr lang="ja-JP" altLang="en-US" dirty="0"/>
              <a:t>訴訟</a:t>
            </a:r>
            <a:endParaRPr kumimoji="1" lang="ja-JP" altLang="en-US" dirty="0" smtClean="0"/>
          </a:p>
          <a:p>
            <a:r>
              <a:rPr lang="ja-JP" altLang="en-US" dirty="0"/>
              <a:t>ふたつ</a:t>
            </a:r>
            <a:r>
              <a:rPr lang="ja-JP" altLang="en-US" dirty="0" smtClean="0"/>
              <a:t>のエコ（エコロジーとエコノミー）はどちらが大切</a:t>
            </a:r>
            <a:endParaRPr kumimoji="1" lang="ja-JP" altLang="en-US" dirty="0"/>
          </a:p>
        </p:txBody>
      </p:sp>
    </p:spTree>
    <p:extLst>
      <p:ext uri="{BB962C8B-B14F-4D97-AF65-F5344CB8AC3E}">
        <p14:creationId xmlns:p14="http://schemas.microsoft.com/office/powerpoint/2010/main" val="108595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ja-JP" altLang="en-US" smtClean="0"/>
              <a:t>二酸化炭素排出の変化</a:t>
            </a:r>
          </a:p>
        </p:txBody>
      </p:sp>
      <p:pic>
        <p:nvPicPr>
          <p:cNvPr id="16387" name="Picture 5"/>
          <p:cNvPicPr>
            <a:picLocks noChangeAspect="1" noChangeArrowheads="1"/>
          </p:cNvPicPr>
          <p:nvPr/>
        </p:nvPicPr>
        <p:blipFill>
          <a:blip r:embed="rId2" cstate="print"/>
          <a:srcRect/>
          <a:stretch>
            <a:fillRect/>
          </a:stretch>
        </p:blipFill>
        <p:spPr bwMode="auto">
          <a:xfrm>
            <a:off x="1187450" y="1773238"/>
            <a:ext cx="6913563"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困難さ３（先進国と途上国の対立）</a:t>
            </a:r>
            <a:endParaRPr kumimoji="1" lang="ja-JP" altLang="en-US" dirty="0"/>
          </a:p>
        </p:txBody>
      </p:sp>
      <p:sp>
        <p:nvSpPr>
          <p:cNvPr id="3" name="コンテンツ プレースホルダー 2"/>
          <p:cNvSpPr>
            <a:spLocks noGrp="1"/>
          </p:cNvSpPr>
          <p:nvPr>
            <p:ph idx="1"/>
          </p:nvPr>
        </p:nvSpPr>
        <p:spPr/>
        <p:txBody>
          <a:bodyPr/>
          <a:lstStyle/>
          <a:p>
            <a:pPr lvl="0"/>
            <a:r>
              <a:rPr lang="ja-JP" altLang="en-US" dirty="0">
                <a:solidFill>
                  <a:srgbClr val="000000"/>
                </a:solidFill>
              </a:rPr>
              <a:t>先進国と途上国の圧倒的消費</a:t>
            </a:r>
            <a:r>
              <a:rPr lang="ja-JP" altLang="en-US" dirty="0" smtClean="0">
                <a:solidFill>
                  <a:srgbClr val="000000"/>
                </a:solidFill>
              </a:rPr>
              <a:t>格差</a:t>
            </a:r>
          </a:p>
          <a:p>
            <a:pPr lvl="1"/>
            <a:r>
              <a:rPr lang="ja-JP" altLang="en-US" dirty="0" smtClean="0">
                <a:solidFill>
                  <a:srgbClr val="000000"/>
                </a:solidFill>
              </a:rPr>
              <a:t>環境解決能力も格差</a:t>
            </a:r>
            <a:endParaRPr lang="ja-JP" altLang="en-US" dirty="0">
              <a:solidFill>
                <a:srgbClr val="000000"/>
              </a:solidFill>
            </a:endParaRPr>
          </a:p>
          <a:p>
            <a:pPr lvl="0"/>
            <a:r>
              <a:rPr lang="ja-JP" altLang="en-US" dirty="0" smtClean="0">
                <a:solidFill>
                  <a:srgbClr val="000000"/>
                </a:solidFill>
              </a:rPr>
              <a:t>解決</a:t>
            </a:r>
            <a:r>
              <a:rPr lang="ja-JP" altLang="en-US" dirty="0">
                <a:solidFill>
                  <a:srgbClr val="000000"/>
                </a:solidFill>
              </a:rPr>
              <a:t>原則で先進国と途上国が対立</a:t>
            </a:r>
          </a:p>
          <a:p>
            <a:pPr lvl="1"/>
            <a:r>
              <a:rPr lang="ja-JP" altLang="en-US" dirty="0">
                <a:solidFill>
                  <a:srgbClr val="000000"/>
                </a:solidFill>
              </a:rPr>
              <a:t>先進国は、それぞれの立場で責任を分担</a:t>
            </a:r>
          </a:p>
          <a:p>
            <a:pPr lvl="1"/>
            <a:r>
              <a:rPr lang="ja-JP" altLang="en-US" dirty="0">
                <a:solidFill>
                  <a:srgbClr val="000000"/>
                </a:solidFill>
              </a:rPr>
              <a:t>途上国は、現在の責任は先進国にあるから、先進国の負担で解決すべき</a:t>
            </a:r>
          </a:p>
          <a:p>
            <a:endParaRPr kumimoji="1" lang="ja-JP" altLang="en-US" dirty="0"/>
          </a:p>
        </p:txBody>
      </p:sp>
    </p:spTree>
    <p:extLst>
      <p:ext uri="{BB962C8B-B14F-4D97-AF65-F5344CB8AC3E}">
        <p14:creationId xmlns:p14="http://schemas.microsoft.com/office/powerpoint/2010/main" val="98110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ja-JP" altLang="en-US" smtClean="0"/>
              <a:t>アジア地域の大気汚染</a:t>
            </a:r>
          </a:p>
        </p:txBody>
      </p:sp>
      <p:pic>
        <p:nvPicPr>
          <p:cNvPr id="6147" name="Picture 5"/>
          <p:cNvPicPr>
            <a:picLocks noChangeAspect="1" noChangeArrowheads="1"/>
          </p:cNvPicPr>
          <p:nvPr/>
        </p:nvPicPr>
        <p:blipFill>
          <a:blip r:embed="rId2" cstate="print">
            <a:lum contrast="6000"/>
          </a:blip>
          <a:srcRect/>
          <a:stretch>
            <a:fillRect/>
          </a:stretch>
        </p:blipFill>
        <p:spPr bwMode="auto">
          <a:xfrm>
            <a:off x="900113" y="1331913"/>
            <a:ext cx="7416800"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環境問題とは何か１</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地球の資源は有限だが、使用しても回復力</a:t>
            </a:r>
          </a:p>
          <a:p>
            <a:pPr lvl="1"/>
            <a:r>
              <a:rPr lang="ja-JP" altLang="en-US" dirty="0" smtClean="0"/>
              <a:t>回復力は自然と人為的がある</a:t>
            </a:r>
            <a:endParaRPr kumimoji="1" lang="ja-JP" altLang="en-US" dirty="0" smtClean="0"/>
          </a:p>
          <a:p>
            <a:r>
              <a:rPr lang="ja-JP" altLang="en-US" dirty="0" smtClean="0"/>
              <a:t>自然の復元力とは</a:t>
            </a:r>
          </a:p>
          <a:p>
            <a:pPr lvl="1"/>
            <a:r>
              <a:rPr kumimoji="1" lang="ja-JP" altLang="en-US" dirty="0" smtClean="0"/>
              <a:t>エネルギー消費（燃焼）→森林の光合成</a:t>
            </a:r>
          </a:p>
          <a:p>
            <a:pPr lvl="1"/>
            <a:r>
              <a:rPr lang="ja-JP" altLang="en-US" dirty="0" smtClean="0"/>
              <a:t>衣食住（自然素材）→燃焼・他の生物の餌・微生物が分解、リサイクル可能（江戸時代）</a:t>
            </a:r>
          </a:p>
          <a:p>
            <a:r>
              <a:rPr lang="ja-JP" altLang="en-US" dirty="0" smtClean="0"/>
              <a:t>人為的復元力</a:t>
            </a:r>
            <a:r>
              <a:rPr lang="ja-JP" altLang="en-US" dirty="0"/>
              <a:t>と</a:t>
            </a:r>
            <a:r>
              <a:rPr lang="ja-JP" altLang="en-US" dirty="0" smtClean="0"/>
              <a:t>は</a:t>
            </a:r>
          </a:p>
          <a:p>
            <a:pPr lvl="1"/>
            <a:r>
              <a:rPr lang="ja-JP" altLang="en-US" dirty="0" smtClean="0"/>
              <a:t>使用された物を再度資源</a:t>
            </a:r>
            <a:r>
              <a:rPr lang="ja-JP" altLang="en-US" dirty="0"/>
              <a:t>と</a:t>
            </a:r>
            <a:r>
              <a:rPr lang="ja-JP" altLang="en-US" dirty="0" smtClean="0"/>
              <a:t>して利用</a:t>
            </a:r>
            <a:r>
              <a:rPr lang="ja-JP" altLang="en-US" dirty="0"/>
              <a:t>可能</a:t>
            </a:r>
            <a:endParaRPr lang="ja-JP"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環境問題とは２（自然的復元力）</a:t>
            </a:r>
            <a:endParaRPr kumimoji="1" lang="ja-JP" altLang="en-US" dirty="0"/>
          </a:p>
        </p:txBody>
      </p:sp>
      <p:sp>
        <p:nvSpPr>
          <p:cNvPr id="3" name="コンテンツ プレースホルダー 2"/>
          <p:cNvSpPr>
            <a:spLocks noGrp="1"/>
          </p:cNvSpPr>
          <p:nvPr>
            <p:ph idx="1"/>
          </p:nvPr>
        </p:nvSpPr>
        <p:spPr>
          <a:xfrm>
            <a:off x="457200" y="1628800"/>
            <a:ext cx="8229600" cy="4525963"/>
          </a:xfrm>
        </p:spPr>
        <p:txBody>
          <a:bodyPr/>
          <a:lstStyle/>
          <a:p>
            <a:pPr lvl="0"/>
            <a:r>
              <a:rPr lang="ja-JP" altLang="en-US" dirty="0">
                <a:solidFill>
                  <a:srgbClr val="000000"/>
                </a:solidFill>
              </a:rPr>
              <a:t>環境問題＝自然の復元力＜人間の消費量</a:t>
            </a:r>
          </a:p>
          <a:p>
            <a:pPr lvl="1"/>
            <a:r>
              <a:rPr lang="ja-JP" altLang="en-US" dirty="0">
                <a:solidFill>
                  <a:srgbClr val="000000"/>
                </a:solidFill>
              </a:rPr>
              <a:t>解決＝自然の復元力＞人間の消費量の</a:t>
            </a:r>
            <a:r>
              <a:rPr lang="ja-JP" altLang="en-US" dirty="0" smtClean="0">
                <a:solidFill>
                  <a:srgbClr val="000000"/>
                </a:solidFill>
              </a:rPr>
              <a:t>実現</a:t>
            </a:r>
          </a:p>
          <a:p>
            <a:r>
              <a:rPr lang="ja-JP" altLang="en-US" dirty="0" smtClean="0">
                <a:solidFill>
                  <a:srgbClr val="000000"/>
                </a:solidFill>
              </a:rPr>
              <a:t>文明の発生→自然の復元力を超えた消費</a:t>
            </a:r>
          </a:p>
          <a:p>
            <a:pPr lvl="1"/>
            <a:r>
              <a:rPr lang="ja-JP" altLang="en-US" dirty="0" smtClean="0">
                <a:solidFill>
                  <a:srgbClr val="000000"/>
                </a:solidFill>
              </a:rPr>
              <a:t>金属器発明→燃料→森林の伐採→</a:t>
            </a:r>
            <a:r>
              <a:rPr lang="ja-JP" altLang="en-US" dirty="0">
                <a:solidFill>
                  <a:srgbClr val="000000"/>
                </a:solidFill>
              </a:rPr>
              <a:t>砂漠化</a:t>
            </a:r>
          </a:p>
          <a:p>
            <a:r>
              <a:rPr kumimoji="1" lang="ja-JP" altLang="en-US" dirty="0" smtClean="0"/>
              <a:t>産業革命</a:t>
            </a:r>
          </a:p>
          <a:p>
            <a:pPr lvl="1"/>
            <a:r>
              <a:rPr kumimoji="1" lang="ja-JP" altLang="en-US" dirty="0" smtClean="0"/>
              <a:t>製造の機械化→エネルギー使用の激増</a:t>
            </a:r>
          </a:p>
          <a:p>
            <a:pPr lvl="1"/>
            <a:r>
              <a:rPr lang="ja-JP" altLang="en-US" dirty="0" smtClean="0"/>
              <a:t>都市化</a:t>
            </a:r>
            <a:r>
              <a:rPr lang="ja-JP" altLang="en-US" dirty="0"/>
              <a:t>に</a:t>
            </a:r>
            <a:r>
              <a:rPr lang="ja-JP" altLang="en-US" dirty="0" smtClean="0"/>
              <a:t>よる森林伐採→復元力の低下</a:t>
            </a:r>
          </a:p>
          <a:p>
            <a:r>
              <a:rPr kumimoji="1" lang="ja-JP" altLang="en-US" dirty="0" smtClean="0"/>
              <a:t>科学技術革命</a:t>
            </a:r>
          </a:p>
          <a:p>
            <a:pPr lvl="1"/>
            <a:r>
              <a:rPr lang="ja-JP" altLang="en-US" dirty="0" smtClean="0"/>
              <a:t>復元できない製品の登場と大量</a:t>
            </a:r>
            <a:r>
              <a:rPr lang="ja-JP" altLang="en-US" dirty="0"/>
              <a:t>使用</a:t>
            </a:r>
            <a:endParaRPr kumimoji="1" lang="ja-JP" altLang="en-US" dirty="0"/>
          </a:p>
        </p:txBody>
      </p:sp>
    </p:spTree>
    <p:extLst>
      <p:ext uri="{BB962C8B-B14F-4D97-AF65-F5344CB8AC3E}">
        <p14:creationId xmlns:p14="http://schemas.microsoft.com/office/powerpoint/2010/main" val="316428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ja-JP" altLang="en-US" smtClean="0"/>
              <a:t>焼き畑による森林破壊</a:t>
            </a:r>
          </a:p>
        </p:txBody>
      </p:sp>
      <p:pic>
        <p:nvPicPr>
          <p:cNvPr id="12291" name="Picture 5"/>
          <p:cNvPicPr>
            <a:picLocks noGrp="1" noChangeAspect="1" noChangeArrowheads="1"/>
          </p:cNvPicPr>
          <p:nvPr>
            <p:ph idx="1"/>
          </p:nvPr>
        </p:nvPicPr>
        <p:blipFill>
          <a:blip r:embed="rId2" cstate="print"/>
          <a:srcRect/>
          <a:stretch>
            <a:fillRect/>
          </a:stretch>
        </p:blipFill>
        <p:spPr/>
      </p:pic>
    </p:spTree>
    <p:extLst>
      <p:ext uri="{BB962C8B-B14F-4D97-AF65-F5344CB8AC3E}">
        <p14:creationId xmlns:p14="http://schemas.microsoft.com/office/powerpoint/2010/main" val="2859242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ja-JP" altLang="en-US" smtClean="0"/>
              <a:t>世界の砂漠化地域</a:t>
            </a:r>
          </a:p>
        </p:txBody>
      </p:sp>
      <p:pic>
        <p:nvPicPr>
          <p:cNvPr id="14339" name="Picture 5"/>
          <p:cNvPicPr>
            <a:picLocks noChangeAspect="1" noChangeArrowheads="1"/>
          </p:cNvPicPr>
          <p:nvPr/>
        </p:nvPicPr>
        <p:blipFill>
          <a:blip r:embed="rId2" cstate="print"/>
          <a:srcRect/>
          <a:stretch>
            <a:fillRect/>
          </a:stretch>
        </p:blipFill>
        <p:spPr bwMode="auto">
          <a:xfrm>
            <a:off x="827088" y="1341438"/>
            <a:ext cx="7416800" cy="4679950"/>
          </a:xfrm>
          <a:prstGeom prst="rect">
            <a:avLst/>
          </a:prstGeom>
          <a:noFill/>
          <a:ln w="9525">
            <a:noFill/>
            <a:miter lim="800000"/>
            <a:headEnd/>
            <a:tailEnd/>
          </a:ln>
        </p:spPr>
      </p:pic>
    </p:spTree>
    <p:extLst>
      <p:ext uri="{BB962C8B-B14F-4D97-AF65-F5344CB8AC3E}">
        <p14:creationId xmlns:p14="http://schemas.microsoft.com/office/powerpoint/2010/main" val="3779344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ja-JP" altLang="en-US" smtClean="0"/>
              <a:t>水質汚染（沿岸）</a:t>
            </a:r>
          </a:p>
        </p:txBody>
      </p:sp>
      <p:pic>
        <p:nvPicPr>
          <p:cNvPr id="10243" name="Picture 5"/>
          <p:cNvPicPr>
            <a:picLocks noChangeAspect="1" noChangeArrowheads="1"/>
          </p:cNvPicPr>
          <p:nvPr/>
        </p:nvPicPr>
        <p:blipFill>
          <a:blip r:embed="rId2" cstate="print"/>
          <a:srcRect/>
          <a:stretch>
            <a:fillRect/>
          </a:stretch>
        </p:blipFill>
        <p:spPr bwMode="auto">
          <a:xfrm>
            <a:off x="827088" y="2063750"/>
            <a:ext cx="7632700" cy="4173538"/>
          </a:xfrm>
          <a:prstGeom prst="rect">
            <a:avLst/>
          </a:prstGeom>
          <a:noFill/>
          <a:ln w="9525">
            <a:noFill/>
            <a:miter lim="800000"/>
            <a:headEnd/>
            <a:tailEnd/>
          </a:ln>
        </p:spPr>
      </p:pic>
    </p:spTree>
    <p:extLst>
      <p:ext uri="{BB962C8B-B14F-4D97-AF65-F5344CB8AC3E}">
        <p14:creationId xmlns:p14="http://schemas.microsoft.com/office/powerpoint/2010/main" val="1276726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環境問題とは３（人為的復元力）</a:t>
            </a:r>
            <a:endParaRPr kumimoji="1" lang="ja-JP" altLang="en-US" dirty="0"/>
          </a:p>
        </p:txBody>
      </p:sp>
      <p:sp>
        <p:nvSpPr>
          <p:cNvPr id="3" name="コンテンツ プレースホルダー 2"/>
          <p:cNvSpPr>
            <a:spLocks noGrp="1"/>
          </p:cNvSpPr>
          <p:nvPr>
            <p:ph idx="1"/>
          </p:nvPr>
        </p:nvSpPr>
        <p:spPr/>
        <p:txBody>
          <a:bodyPr/>
          <a:lstStyle/>
          <a:p>
            <a:r>
              <a:rPr lang="ja-JP" altLang="en-US" dirty="0"/>
              <a:t>技術的</a:t>
            </a:r>
            <a:r>
              <a:rPr lang="ja-JP" altLang="en-US" dirty="0" smtClean="0"/>
              <a:t>・経済的不十分さによる</a:t>
            </a:r>
          </a:p>
          <a:p>
            <a:pPr lvl="1"/>
            <a:r>
              <a:rPr kumimoji="1" lang="ja-JP" altLang="en-US" dirty="0" smtClean="0"/>
              <a:t>途上国都市の</a:t>
            </a:r>
            <a:r>
              <a:rPr kumimoji="1" lang="ja-JP" altLang="en-US" dirty="0"/>
              <a:t>大気汚染</a:t>
            </a:r>
            <a:r>
              <a:rPr kumimoji="1" lang="ja-JP" altLang="en-US" dirty="0" smtClean="0"/>
              <a:t>・水質汚染</a:t>
            </a:r>
          </a:p>
          <a:p>
            <a:pPr lvl="1"/>
            <a:r>
              <a:rPr lang="ja-JP" altLang="en-US" dirty="0" smtClean="0"/>
              <a:t>焼き畑</a:t>
            </a:r>
            <a:r>
              <a:rPr lang="ja-JP" altLang="en-US" dirty="0"/>
              <a:t>農業</a:t>
            </a:r>
            <a:endParaRPr kumimoji="1" lang="ja-JP" altLang="en-US" dirty="0" smtClean="0"/>
          </a:p>
          <a:p>
            <a:r>
              <a:rPr lang="ja-JP" altLang="en-US" dirty="0"/>
              <a:t>不法</a:t>
            </a:r>
            <a:r>
              <a:rPr lang="ja-JP" altLang="en-US" dirty="0" smtClean="0"/>
              <a:t>投棄（民主主義の弱さ）</a:t>
            </a:r>
          </a:p>
          <a:p>
            <a:pPr lvl="1"/>
            <a:r>
              <a:rPr kumimoji="1" lang="ja-JP" altLang="en-US" dirty="0" smtClean="0"/>
              <a:t>先進国</a:t>
            </a:r>
            <a:r>
              <a:rPr kumimoji="1" lang="ja-JP" altLang="en-US" dirty="0"/>
              <a:t>に</a:t>
            </a:r>
            <a:r>
              <a:rPr kumimoji="1" lang="ja-JP" altLang="en-US" dirty="0" smtClean="0"/>
              <a:t>よる途上国生産</a:t>
            </a:r>
          </a:p>
          <a:p>
            <a:pPr lvl="1"/>
            <a:r>
              <a:rPr lang="ja-JP" altLang="en-US" dirty="0" smtClean="0"/>
              <a:t>騒音等の公害</a:t>
            </a:r>
            <a:endParaRPr kumimoji="1" lang="ja-JP" altLang="en-US" dirty="0" smtClean="0"/>
          </a:p>
          <a:p>
            <a:r>
              <a:rPr lang="ja-JP" altLang="en-US" dirty="0"/>
              <a:t>温暖化</a:t>
            </a:r>
            <a:endParaRPr kumimoji="1" lang="ja-JP" altLang="en-US"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294338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ja-JP" altLang="en-US" smtClean="0"/>
              <a:t>有害物質工場</a:t>
            </a:r>
          </a:p>
        </p:txBody>
      </p:sp>
      <p:pic>
        <p:nvPicPr>
          <p:cNvPr id="8195" name="Picture 5"/>
          <p:cNvPicPr>
            <a:picLocks noGrp="1" noChangeAspect="1" noChangeArrowheads="1"/>
          </p:cNvPicPr>
          <p:nvPr>
            <p:ph sz="half" idx="1"/>
          </p:nvPr>
        </p:nvPicPr>
        <p:blipFill>
          <a:blip r:embed="rId2" cstate="print"/>
          <a:srcRect/>
          <a:stretch>
            <a:fillRect/>
          </a:stretch>
        </p:blipFill>
        <p:spPr>
          <a:xfrm>
            <a:off x="1547813" y="1600200"/>
            <a:ext cx="6337300" cy="3484563"/>
          </a:xfrm>
        </p:spPr>
      </p:pic>
      <p:sp>
        <p:nvSpPr>
          <p:cNvPr id="8196" name="Rectangle 6"/>
          <p:cNvSpPr>
            <a:spLocks noGrp="1" noChangeArrowheads="1"/>
          </p:cNvSpPr>
          <p:nvPr>
            <p:ph type="body" sz="half" idx="2"/>
          </p:nvPr>
        </p:nvSpPr>
        <p:spPr>
          <a:xfrm>
            <a:off x="457200" y="5300663"/>
            <a:ext cx="8229600" cy="825500"/>
          </a:xfrm>
        </p:spPr>
        <p:txBody>
          <a:bodyPr/>
          <a:lstStyle/>
          <a:p>
            <a:pPr eaLnBrk="1" hangingPunct="1">
              <a:lnSpc>
                <a:spcPct val="80000"/>
              </a:lnSpc>
            </a:pPr>
            <a:r>
              <a:rPr lang="ja-JP" altLang="en-US" sz="1400" smtClean="0"/>
              <a:t>写真の奥にあるのがユニオン・カーバイド・インド社の殺虫剤製造工場。</a:t>
            </a:r>
            <a:r>
              <a:rPr lang="en-US" altLang="ja-JP" sz="1400" smtClean="0"/>
              <a:t>1984</a:t>
            </a:r>
            <a:r>
              <a:rPr lang="ja-JP" altLang="en-US" sz="1400" smtClean="0"/>
              <a:t>年</a:t>
            </a:r>
            <a:r>
              <a:rPr lang="en-US" altLang="ja-JP" sz="1400" smtClean="0"/>
              <a:t>12</a:t>
            </a:r>
            <a:r>
              <a:rPr lang="ja-JP" altLang="en-US" sz="1400" smtClean="0"/>
              <a:t>月、インド中部のボパール市にあるこの工場から、致死性の有毒ガスがもれる事故が発生し、約</a:t>
            </a:r>
            <a:r>
              <a:rPr lang="en-US" altLang="ja-JP" sz="1400" smtClean="0"/>
              <a:t>3300</a:t>
            </a:r>
            <a:r>
              <a:rPr lang="ja-JP" altLang="en-US" sz="1400" smtClean="0"/>
              <a:t>人が死亡、</a:t>
            </a:r>
            <a:r>
              <a:rPr lang="en-US" altLang="ja-JP" sz="1400" smtClean="0"/>
              <a:t>10</a:t>
            </a:r>
            <a:r>
              <a:rPr lang="ja-JP" altLang="en-US" sz="1400" smtClean="0"/>
              <a:t>万人以上が負傷した。</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extLst>
      <p:ext uri="{BB962C8B-B14F-4D97-AF65-F5344CB8AC3E}">
        <p14:creationId xmlns:p14="http://schemas.microsoft.com/office/powerpoint/2010/main" val="2437977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TotalTime>
  <Words>805</Words>
  <Application>Microsoft Office PowerPoint</Application>
  <PresentationFormat>画面に合わせる (4:3)</PresentationFormat>
  <Paragraphs>91</Paragraphs>
  <Slides>22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ＭＳ Ｐゴシック</vt:lpstr>
      <vt:lpstr>Arial</vt:lpstr>
      <vt:lpstr>Calibri</vt:lpstr>
      <vt:lpstr>標準デザイン</vt:lpstr>
      <vt:lpstr>環境問題１</vt:lpstr>
      <vt:lpstr>まず考えてみよう</vt:lpstr>
      <vt:lpstr>環境問題とは何か１</vt:lpstr>
      <vt:lpstr>環境問題とは２（自然的復元力）</vt:lpstr>
      <vt:lpstr>焼き畑による森林破壊</vt:lpstr>
      <vt:lpstr>世界の砂漠化地域</vt:lpstr>
      <vt:lpstr>水質汚染（沿岸）</vt:lpstr>
      <vt:lpstr>環境問題とは３（人為的復元力）</vt:lpstr>
      <vt:lpstr>有害物質工場</vt:lpstr>
      <vt:lpstr>大気汚染</vt:lpstr>
      <vt:lpstr>河川汚染</vt:lpstr>
      <vt:lpstr>酸性雨</vt:lpstr>
      <vt:lpstr>PowerPoint プレゼンテーション</vt:lpstr>
      <vt:lpstr>環境問題とは４（未知の領域）</vt:lpstr>
      <vt:lpstr>困難さ１（原因論）</vt:lpstr>
      <vt:lpstr>地球温暖化問題は存在するのか （槌田敦説）</vt:lpstr>
      <vt:lpstr>困難さ２（欲望が作り出した現実）</vt:lpstr>
      <vt:lpstr>アメリカの地下水問題</vt:lpstr>
      <vt:lpstr>エネルギー消費量の変化</vt:lpstr>
      <vt:lpstr>二酸化炭素排出の変化</vt:lpstr>
      <vt:lpstr>困難さ３（先進国と途上国の対立）</vt:lpstr>
      <vt:lpstr>アジア地域の大気汚染</vt:lpstr>
    </vt:vector>
  </TitlesOfParts>
  <Company>bunkyo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dc:title>
  <dc:creator>wakei</dc:creator>
  <cp:lastModifiedBy>wakei</cp:lastModifiedBy>
  <cp:revision>68</cp:revision>
  <dcterms:created xsi:type="dcterms:W3CDTF">2004-10-09T09:42:53Z</dcterms:created>
  <dcterms:modified xsi:type="dcterms:W3CDTF">2015-05-08T08:08:36Z</dcterms:modified>
</cp:coreProperties>
</file>