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1" r:id="rId4"/>
    <p:sldId id="270" r:id="rId5"/>
    <p:sldId id="267" r:id="rId6"/>
    <p:sldId id="257" r:id="rId7"/>
    <p:sldId id="258" r:id="rId8"/>
    <p:sldId id="259" r:id="rId9"/>
    <p:sldId id="260" r:id="rId10"/>
    <p:sldId id="263" r:id="rId11"/>
    <p:sldId id="264" r:id="rId12"/>
    <p:sldId id="268" r:id="rId13"/>
    <p:sldId id="269" r:id="rId14"/>
    <p:sldId id="273" r:id="rId15"/>
    <p:sldId id="274" r:id="rId16"/>
    <p:sldId id="275" r:id="rId17"/>
    <p:sldId id="265" r:id="rId18"/>
    <p:sldId id="276" r:id="rId19"/>
    <p:sldId id="277" r:id="rId20"/>
    <p:sldId id="266" r:id="rId21"/>
    <p:sldId id="271" r:id="rId22"/>
    <p:sldId id="272" r:id="rId2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92" d="100"/>
          <a:sy n="92" d="100"/>
        </p:scale>
        <p:origin x="7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CF72717-A6D5-4EDE-8383-C8E589FE2B27}" type="datetimeFigureOut">
              <a:rPr kumimoji="1" lang="ja-JP" altLang="en-US" smtClean="0"/>
              <a:t>2015/4/24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508420-1968-4665-9DA1-4400ADB4C6C7}" type="slidenum">
              <a:rPr kumimoji="1" lang="ja-JP" altLang="en-US" smtClean="0"/>
              <a:t>‹#›</a:t>
            </a:fld>
            <a:endParaRPr kumimoji="1" lang="ja-JP" altLang="en-US"/>
          </a:p>
        </p:txBody>
      </p:sp>
    </p:spTree>
    <p:extLst>
      <p:ext uri="{BB962C8B-B14F-4D97-AF65-F5344CB8AC3E}">
        <p14:creationId xmlns:p14="http://schemas.microsoft.com/office/powerpoint/2010/main" val="557093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CF72717-A6D5-4EDE-8383-C8E589FE2B27}" type="datetimeFigureOut">
              <a:rPr kumimoji="1" lang="ja-JP" altLang="en-US" smtClean="0"/>
              <a:t>2015/4/24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508420-1968-4665-9DA1-4400ADB4C6C7}" type="slidenum">
              <a:rPr kumimoji="1" lang="ja-JP" altLang="en-US" smtClean="0"/>
              <a:t>‹#›</a:t>
            </a:fld>
            <a:endParaRPr kumimoji="1" lang="ja-JP" altLang="en-US"/>
          </a:p>
        </p:txBody>
      </p:sp>
    </p:spTree>
    <p:extLst>
      <p:ext uri="{BB962C8B-B14F-4D97-AF65-F5344CB8AC3E}">
        <p14:creationId xmlns:p14="http://schemas.microsoft.com/office/powerpoint/2010/main" val="2152366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CF72717-A6D5-4EDE-8383-C8E589FE2B27}" type="datetimeFigureOut">
              <a:rPr kumimoji="1" lang="ja-JP" altLang="en-US" smtClean="0"/>
              <a:t>2015/4/24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508420-1968-4665-9DA1-4400ADB4C6C7}" type="slidenum">
              <a:rPr kumimoji="1" lang="ja-JP" altLang="en-US" smtClean="0"/>
              <a:t>‹#›</a:t>
            </a:fld>
            <a:endParaRPr kumimoji="1" lang="ja-JP" altLang="en-US"/>
          </a:p>
        </p:txBody>
      </p:sp>
    </p:spTree>
    <p:extLst>
      <p:ext uri="{BB962C8B-B14F-4D97-AF65-F5344CB8AC3E}">
        <p14:creationId xmlns:p14="http://schemas.microsoft.com/office/powerpoint/2010/main" val="683272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CF72717-A6D5-4EDE-8383-C8E589FE2B27}" type="datetimeFigureOut">
              <a:rPr kumimoji="1" lang="ja-JP" altLang="en-US" smtClean="0"/>
              <a:t>2015/4/24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508420-1968-4665-9DA1-4400ADB4C6C7}" type="slidenum">
              <a:rPr kumimoji="1" lang="ja-JP" altLang="en-US" smtClean="0"/>
              <a:t>‹#›</a:t>
            </a:fld>
            <a:endParaRPr kumimoji="1" lang="ja-JP" altLang="en-US"/>
          </a:p>
        </p:txBody>
      </p:sp>
    </p:spTree>
    <p:extLst>
      <p:ext uri="{BB962C8B-B14F-4D97-AF65-F5344CB8AC3E}">
        <p14:creationId xmlns:p14="http://schemas.microsoft.com/office/powerpoint/2010/main" val="1594644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CF72717-A6D5-4EDE-8383-C8E589FE2B27}" type="datetimeFigureOut">
              <a:rPr kumimoji="1" lang="ja-JP" altLang="en-US" smtClean="0"/>
              <a:t>2015/4/24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508420-1968-4665-9DA1-4400ADB4C6C7}" type="slidenum">
              <a:rPr kumimoji="1" lang="ja-JP" altLang="en-US" smtClean="0"/>
              <a:t>‹#›</a:t>
            </a:fld>
            <a:endParaRPr kumimoji="1" lang="ja-JP" altLang="en-US"/>
          </a:p>
        </p:txBody>
      </p:sp>
    </p:spTree>
    <p:extLst>
      <p:ext uri="{BB962C8B-B14F-4D97-AF65-F5344CB8AC3E}">
        <p14:creationId xmlns:p14="http://schemas.microsoft.com/office/powerpoint/2010/main" val="4048458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CF72717-A6D5-4EDE-8383-C8E589FE2B27}" type="datetimeFigureOut">
              <a:rPr kumimoji="1" lang="ja-JP" altLang="en-US" smtClean="0"/>
              <a:t>2015/4/24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508420-1968-4665-9DA1-4400ADB4C6C7}" type="slidenum">
              <a:rPr kumimoji="1" lang="ja-JP" altLang="en-US" smtClean="0"/>
              <a:t>‹#›</a:t>
            </a:fld>
            <a:endParaRPr kumimoji="1" lang="ja-JP" altLang="en-US"/>
          </a:p>
        </p:txBody>
      </p:sp>
    </p:spTree>
    <p:extLst>
      <p:ext uri="{BB962C8B-B14F-4D97-AF65-F5344CB8AC3E}">
        <p14:creationId xmlns:p14="http://schemas.microsoft.com/office/powerpoint/2010/main" val="174325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CF72717-A6D5-4EDE-8383-C8E589FE2B27}" type="datetimeFigureOut">
              <a:rPr kumimoji="1" lang="ja-JP" altLang="en-US" smtClean="0"/>
              <a:t>2015/4/24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B508420-1968-4665-9DA1-4400ADB4C6C7}" type="slidenum">
              <a:rPr kumimoji="1" lang="ja-JP" altLang="en-US" smtClean="0"/>
              <a:t>‹#›</a:t>
            </a:fld>
            <a:endParaRPr kumimoji="1" lang="ja-JP" altLang="en-US"/>
          </a:p>
        </p:txBody>
      </p:sp>
    </p:spTree>
    <p:extLst>
      <p:ext uri="{BB962C8B-B14F-4D97-AF65-F5344CB8AC3E}">
        <p14:creationId xmlns:p14="http://schemas.microsoft.com/office/powerpoint/2010/main" val="3200364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CF72717-A6D5-4EDE-8383-C8E589FE2B27}" type="datetimeFigureOut">
              <a:rPr kumimoji="1" lang="ja-JP" altLang="en-US" smtClean="0"/>
              <a:t>2015/4/24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B508420-1968-4665-9DA1-4400ADB4C6C7}" type="slidenum">
              <a:rPr kumimoji="1" lang="ja-JP" altLang="en-US" smtClean="0"/>
              <a:t>‹#›</a:t>
            </a:fld>
            <a:endParaRPr kumimoji="1" lang="ja-JP" altLang="en-US"/>
          </a:p>
        </p:txBody>
      </p:sp>
    </p:spTree>
    <p:extLst>
      <p:ext uri="{BB962C8B-B14F-4D97-AF65-F5344CB8AC3E}">
        <p14:creationId xmlns:p14="http://schemas.microsoft.com/office/powerpoint/2010/main" val="6852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72717-A6D5-4EDE-8383-C8E589FE2B27}" type="datetimeFigureOut">
              <a:rPr kumimoji="1" lang="ja-JP" altLang="en-US" smtClean="0"/>
              <a:t>2015/4/24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B508420-1968-4665-9DA1-4400ADB4C6C7}" type="slidenum">
              <a:rPr kumimoji="1" lang="ja-JP" altLang="en-US" smtClean="0"/>
              <a:t>‹#›</a:t>
            </a:fld>
            <a:endParaRPr kumimoji="1" lang="ja-JP" altLang="en-US"/>
          </a:p>
        </p:txBody>
      </p:sp>
    </p:spTree>
    <p:extLst>
      <p:ext uri="{BB962C8B-B14F-4D97-AF65-F5344CB8AC3E}">
        <p14:creationId xmlns:p14="http://schemas.microsoft.com/office/powerpoint/2010/main" val="1193818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CF72717-A6D5-4EDE-8383-C8E589FE2B27}" type="datetimeFigureOut">
              <a:rPr kumimoji="1" lang="ja-JP" altLang="en-US" smtClean="0"/>
              <a:t>2015/4/24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508420-1968-4665-9DA1-4400ADB4C6C7}" type="slidenum">
              <a:rPr kumimoji="1" lang="ja-JP" altLang="en-US" smtClean="0"/>
              <a:t>‹#›</a:t>
            </a:fld>
            <a:endParaRPr kumimoji="1" lang="ja-JP" altLang="en-US"/>
          </a:p>
        </p:txBody>
      </p:sp>
    </p:spTree>
    <p:extLst>
      <p:ext uri="{BB962C8B-B14F-4D97-AF65-F5344CB8AC3E}">
        <p14:creationId xmlns:p14="http://schemas.microsoft.com/office/powerpoint/2010/main" val="1441983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CF72717-A6D5-4EDE-8383-C8E589FE2B27}" type="datetimeFigureOut">
              <a:rPr kumimoji="1" lang="ja-JP" altLang="en-US" smtClean="0"/>
              <a:t>2015/4/24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508420-1968-4665-9DA1-4400ADB4C6C7}" type="slidenum">
              <a:rPr kumimoji="1" lang="ja-JP" altLang="en-US" smtClean="0"/>
              <a:t>‹#›</a:t>
            </a:fld>
            <a:endParaRPr kumimoji="1" lang="ja-JP" altLang="en-US"/>
          </a:p>
        </p:txBody>
      </p:sp>
    </p:spTree>
    <p:extLst>
      <p:ext uri="{BB962C8B-B14F-4D97-AF65-F5344CB8AC3E}">
        <p14:creationId xmlns:p14="http://schemas.microsoft.com/office/powerpoint/2010/main" val="621794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F72717-A6D5-4EDE-8383-C8E589FE2B27}" type="datetimeFigureOut">
              <a:rPr kumimoji="1" lang="ja-JP" altLang="en-US" smtClean="0"/>
              <a:t>2015/4/24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08420-1968-4665-9DA1-4400ADB4C6C7}" type="slidenum">
              <a:rPr kumimoji="1" lang="ja-JP" altLang="en-US" smtClean="0"/>
              <a:t>‹#›</a:t>
            </a:fld>
            <a:endParaRPr kumimoji="1" lang="ja-JP" altLang="en-US"/>
          </a:p>
        </p:txBody>
      </p:sp>
    </p:spTree>
    <p:extLst>
      <p:ext uri="{BB962C8B-B14F-4D97-AF65-F5344CB8AC3E}">
        <p14:creationId xmlns:p14="http://schemas.microsoft.com/office/powerpoint/2010/main" val="3956616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イスラム国を考える</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遡ってみよう</a:t>
            </a:r>
            <a:endParaRPr kumimoji="1" lang="ja-JP" altLang="en-US" dirty="0"/>
          </a:p>
        </p:txBody>
      </p:sp>
    </p:spTree>
    <p:extLst>
      <p:ext uri="{BB962C8B-B14F-4D97-AF65-F5344CB8AC3E}">
        <p14:creationId xmlns:p14="http://schemas.microsoft.com/office/powerpoint/2010/main" val="1950416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４月</a:t>
            </a:r>
            <a:r>
              <a:rPr kumimoji="1" lang="en-US" altLang="ja-JP" dirty="0" smtClean="0"/>
              <a:t>3</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4.7</a:t>
            </a:r>
            <a:r>
              <a:rPr kumimoji="1" lang="ja-JP" altLang="en-US" dirty="0" smtClean="0"/>
              <a:t> イラク北部ハトラ遺跡破壊の映像</a:t>
            </a:r>
          </a:p>
          <a:p>
            <a:r>
              <a:rPr lang="en-US" altLang="ja-JP" dirty="0" smtClean="0"/>
              <a:t>4.3</a:t>
            </a:r>
            <a:r>
              <a:rPr lang="ja-JP" altLang="en-US" dirty="0" smtClean="0"/>
              <a:t> イスラム国、シリア首都ダマスカス南部ヤルムークに侵攻</a:t>
            </a:r>
            <a:endParaRPr lang="en-US" altLang="ja-JP" dirty="0"/>
          </a:p>
          <a:p>
            <a:r>
              <a:rPr kumimoji="1" lang="en-US" altLang="ja-JP" dirty="0" smtClean="0"/>
              <a:t>4.3</a:t>
            </a:r>
            <a:r>
              <a:rPr kumimoji="1" lang="ja-JP" altLang="en-US" dirty="0" smtClean="0"/>
              <a:t> 国連、</a:t>
            </a:r>
            <a:r>
              <a:rPr kumimoji="1" lang="en-US" altLang="ja-JP" dirty="0" smtClean="0"/>
              <a:t>IS</a:t>
            </a:r>
            <a:r>
              <a:rPr lang="ja-JP" altLang="en-US" dirty="0" smtClean="0"/>
              <a:t>に</a:t>
            </a:r>
            <a:r>
              <a:rPr lang="en-US" altLang="ja-JP" dirty="0" smtClean="0"/>
              <a:t>100</a:t>
            </a:r>
            <a:r>
              <a:rPr lang="ja-JP" altLang="en-US" dirty="0" smtClean="0"/>
              <a:t>カ国以上から</a:t>
            </a:r>
            <a:r>
              <a:rPr lang="en-US" altLang="ja-JP" dirty="0" smtClean="0"/>
              <a:t>25000</a:t>
            </a:r>
            <a:r>
              <a:rPr lang="ja-JP" altLang="en-US" dirty="0" smtClean="0"/>
              <a:t>人戦闘員</a:t>
            </a:r>
          </a:p>
          <a:p>
            <a:r>
              <a:rPr kumimoji="1" lang="en-US" altLang="ja-JP" dirty="0" smtClean="0"/>
              <a:t>4.2</a:t>
            </a:r>
            <a:r>
              <a:rPr kumimoji="1" lang="ja-JP" altLang="en-US" dirty="0" smtClean="0"/>
              <a:t> イラク軍ティクリート奪還</a:t>
            </a:r>
          </a:p>
          <a:p>
            <a:r>
              <a:rPr lang="en-US" altLang="ja-JP" dirty="0" smtClean="0"/>
              <a:t>4.1</a:t>
            </a:r>
            <a:r>
              <a:rPr lang="ja-JP" altLang="en-US" dirty="0" smtClean="0"/>
              <a:t> シリア北部イドリブを「ヌスラ戦線」が制圧</a:t>
            </a:r>
            <a:endParaRPr kumimoji="1" lang="ja-JP" altLang="en-US" dirty="0"/>
          </a:p>
        </p:txBody>
      </p:sp>
    </p:spTree>
    <p:extLst>
      <p:ext uri="{BB962C8B-B14F-4D97-AF65-F5344CB8AC3E}">
        <p14:creationId xmlns:p14="http://schemas.microsoft.com/office/powerpoint/2010/main" val="833679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３月</a:t>
            </a:r>
            <a:r>
              <a:rPr lang="ja-JP" altLang="en-US" dirty="0" smtClean="0"/>
              <a:t>－２月</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3.22</a:t>
            </a:r>
            <a:r>
              <a:rPr kumimoji="1" lang="ja-JP" altLang="en-US" dirty="0" smtClean="0"/>
              <a:t> イエメンでフーシ派への自爆テロ</a:t>
            </a:r>
            <a:r>
              <a:rPr kumimoji="1" lang="en-US" altLang="ja-JP" dirty="0" smtClean="0"/>
              <a:t>(IS</a:t>
            </a:r>
            <a:r>
              <a:rPr lang="ja-JP" altLang="en-US" dirty="0" smtClean="0"/>
              <a:t>声明</a:t>
            </a:r>
            <a:r>
              <a:rPr lang="en-US" altLang="ja-JP" dirty="0" smtClean="0"/>
              <a:t>)</a:t>
            </a:r>
            <a:endParaRPr lang="ja-JP" altLang="en-US" dirty="0" smtClean="0"/>
          </a:p>
          <a:p>
            <a:r>
              <a:rPr kumimoji="1" lang="en-US" altLang="ja-JP" dirty="0" smtClean="0"/>
              <a:t>3.20</a:t>
            </a:r>
            <a:r>
              <a:rPr kumimoji="1" lang="ja-JP" altLang="en-US" dirty="0" smtClean="0"/>
              <a:t> チュミジアで博物館襲撃事件</a:t>
            </a:r>
          </a:p>
          <a:p>
            <a:r>
              <a:rPr lang="en-US" altLang="ja-JP" dirty="0" smtClean="0"/>
              <a:t>3.9</a:t>
            </a:r>
            <a:r>
              <a:rPr lang="ja-JP" altLang="en-US" dirty="0" smtClean="0"/>
              <a:t> ナイジェリアのボコ・ハラム、イスラム国に忠誠</a:t>
            </a:r>
          </a:p>
          <a:p>
            <a:r>
              <a:rPr kumimoji="1" lang="en-US" altLang="ja-JP" dirty="0" smtClean="0"/>
              <a:t>2.28</a:t>
            </a:r>
            <a:r>
              <a:rPr kumimoji="1" lang="ja-JP" altLang="en-US" dirty="0" smtClean="0"/>
              <a:t> イラク北部博物館で石像破壊映像</a:t>
            </a:r>
            <a:endParaRPr lang="ja-JP" altLang="en-US" dirty="0"/>
          </a:p>
          <a:p>
            <a:r>
              <a:rPr kumimoji="1" lang="en-US" altLang="ja-JP" dirty="0" smtClean="0"/>
              <a:t>2.26</a:t>
            </a:r>
            <a:r>
              <a:rPr kumimoji="1" lang="ja-JP" altLang="en-US" dirty="0" smtClean="0"/>
              <a:t> 英少女</a:t>
            </a:r>
            <a:r>
              <a:rPr kumimoji="1" lang="en-US" altLang="ja-JP" dirty="0" smtClean="0"/>
              <a:t>3</a:t>
            </a:r>
            <a:r>
              <a:rPr kumimoji="1" lang="ja-JP" altLang="en-US" dirty="0" smtClean="0"/>
              <a:t>人、イスラム国へ、キリスト教徒</a:t>
            </a:r>
            <a:r>
              <a:rPr kumimoji="1" lang="en-US" altLang="ja-JP" dirty="0" smtClean="0"/>
              <a:t>90</a:t>
            </a:r>
            <a:r>
              <a:rPr kumimoji="1" lang="ja-JP" altLang="en-US" dirty="0" smtClean="0"/>
              <a:t>名拉致か</a:t>
            </a:r>
            <a:r>
              <a:rPr kumimoji="1" lang="en-US" altLang="ja-JP" dirty="0" smtClean="0"/>
              <a:t>(</a:t>
            </a:r>
            <a:r>
              <a:rPr kumimoji="1" lang="ja-JP" altLang="en-US" dirty="0" smtClean="0"/>
              <a:t>シリア北東部</a:t>
            </a:r>
            <a:r>
              <a:rPr kumimoji="1" lang="en-US" altLang="ja-JP" dirty="0" smtClean="0"/>
              <a:t>)</a:t>
            </a:r>
            <a:endParaRPr kumimoji="1" lang="ja-JP" altLang="en-US" dirty="0" smtClean="0"/>
          </a:p>
          <a:p>
            <a:r>
              <a:rPr lang="en-US" altLang="ja-JP" dirty="0" smtClean="0"/>
              <a:t>2.24</a:t>
            </a:r>
            <a:r>
              <a:rPr lang="ja-JP" altLang="en-US" dirty="0" smtClean="0"/>
              <a:t> 岸田外相中東への無償資金協力</a:t>
            </a:r>
            <a:r>
              <a:rPr lang="en-US" altLang="ja-JP" dirty="0" smtClean="0"/>
              <a:t>600</a:t>
            </a:r>
            <a:r>
              <a:rPr lang="ja-JP" altLang="en-US" dirty="0" smtClean="0"/>
              <a:t>万ドル</a:t>
            </a:r>
          </a:p>
          <a:p>
            <a:r>
              <a:rPr kumimoji="1" lang="en-US" altLang="ja-JP" dirty="0" smtClean="0"/>
              <a:t>2.21</a:t>
            </a:r>
            <a:r>
              <a:rPr kumimoji="1" lang="ja-JP" altLang="en-US" dirty="0" smtClean="0"/>
              <a:t> シリア反体制派の訓練で米とトルコ協力</a:t>
            </a:r>
          </a:p>
          <a:p>
            <a:r>
              <a:rPr lang="en-US" altLang="ja-JP" dirty="0" smtClean="0"/>
              <a:t>2.20</a:t>
            </a:r>
            <a:r>
              <a:rPr lang="ja-JP" altLang="en-US" dirty="0" smtClean="0"/>
              <a:t> ワシントンで対テロサミット </a:t>
            </a:r>
            <a:r>
              <a:rPr lang="en-US" altLang="ja-JP" dirty="0" smtClean="0"/>
              <a:t>60</a:t>
            </a:r>
            <a:r>
              <a:rPr lang="ja-JP" altLang="en-US" dirty="0" smtClean="0"/>
              <a:t>カ国参加</a:t>
            </a:r>
            <a:endParaRPr kumimoji="1" lang="ja-JP" altLang="en-US" dirty="0"/>
          </a:p>
        </p:txBody>
      </p:sp>
    </p:spTree>
    <p:extLst>
      <p:ext uri="{BB962C8B-B14F-4D97-AF65-F5344CB8AC3E}">
        <p14:creationId xmlns:p14="http://schemas.microsoft.com/office/powerpoint/2010/main" val="2848921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２</a:t>
            </a:r>
            <a:r>
              <a:rPr kumimoji="1" lang="en-US" altLang="ja-JP" dirty="0" smtClean="0"/>
              <a:t>2.17</a:t>
            </a:r>
            <a:r>
              <a:rPr kumimoji="1" lang="ja-JP" altLang="en-US" dirty="0" smtClean="0"/>
              <a:t> エジプト、リビア</a:t>
            </a:r>
            <a:r>
              <a:rPr lang="ja-JP" altLang="en-US" dirty="0" smtClean="0"/>
              <a:t>の</a:t>
            </a:r>
            <a:r>
              <a:rPr lang="ja-JP" altLang="en-US" dirty="0"/>
              <a:t>イスラム</a:t>
            </a:r>
            <a:r>
              <a:rPr lang="ja-JP" altLang="en-US" dirty="0" smtClean="0"/>
              <a:t>国系</a:t>
            </a:r>
            <a:r>
              <a:rPr lang="ja-JP" altLang="en-US" dirty="0"/>
              <a:t>拠点</a:t>
            </a:r>
            <a:r>
              <a:rPr kumimoji="1" lang="ja-JP" altLang="en-US" dirty="0" smtClean="0"/>
              <a:t>で空爆</a:t>
            </a:r>
          </a:p>
          <a:p>
            <a:r>
              <a:rPr lang="en-US" altLang="ja-JP" dirty="0" smtClean="0"/>
              <a:t>2.15</a:t>
            </a:r>
            <a:r>
              <a:rPr lang="ja-JP" altLang="en-US" dirty="0" smtClean="0"/>
              <a:t> イラクアンバル州、アサド空軍基地でイスラム国による自爆テロ</a:t>
            </a:r>
          </a:p>
          <a:p>
            <a:r>
              <a:rPr kumimoji="1" lang="en-US" altLang="ja-JP" dirty="0" smtClean="0"/>
              <a:t>2.13</a:t>
            </a:r>
            <a:r>
              <a:rPr kumimoji="1" lang="ja-JP" altLang="en-US" dirty="0" smtClean="0"/>
              <a:t> オバマ大統領、イスラム国への武力行使の承認を議会に求める。国連安保理、イスラム国の資金遮断のための原油密売監視・身代金支払い反対の決議。外務省シリア渡航計画のフリーカメラマンに旅券返納命令。</a:t>
            </a:r>
            <a:r>
              <a:rPr lang="ja-JP" altLang="en-US" dirty="0" smtClean="0"/>
              <a:t>イスラム国、人質殺害は日本を辱めるためと主張。</a:t>
            </a:r>
          </a:p>
          <a:p>
            <a:r>
              <a:rPr kumimoji="1" lang="en-US" altLang="ja-JP" dirty="0" smtClean="0"/>
              <a:t>2.11</a:t>
            </a:r>
            <a:r>
              <a:rPr kumimoji="1" lang="ja-JP" altLang="en-US" dirty="0" smtClean="0"/>
              <a:t> アメリカ人女性人質死亡を確認</a:t>
            </a:r>
          </a:p>
          <a:p>
            <a:endParaRPr kumimoji="1" lang="ja-JP" altLang="en-US" dirty="0"/>
          </a:p>
        </p:txBody>
      </p:sp>
    </p:spTree>
    <p:extLst>
      <p:ext uri="{BB962C8B-B14F-4D97-AF65-F5344CB8AC3E}">
        <p14:creationId xmlns:p14="http://schemas.microsoft.com/office/powerpoint/2010/main" val="786728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100</a:t>
            </a:r>
            <a:r>
              <a:rPr kumimoji="1" lang="ja-JP" altLang="en-US" dirty="0" smtClean="0"/>
              <a:t>年目の分水嶺</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1914</a:t>
            </a:r>
            <a:r>
              <a:rPr kumimoji="1" lang="ja-JP" altLang="en-US" dirty="0" smtClean="0"/>
              <a:t> 第一次世界大戦 → オスマントルコ崩壊</a:t>
            </a:r>
          </a:p>
          <a:p>
            <a:r>
              <a:rPr lang="en-US" altLang="ja-JP" dirty="0" smtClean="0"/>
              <a:t>1952</a:t>
            </a:r>
            <a:r>
              <a:rPr lang="ja-JP" altLang="en-US" dirty="0" smtClean="0"/>
              <a:t> ナセル</a:t>
            </a:r>
            <a:r>
              <a:rPr lang="en-US" altLang="ja-JP" dirty="0" smtClean="0"/>
              <a:t>(</a:t>
            </a:r>
            <a:r>
              <a:rPr lang="ja-JP" altLang="en-US" dirty="0" smtClean="0"/>
              <a:t>エジプト</a:t>
            </a:r>
            <a:r>
              <a:rPr lang="en-US" altLang="ja-JP" dirty="0" smtClean="0"/>
              <a:t>)</a:t>
            </a:r>
            <a:r>
              <a:rPr lang="ja-JP" altLang="en-US" dirty="0" smtClean="0"/>
              <a:t>のクーデタ アラブの再編</a:t>
            </a:r>
          </a:p>
          <a:p>
            <a:r>
              <a:rPr kumimoji="1" lang="en-US" altLang="ja-JP" dirty="0" smtClean="0"/>
              <a:t>1979</a:t>
            </a:r>
            <a:r>
              <a:rPr kumimoji="1" lang="ja-JP" altLang="en-US" dirty="0" smtClean="0"/>
              <a:t> ソ連のアフガン侵攻→ ジハード</a:t>
            </a:r>
            <a:r>
              <a:rPr kumimoji="1" lang="en-US" altLang="ja-JP" dirty="0" smtClean="0"/>
              <a:t>(</a:t>
            </a:r>
            <a:r>
              <a:rPr kumimoji="1" lang="ja-JP" altLang="en-US" dirty="0" smtClean="0"/>
              <a:t>アルカイダ</a:t>
            </a:r>
            <a:r>
              <a:rPr kumimoji="1" lang="en-US" altLang="ja-JP" dirty="0" smtClean="0"/>
              <a:t>)</a:t>
            </a:r>
            <a:endParaRPr kumimoji="1" lang="ja-JP" altLang="en-US" dirty="0" smtClean="0"/>
          </a:p>
          <a:p>
            <a:r>
              <a:rPr lang="en-US" altLang="ja-JP" dirty="0" smtClean="0"/>
              <a:t>1991</a:t>
            </a:r>
            <a:r>
              <a:rPr lang="ja-JP" altLang="en-US" dirty="0" smtClean="0"/>
              <a:t> 湾岸戦争 → アメリカの中東支配</a:t>
            </a:r>
          </a:p>
          <a:p>
            <a:r>
              <a:rPr lang="en-US" altLang="ja-JP" dirty="0" smtClean="0"/>
              <a:t>2001</a:t>
            </a:r>
            <a:r>
              <a:rPr lang="ja-JP" altLang="en-US" dirty="0" smtClean="0"/>
              <a:t> </a:t>
            </a:r>
            <a:r>
              <a:rPr lang="en-US" altLang="ja-JP" dirty="0" smtClean="0"/>
              <a:t>911</a:t>
            </a:r>
            <a:r>
              <a:rPr lang="ja-JP" altLang="en-US" dirty="0" smtClean="0"/>
              <a:t> → 対テロ戦争</a:t>
            </a:r>
            <a:r>
              <a:rPr lang="en-US" altLang="ja-JP" dirty="0" smtClean="0"/>
              <a:t>(</a:t>
            </a:r>
            <a:r>
              <a:rPr lang="ja-JP" altLang="en-US" dirty="0" smtClean="0"/>
              <a:t>ブッシュ</a:t>
            </a:r>
            <a:r>
              <a:rPr lang="en-US" altLang="ja-JP" dirty="0" smtClean="0"/>
              <a:t>)</a:t>
            </a:r>
            <a:endParaRPr lang="ja-JP" altLang="en-US" dirty="0" smtClean="0"/>
          </a:p>
          <a:p>
            <a:r>
              <a:rPr lang="en-US" altLang="ja-JP" dirty="0" smtClean="0"/>
              <a:t>2006</a:t>
            </a:r>
            <a:r>
              <a:rPr lang="ja-JP" altLang="en-US" dirty="0" smtClean="0"/>
              <a:t> イラク・イスラム国構想</a:t>
            </a:r>
            <a:r>
              <a:rPr lang="en-US" altLang="ja-JP" dirty="0" smtClean="0"/>
              <a:t>(</a:t>
            </a:r>
            <a:r>
              <a:rPr lang="ja-JP" altLang="en-US" dirty="0" smtClean="0"/>
              <a:t>ザルカーウィー</a:t>
            </a:r>
            <a:r>
              <a:rPr lang="en-US" altLang="ja-JP" dirty="0" smtClean="0"/>
              <a:t>)</a:t>
            </a:r>
            <a:endParaRPr lang="ja-JP" altLang="en-US" dirty="0" smtClean="0"/>
          </a:p>
          <a:p>
            <a:r>
              <a:rPr lang="en-US" altLang="ja-JP" dirty="0" smtClean="0"/>
              <a:t>2011</a:t>
            </a:r>
            <a:r>
              <a:rPr lang="ja-JP" altLang="en-US" dirty="0" smtClean="0"/>
              <a:t> アラブの春 独裁政権の崩壊→ 支配の空白地域の出現 </a:t>
            </a:r>
          </a:p>
          <a:p>
            <a:r>
              <a:rPr lang="en-US" altLang="ja-JP" dirty="0" smtClean="0"/>
              <a:t>2014</a:t>
            </a:r>
            <a:r>
              <a:rPr lang="ja-JP" altLang="en-US" dirty="0" smtClean="0"/>
              <a:t> イスラム国宣言 クルド人の興隆・米の凋落</a:t>
            </a:r>
            <a:r>
              <a:rPr lang="en-US" altLang="ja-JP" dirty="0" smtClean="0"/>
              <a:t>?</a:t>
            </a:r>
            <a:endParaRPr lang="ja-JP" altLang="en-US" dirty="0" smtClean="0"/>
          </a:p>
          <a:p>
            <a:endParaRPr kumimoji="1" lang="ja-JP" altLang="en-US" dirty="0"/>
          </a:p>
        </p:txBody>
      </p:sp>
    </p:spTree>
    <p:extLst>
      <p:ext uri="{BB962C8B-B14F-4D97-AF65-F5344CB8AC3E}">
        <p14:creationId xmlns:p14="http://schemas.microsoft.com/office/powerpoint/2010/main" val="511944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湾岸戦争</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ソ連のアフガン敗北→ソ連崩壊→冷戦終了</a:t>
            </a:r>
          </a:p>
          <a:p>
            <a:r>
              <a:rPr lang="ja-JP" altLang="en-US" dirty="0" smtClean="0"/>
              <a:t>平和が訪れる</a:t>
            </a:r>
            <a:r>
              <a:rPr lang="ja-JP" altLang="en-US" dirty="0"/>
              <a:t>と</a:t>
            </a:r>
            <a:r>
              <a:rPr lang="ja-JP" altLang="en-US" dirty="0" smtClean="0"/>
              <a:t>いう期待→</a:t>
            </a:r>
            <a:r>
              <a:rPr lang="en-US" altLang="ja-JP" dirty="0" smtClean="0"/>
              <a:t>× </a:t>
            </a:r>
            <a:r>
              <a:rPr lang="ja-JP" altLang="en-US" dirty="0" smtClean="0"/>
              <a:t>「ハンチントン文明の衝突」</a:t>
            </a:r>
          </a:p>
          <a:p>
            <a:pPr lvl="1"/>
            <a:r>
              <a:rPr kumimoji="1" lang="ja-JP" altLang="en-US" dirty="0" smtClean="0"/>
              <a:t>湾岸戦争 イラク</a:t>
            </a:r>
            <a:r>
              <a:rPr kumimoji="1" lang="en-US" altLang="ja-JP" dirty="0" smtClean="0"/>
              <a:t>(</a:t>
            </a:r>
            <a:r>
              <a:rPr kumimoji="1" lang="ja-JP" altLang="en-US" dirty="0" smtClean="0"/>
              <a:t>フセインのクウェート侵攻</a:t>
            </a:r>
            <a:r>
              <a:rPr kumimoji="1" lang="en-US" altLang="ja-JP" dirty="0" smtClean="0"/>
              <a:t>)</a:t>
            </a:r>
            <a:endParaRPr lang="ja-JP" altLang="en-US" dirty="0"/>
          </a:p>
          <a:p>
            <a:pPr lvl="2"/>
            <a:r>
              <a:rPr kumimoji="1" lang="ja-JP" altLang="en-US" dirty="0" smtClean="0"/>
              <a:t> イラン・イラク戦争による経済的打撃を奪還する目的</a:t>
            </a:r>
          </a:p>
          <a:p>
            <a:pPr lvl="1"/>
            <a:r>
              <a:rPr lang="ja-JP" altLang="en-US" dirty="0" smtClean="0"/>
              <a:t>アフガニスタンの混乱からタリバン支配</a:t>
            </a:r>
          </a:p>
          <a:p>
            <a:pPr lvl="2"/>
            <a:r>
              <a:rPr kumimoji="1" lang="ja-JP" altLang="en-US" dirty="0" smtClean="0"/>
              <a:t>アルカイダの活動</a:t>
            </a:r>
            <a:r>
              <a:rPr kumimoji="1" lang="ja-JP" altLang="en-US" dirty="0"/>
              <a:t>活発化</a:t>
            </a:r>
          </a:p>
        </p:txBody>
      </p:sp>
    </p:spTree>
    <p:extLst>
      <p:ext uri="{BB962C8B-B14F-4D97-AF65-F5344CB8AC3E}">
        <p14:creationId xmlns:p14="http://schemas.microsoft.com/office/powerpoint/2010/main" val="3160517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911</a:t>
            </a:r>
            <a:r>
              <a:rPr kumimoji="1" lang="ja-JP" altLang="en-US" dirty="0" smtClean="0"/>
              <a:t>同時多発テロ</a:t>
            </a:r>
            <a:r>
              <a:rPr kumimoji="1" lang="en-US" altLang="ja-JP" dirty="0" smtClean="0"/>
              <a:t>(2001</a:t>
            </a:r>
            <a:r>
              <a:rPr kumimoji="1" lang="ja-JP" altLang="en-US" dirty="0" smtClean="0"/>
              <a:t>年</a:t>
            </a:r>
            <a:r>
              <a:rPr kumimoji="1" lang="en-US" altLang="ja-JP" dirty="0" smtClean="0"/>
              <a:t>)</a:t>
            </a:r>
            <a:r>
              <a:rPr kumimoji="1" lang="ja-JP" altLang="en-US" dirty="0" smtClean="0"/>
              <a:t>からイラク戦争へ</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911</a:t>
            </a:r>
            <a:r>
              <a:rPr kumimoji="1" lang="ja-JP" altLang="en-US" dirty="0" smtClean="0"/>
              <a:t>をめぐる様々な憶測</a:t>
            </a:r>
            <a:r>
              <a:rPr kumimoji="1" lang="en-US" altLang="ja-JP" dirty="0" smtClean="0"/>
              <a:t>(</a:t>
            </a:r>
            <a:r>
              <a:rPr kumimoji="1" lang="ja-JP" altLang="en-US" dirty="0" smtClean="0"/>
              <a:t>陰謀説・放置説</a:t>
            </a:r>
            <a:r>
              <a:rPr kumimoji="1" lang="en-US" altLang="ja-JP" dirty="0" smtClean="0"/>
              <a:t>)</a:t>
            </a:r>
            <a:endParaRPr kumimoji="1" lang="ja-JP" altLang="en-US" dirty="0" smtClean="0"/>
          </a:p>
          <a:p>
            <a:r>
              <a:rPr lang="ja-JP" altLang="en-US" dirty="0" smtClean="0"/>
              <a:t>アメリカ</a:t>
            </a:r>
            <a:r>
              <a:rPr lang="ja-JP" altLang="en-US" dirty="0"/>
              <a:t>では</a:t>
            </a:r>
            <a:r>
              <a:rPr lang="ja-JP" altLang="en-US" dirty="0" smtClean="0"/>
              <a:t>、ブッシュの人気高騰・愛国法</a:t>
            </a:r>
            <a:r>
              <a:rPr lang="en-US" altLang="ja-JP" dirty="0" smtClean="0"/>
              <a:t>(</a:t>
            </a:r>
            <a:r>
              <a:rPr lang="ja-JP" altLang="en-US" dirty="0" smtClean="0"/>
              <a:t>適正手続</a:t>
            </a:r>
            <a:r>
              <a:rPr lang="ja-JP" altLang="en-US" dirty="0"/>
              <a:t>に</a:t>
            </a:r>
            <a:r>
              <a:rPr lang="ja-JP" altLang="en-US" dirty="0" smtClean="0"/>
              <a:t>よらない逮捕</a:t>
            </a:r>
            <a:r>
              <a:rPr lang="en-US" altLang="ja-JP" dirty="0" smtClean="0"/>
              <a:t>)</a:t>
            </a:r>
            <a:r>
              <a:rPr lang="ja-JP" altLang="en-US" dirty="0" smtClean="0"/>
              <a:t>航空利用の監視強化</a:t>
            </a:r>
            <a:endParaRPr lang="ja-JP" altLang="en-US" dirty="0"/>
          </a:p>
          <a:p>
            <a:r>
              <a:rPr kumimoji="1" lang="ja-JP" altLang="en-US" dirty="0" smtClean="0"/>
              <a:t>欧米におけるイスラム教徒への暴力</a:t>
            </a:r>
          </a:p>
          <a:p>
            <a:r>
              <a:rPr lang="ja-JP" altLang="en-US" dirty="0" smtClean="0"/>
              <a:t>年内にアフガニスタン侵攻</a:t>
            </a:r>
            <a:endParaRPr lang="ja-JP" altLang="en-US" dirty="0"/>
          </a:p>
          <a:p>
            <a:r>
              <a:rPr kumimoji="1" lang="en-US" altLang="ja-JP" dirty="0" smtClean="0"/>
              <a:t>2003</a:t>
            </a:r>
            <a:r>
              <a:rPr kumimoji="1" lang="ja-JP" altLang="en-US" dirty="0" smtClean="0"/>
              <a:t>年イラク侵攻→フセイン政権崩壊</a:t>
            </a:r>
          </a:p>
          <a:p>
            <a:pPr lvl="1"/>
            <a:r>
              <a:rPr lang="ja-JP" altLang="en-US" dirty="0" smtClean="0"/>
              <a:t>フセイン政権のバース党排除→イスラム国中核に</a:t>
            </a:r>
          </a:p>
          <a:p>
            <a:pPr lvl="1"/>
            <a:r>
              <a:rPr kumimoji="1" lang="ja-JP" altLang="en-US" dirty="0" smtClean="0"/>
              <a:t>ジハードの必要</a:t>
            </a:r>
            <a:r>
              <a:rPr kumimoji="1" lang="ja-JP" altLang="en-US" dirty="0"/>
              <a:t>性</a:t>
            </a:r>
            <a:r>
              <a:rPr kumimoji="1" lang="ja-JP" altLang="en-US" dirty="0" smtClean="0"/>
              <a:t>・正当性をイスラム教徒が感じる</a:t>
            </a:r>
          </a:p>
          <a:p>
            <a:endParaRPr kumimoji="1" lang="ja-JP" altLang="en-US" dirty="0"/>
          </a:p>
        </p:txBody>
      </p:sp>
    </p:spTree>
    <p:extLst>
      <p:ext uri="{BB962C8B-B14F-4D97-AF65-F5344CB8AC3E}">
        <p14:creationId xmlns:p14="http://schemas.microsoft.com/office/powerpoint/2010/main" val="3467989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1872"/>
            <a:ext cx="4547550" cy="6686128"/>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4345" y="636444"/>
            <a:ext cx="4135582" cy="6158421"/>
          </a:xfrm>
          <a:prstGeom prst="rect">
            <a:avLst/>
          </a:prstGeom>
        </p:spPr>
      </p:pic>
    </p:spTree>
    <p:extLst>
      <p:ext uri="{BB962C8B-B14F-4D97-AF65-F5344CB8AC3E}">
        <p14:creationId xmlns:p14="http://schemas.microsoft.com/office/powerpoint/2010/main" val="2262041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国家</a:t>
            </a:r>
            <a:r>
              <a:rPr lang="ja-JP" altLang="en-US" dirty="0"/>
              <a:t>なのか</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植民地化され、西洋に恣意的に敷かれた国境線を以前に戻したイスラム国家をめざしている。</a:t>
            </a:r>
          </a:p>
          <a:p>
            <a:r>
              <a:rPr lang="ja-JP" altLang="en-US" dirty="0" smtClean="0"/>
              <a:t>統治機構を</a:t>
            </a:r>
            <a:r>
              <a:rPr lang="ja-JP" altLang="en-US" dirty="0"/>
              <a:t>もち</a:t>
            </a:r>
            <a:r>
              <a:rPr lang="ja-JP" altLang="en-US" dirty="0" smtClean="0"/>
              <a:t>、政治を</a:t>
            </a:r>
            <a:r>
              <a:rPr lang="ja-JP" altLang="en-US" dirty="0"/>
              <a:t>行っている</a:t>
            </a:r>
            <a:r>
              <a:rPr lang="ja-JP" altLang="en-US" dirty="0" smtClean="0"/>
              <a:t>。</a:t>
            </a:r>
          </a:p>
          <a:p>
            <a:pPr lvl="1"/>
            <a:r>
              <a:rPr kumimoji="1" lang="ja-JP" altLang="en-US" dirty="0" smtClean="0"/>
              <a:t>インフラ</a:t>
            </a:r>
            <a:r>
              <a:rPr kumimoji="1" lang="ja-JP" altLang="en-US" dirty="0"/>
              <a:t>整備</a:t>
            </a:r>
            <a:r>
              <a:rPr kumimoji="1" lang="ja-JP" altLang="en-US" dirty="0" smtClean="0"/>
              <a:t>・価格統制・医療制度</a:t>
            </a:r>
          </a:p>
          <a:p>
            <a:pPr lvl="1"/>
            <a:r>
              <a:rPr lang="ja-JP" altLang="en-US" dirty="0" smtClean="0"/>
              <a:t>刑法は古いイスラム法</a:t>
            </a:r>
          </a:p>
          <a:p>
            <a:pPr lvl="1"/>
            <a:r>
              <a:rPr kumimoji="1" lang="en-US" altLang="ja-JP" dirty="0" err="1" smtClean="0"/>
              <a:t>Cf</a:t>
            </a:r>
            <a:r>
              <a:rPr kumimoji="1" lang="ja-JP" altLang="en-US" dirty="0" smtClean="0"/>
              <a:t> </a:t>
            </a:r>
            <a:r>
              <a:rPr lang="ja-JP" altLang="en-US" dirty="0" smtClean="0"/>
              <a:t>パレスチナ解放機構</a:t>
            </a:r>
            <a:r>
              <a:rPr lang="en-US" altLang="ja-JP" dirty="0" smtClean="0"/>
              <a:t>(PLO)</a:t>
            </a:r>
            <a:r>
              <a:rPr lang="ja-JP" altLang="en-US" dirty="0" smtClean="0"/>
              <a:t> 南ベトナム解放戦線</a:t>
            </a:r>
          </a:p>
          <a:p>
            <a:r>
              <a:rPr kumimoji="1" lang="ja-JP" altLang="en-US" dirty="0" smtClean="0"/>
              <a:t>領土は流動的</a:t>
            </a:r>
            <a:r>
              <a:rPr kumimoji="1" lang="ja-JP" altLang="en-US" dirty="0"/>
              <a:t>で</a:t>
            </a:r>
            <a:r>
              <a:rPr kumimoji="1" lang="ja-JP" altLang="en-US" dirty="0" smtClean="0"/>
              <a:t>、飛び地</a:t>
            </a:r>
          </a:p>
          <a:p>
            <a:r>
              <a:rPr lang="ja-JP" altLang="en-US" dirty="0" smtClean="0"/>
              <a:t>国家</a:t>
            </a:r>
            <a:r>
              <a:rPr lang="ja-JP" altLang="en-US" dirty="0"/>
              <a:t>として</a:t>
            </a:r>
            <a:r>
              <a:rPr lang="ja-JP" altLang="en-US" dirty="0" smtClean="0"/>
              <a:t>の承認した国は</a:t>
            </a:r>
            <a:r>
              <a:rPr lang="ja-JP" altLang="en-US" dirty="0"/>
              <a:t>ない。</a:t>
            </a:r>
            <a:endParaRPr kumimoji="1" lang="ja-JP" altLang="en-US" dirty="0"/>
          </a:p>
        </p:txBody>
      </p:sp>
    </p:spTree>
    <p:extLst>
      <p:ext uri="{BB962C8B-B14F-4D97-AF65-F5344CB8AC3E}">
        <p14:creationId xmlns:p14="http://schemas.microsoft.com/office/powerpoint/2010/main" val="1219629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アラブの春</a:t>
            </a:r>
            <a:r>
              <a:rPr kumimoji="1" lang="en-US" altLang="ja-JP" dirty="0" smtClean="0"/>
              <a:t>(2011)</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中東・アフリカのイスラムの長期独裁政権への抵抗活動が一斉におきた。</a:t>
            </a:r>
            <a:r>
              <a:rPr kumimoji="1" lang="en-US" altLang="ja-JP" dirty="0" smtClean="0"/>
              <a:t>(SNS</a:t>
            </a:r>
            <a:r>
              <a:rPr lang="ja-JP" altLang="en-US" dirty="0" smtClean="0"/>
              <a:t>の利用</a:t>
            </a:r>
            <a:r>
              <a:rPr lang="en-US" altLang="ja-JP" dirty="0" smtClean="0"/>
              <a:t>)</a:t>
            </a:r>
            <a:endParaRPr lang="ja-JP" altLang="en-US" dirty="0" smtClean="0"/>
          </a:p>
          <a:p>
            <a:r>
              <a:rPr kumimoji="1" lang="ja-JP" altLang="en-US" dirty="0"/>
              <a:t>チュニジア</a:t>
            </a:r>
            <a:r>
              <a:rPr kumimoji="1" lang="ja-JP" altLang="en-US" dirty="0" smtClean="0"/>
              <a:t>・エジプトが早期に倒れるが、エジプトは、選挙で成立した政権</a:t>
            </a:r>
            <a:r>
              <a:rPr kumimoji="1" lang="en-US" altLang="ja-JP" dirty="0" smtClean="0"/>
              <a:t>(</a:t>
            </a:r>
            <a:r>
              <a:rPr kumimoji="1" lang="ja-JP" altLang="en-US" dirty="0" smtClean="0"/>
              <a:t>イスラム同胞団</a:t>
            </a:r>
            <a:r>
              <a:rPr kumimoji="1" lang="en-US" altLang="ja-JP" dirty="0" smtClean="0"/>
              <a:t>)</a:t>
            </a:r>
            <a:r>
              <a:rPr kumimoji="1" lang="ja-JP" altLang="en-US" dirty="0" smtClean="0"/>
              <a:t>が軍部のクーデタで転覆される</a:t>
            </a:r>
            <a:endParaRPr lang="ja-JP" altLang="en-US" dirty="0"/>
          </a:p>
          <a:p>
            <a:r>
              <a:rPr kumimoji="1" lang="ja-JP" altLang="en-US" dirty="0" smtClean="0"/>
              <a:t>リビア・イエメンでは、混乱。リビアのカダフィが殺害</a:t>
            </a:r>
          </a:p>
          <a:p>
            <a:r>
              <a:rPr lang="ja-JP" altLang="en-US" dirty="0" smtClean="0"/>
              <a:t>シリアのアサド</a:t>
            </a:r>
            <a:r>
              <a:rPr lang="ja-JP" altLang="en-US" dirty="0"/>
              <a:t>は</a:t>
            </a:r>
            <a:r>
              <a:rPr lang="ja-JP" altLang="en-US" dirty="0" smtClean="0"/>
              <a:t>、踏みとどまり、内乱状態に</a:t>
            </a:r>
          </a:p>
          <a:p>
            <a:r>
              <a:rPr kumimoji="1" lang="ja-JP" altLang="en-US" dirty="0" smtClean="0"/>
              <a:t>多くの国で安定政権が崩れたままになった</a:t>
            </a:r>
            <a:endParaRPr kumimoji="1" lang="ja-JP" altLang="en-US" dirty="0"/>
          </a:p>
        </p:txBody>
      </p:sp>
    </p:spTree>
    <p:extLst>
      <p:ext uri="{BB962C8B-B14F-4D97-AF65-F5344CB8AC3E}">
        <p14:creationId xmlns:p14="http://schemas.microsoft.com/office/powerpoint/2010/main" val="3135406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2014</a:t>
            </a:r>
            <a:r>
              <a:rPr kumimoji="1" lang="ja-JP" altLang="en-US" dirty="0" smtClean="0"/>
              <a:t>年イスラム国の宣言</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イラクのアルカイダ系組織が分離して独自組織</a:t>
            </a:r>
          </a:p>
          <a:p>
            <a:r>
              <a:rPr lang="ja-JP" altLang="en-US" dirty="0" smtClean="0"/>
              <a:t>イラク新政権はシーア派が主体</a:t>
            </a:r>
            <a:r>
              <a:rPr lang="ja-JP" altLang="en-US" dirty="0"/>
              <a:t>で</a:t>
            </a:r>
            <a:r>
              <a:rPr lang="ja-JP" altLang="en-US" dirty="0" smtClean="0"/>
              <a:t>、スンニ派は疎外→スンニ派地域を支配下に</a:t>
            </a:r>
          </a:p>
          <a:p>
            <a:r>
              <a:rPr kumimoji="1" lang="ja-JP" altLang="en-US" dirty="0" smtClean="0"/>
              <a:t>カリフを名乗る</a:t>
            </a:r>
            <a:r>
              <a:rPr kumimoji="1" lang="ja-JP" altLang="en-US" dirty="0"/>
              <a:t>アブ・バクル・アル・</a:t>
            </a:r>
            <a:r>
              <a:rPr kumimoji="1" lang="ja-JP" altLang="en-US" dirty="0" smtClean="0"/>
              <a:t>バグダディ</a:t>
            </a:r>
            <a:r>
              <a:rPr kumimoji="1" lang="ja-JP" altLang="en-US" dirty="0"/>
              <a:t>は</a:t>
            </a:r>
            <a:r>
              <a:rPr kumimoji="1" lang="ja-JP" altLang="en-US" dirty="0" smtClean="0"/>
              <a:t>、元イスラム学の専門家、投獄されたなかで、人脈形成→イスラム国の指導層を形成</a:t>
            </a:r>
          </a:p>
          <a:p>
            <a:r>
              <a:rPr lang="ja-JP" altLang="en-US" dirty="0" smtClean="0"/>
              <a:t>シリアの反政府勢力の一部と統合</a:t>
            </a:r>
            <a:r>
              <a:rPr lang="ja-JP" altLang="en-US" dirty="0"/>
              <a:t>して</a:t>
            </a:r>
            <a:r>
              <a:rPr lang="ja-JP" altLang="en-US" dirty="0" smtClean="0"/>
              <a:t>、両国にまたがる</a:t>
            </a:r>
            <a:r>
              <a:rPr lang="ja-JP" altLang="en-US" dirty="0"/>
              <a:t>支配</a:t>
            </a:r>
            <a:endParaRPr kumimoji="1" lang="ja-JP" altLang="en-US" dirty="0"/>
          </a:p>
        </p:txBody>
      </p:sp>
    </p:spTree>
    <p:extLst>
      <p:ext uri="{BB962C8B-B14F-4D97-AF65-F5344CB8AC3E}">
        <p14:creationId xmlns:p14="http://schemas.microsoft.com/office/powerpoint/2010/main" val="295632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ベトナム戦争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映像</a:t>
            </a:r>
          </a:p>
          <a:p>
            <a:r>
              <a:rPr kumimoji="1" lang="ja-JP" altLang="en-US" dirty="0" smtClean="0"/>
              <a:t>ドミノ</a:t>
            </a:r>
            <a:r>
              <a:rPr kumimoji="1" lang="ja-JP" altLang="en-US" dirty="0"/>
              <a:t>理論　</a:t>
            </a:r>
            <a:r>
              <a:rPr kumimoji="1" lang="ja-JP" altLang="en-US" dirty="0" smtClean="0"/>
              <a:t>米ソ対立が背景</a:t>
            </a:r>
          </a:p>
          <a:p>
            <a:r>
              <a:rPr lang="ja-JP" altLang="en-US" dirty="0" smtClean="0"/>
              <a:t>世界の警察意識</a:t>
            </a:r>
          </a:p>
          <a:p>
            <a:r>
              <a:rPr kumimoji="1" lang="ja-JP" altLang="en-US" dirty="0" smtClean="0"/>
              <a:t>傀儡政府　アメリカの世界支配の常套手段</a:t>
            </a:r>
          </a:p>
          <a:p>
            <a:r>
              <a:rPr lang="ja-JP" altLang="en-US" dirty="0" smtClean="0"/>
              <a:t>虚偽</a:t>
            </a:r>
            <a:r>
              <a:rPr lang="ja-JP" altLang="en-US" dirty="0"/>
              <a:t>に</a:t>
            </a:r>
            <a:r>
              <a:rPr lang="ja-JP" altLang="en-US" dirty="0" smtClean="0"/>
              <a:t>よる戦争開始</a:t>
            </a:r>
          </a:p>
          <a:p>
            <a:r>
              <a:rPr kumimoji="1" lang="ja-JP" altLang="en-US" smtClean="0"/>
              <a:t>民衆の</a:t>
            </a:r>
            <a:r>
              <a:rPr kumimoji="1" lang="ja-JP" altLang="en-US"/>
              <a:t>離反</a:t>
            </a:r>
          </a:p>
        </p:txBody>
      </p:sp>
    </p:spTree>
    <p:extLst>
      <p:ext uri="{BB962C8B-B14F-4D97-AF65-F5344CB8AC3E}">
        <p14:creationId xmlns:p14="http://schemas.microsoft.com/office/powerpoint/2010/main" val="1772369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何故勃興してきたのか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アメリカによるイラク戦争の副産物</a:t>
            </a:r>
            <a:r>
              <a:rPr kumimoji="1" lang="en-US" altLang="ja-JP" dirty="0" smtClean="0"/>
              <a:t>(</a:t>
            </a:r>
            <a:r>
              <a:rPr kumimoji="1" lang="ja-JP" altLang="en-US" dirty="0" smtClean="0"/>
              <a:t>多数説</a:t>
            </a:r>
            <a:r>
              <a:rPr kumimoji="1" lang="en-US" altLang="ja-JP" dirty="0" smtClean="0"/>
              <a:t>)</a:t>
            </a:r>
            <a:endParaRPr kumimoji="1" lang="ja-JP" altLang="en-US" dirty="0" smtClean="0"/>
          </a:p>
          <a:p>
            <a:r>
              <a:rPr kumimoji="1" lang="ja-JP" altLang="en-US" dirty="0" smtClean="0"/>
              <a:t>「アラブの春」がシリアに伝搬→アサドの抵抗→内乱状態→反アサド派からイスラム国勢力が分離</a:t>
            </a:r>
            <a:r>
              <a:rPr kumimoji="1" lang="en-US" altLang="ja-JP" dirty="0" smtClean="0"/>
              <a:t>(</a:t>
            </a:r>
            <a:r>
              <a:rPr kumimoji="1" lang="ja-JP" altLang="en-US" dirty="0" smtClean="0"/>
              <a:t>多数説</a:t>
            </a:r>
            <a:r>
              <a:rPr kumimoji="1" lang="en-US" altLang="ja-JP" dirty="0" smtClean="0"/>
              <a:t>)</a:t>
            </a:r>
            <a:endParaRPr kumimoji="1" lang="ja-JP" altLang="en-US" dirty="0" smtClean="0"/>
          </a:p>
          <a:p>
            <a:pPr lvl="1"/>
            <a:r>
              <a:rPr lang="ja-JP" altLang="en-US" dirty="0" smtClean="0"/>
              <a:t>反アサド派をアメリカが</a:t>
            </a:r>
            <a:r>
              <a:rPr lang="ja-JP" altLang="en-US" dirty="0"/>
              <a:t>応援</a:t>
            </a:r>
            <a:r>
              <a:rPr lang="ja-JP" altLang="en-US" dirty="0" smtClean="0"/>
              <a:t>・援助説</a:t>
            </a:r>
          </a:p>
          <a:p>
            <a:pPr lvl="1"/>
            <a:r>
              <a:rPr kumimoji="1" lang="ja-JP" altLang="en-US" dirty="0"/>
              <a:t>反アサド</a:t>
            </a:r>
            <a:r>
              <a:rPr kumimoji="1" lang="ja-JP" altLang="en-US" dirty="0" smtClean="0"/>
              <a:t>・反イラク</a:t>
            </a:r>
            <a:r>
              <a:rPr kumimoji="1" lang="en-US" altLang="ja-JP" dirty="0" smtClean="0"/>
              <a:t>(</a:t>
            </a:r>
            <a:r>
              <a:rPr kumimoji="1" lang="ja-JP" altLang="en-US" dirty="0" smtClean="0"/>
              <a:t>シーア派政府</a:t>
            </a:r>
            <a:r>
              <a:rPr kumimoji="1" lang="en-US" altLang="ja-JP" dirty="0" smtClean="0"/>
              <a:t>)</a:t>
            </a:r>
            <a:r>
              <a:rPr kumimoji="1" lang="ja-JP" altLang="en-US" dirty="0" smtClean="0"/>
              <a:t>から、サウジアラビアが支援説</a:t>
            </a:r>
          </a:p>
          <a:p>
            <a:pPr lvl="1"/>
            <a:r>
              <a:rPr lang="ja-JP" altLang="en-US" dirty="0" smtClean="0"/>
              <a:t>反イランの立場からイスラエルが援助しているとする説も</a:t>
            </a:r>
            <a:endParaRPr kumimoji="1" lang="ja-JP" altLang="en-US" dirty="0" smtClean="0"/>
          </a:p>
          <a:p>
            <a:r>
              <a:rPr lang="ja-JP" altLang="en-US" dirty="0" smtClean="0"/>
              <a:t>西欧列強</a:t>
            </a:r>
            <a:r>
              <a:rPr lang="ja-JP" altLang="en-US" dirty="0"/>
              <a:t>に</a:t>
            </a:r>
            <a:r>
              <a:rPr lang="ja-JP" altLang="en-US" dirty="0" smtClean="0"/>
              <a:t>よる中東混乱政策</a:t>
            </a:r>
            <a:r>
              <a:rPr lang="ja-JP" altLang="en-US" dirty="0"/>
              <a:t>へ</a:t>
            </a:r>
            <a:r>
              <a:rPr lang="ja-JP" altLang="en-US" dirty="0" smtClean="0"/>
              <a:t>の反感から、支援者が増大説</a:t>
            </a:r>
            <a:endParaRPr kumimoji="1" lang="ja-JP" altLang="en-US" dirty="0"/>
          </a:p>
        </p:txBody>
      </p:sp>
    </p:spTree>
    <p:extLst>
      <p:ext uri="{BB962C8B-B14F-4D97-AF65-F5344CB8AC3E}">
        <p14:creationId xmlns:p14="http://schemas.microsoft.com/office/powerpoint/2010/main" val="25163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資金や人材は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資金 潤沢にあるという説と苦しいという説 </a:t>
            </a:r>
            <a:r>
              <a:rPr kumimoji="1" lang="en-US" altLang="ja-JP" dirty="0" smtClean="0"/>
              <a:t>?</a:t>
            </a:r>
            <a:endParaRPr kumimoji="1" lang="ja-JP" altLang="en-US" dirty="0" smtClean="0"/>
          </a:p>
          <a:p>
            <a:pPr lvl="1"/>
            <a:r>
              <a:rPr lang="ja-JP" altLang="en-US" dirty="0" smtClean="0"/>
              <a:t>原油・外国人誘拐の身代金・遺跡の売却・寄付・租税</a:t>
            </a:r>
          </a:p>
          <a:p>
            <a:r>
              <a:rPr lang="ja-JP" altLang="en-US" dirty="0" smtClean="0"/>
              <a:t>人材</a:t>
            </a:r>
          </a:p>
          <a:p>
            <a:pPr lvl="1"/>
            <a:r>
              <a:rPr kumimoji="1" lang="ja-JP" altLang="en-US" dirty="0" smtClean="0"/>
              <a:t>中核は旧イラクフセイン政権の中枢にいた人</a:t>
            </a:r>
          </a:p>
          <a:p>
            <a:pPr lvl="1"/>
            <a:r>
              <a:rPr lang="ja-JP" altLang="en-US" dirty="0" smtClean="0"/>
              <a:t>先進国出身→メディア戦略等</a:t>
            </a:r>
          </a:p>
          <a:p>
            <a:pPr lvl="1"/>
            <a:r>
              <a:rPr kumimoji="1" lang="ja-JP" altLang="en-US" dirty="0" smtClean="0"/>
              <a:t>戦闘員は数十カ国</a:t>
            </a:r>
            <a:r>
              <a:rPr kumimoji="1" lang="ja-JP" altLang="en-US" dirty="0"/>
              <a:t>から</a:t>
            </a:r>
            <a:r>
              <a:rPr kumimoji="1" lang="ja-JP" altLang="en-US" dirty="0" smtClean="0"/>
              <a:t>の義勇兵</a:t>
            </a:r>
            <a:r>
              <a:rPr kumimoji="1" lang="en-US" altLang="ja-JP" dirty="0" smtClean="0"/>
              <a:t>(</a:t>
            </a:r>
            <a:r>
              <a:rPr kumimoji="1" lang="ja-JP" altLang="en-US" dirty="0" smtClean="0"/>
              <a:t>有給</a:t>
            </a:r>
            <a:r>
              <a:rPr kumimoji="1" lang="en-US" altLang="ja-JP" dirty="0" smtClean="0"/>
              <a:t>)</a:t>
            </a:r>
            <a:endParaRPr kumimoji="1" lang="ja-JP" altLang="en-US" dirty="0" smtClean="0"/>
          </a:p>
          <a:p>
            <a:pPr lvl="1"/>
            <a:r>
              <a:rPr kumimoji="1" lang="ja-JP" altLang="en-US" dirty="0" smtClean="0"/>
              <a:t>以前のイスラム帝国的な占領地での捕虜</a:t>
            </a:r>
            <a:r>
              <a:rPr kumimoji="1" lang="en-US" altLang="ja-JP" dirty="0" smtClean="0"/>
              <a:t>(</a:t>
            </a:r>
            <a:r>
              <a:rPr kumimoji="1" lang="ja-JP" altLang="en-US" dirty="0" smtClean="0"/>
              <a:t>奴隷</a:t>
            </a:r>
            <a:r>
              <a:rPr kumimoji="1" lang="en-US" altLang="ja-JP" dirty="0" smtClean="0"/>
              <a:t>)</a:t>
            </a:r>
            <a:endParaRPr kumimoji="1" lang="ja-JP" altLang="en-US" dirty="0"/>
          </a:p>
        </p:txBody>
      </p:sp>
    </p:spTree>
    <p:extLst>
      <p:ext uri="{BB962C8B-B14F-4D97-AF65-F5344CB8AC3E}">
        <p14:creationId xmlns:p14="http://schemas.microsoft.com/office/powerpoint/2010/main" val="934360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対応に関する</a:t>
            </a:r>
            <a:r>
              <a:rPr lang="ja-JP" altLang="en-US" dirty="0"/>
              <a:t>議論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国際社会は</a:t>
            </a:r>
          </a:p>
          <a:p>
            <a:pPr lvl="1"/>
            <a:r>
              <a:rPr kumimoji="1" lang="ja-JP" altLang="en-US" dirty="0" smtClean="0"/>
              <a:t>壊滅させる必要があるという立場</a:t>
            </a:r>
          </a:p>
          <a:p>
            <a:pPr lvl="2"/>
            <a:r>
              <a:rPr lang="en-US" altLang="ja-JP" dirty="0" err="1" smtClean="0"/>
              <a:t>Cf</a:t>
            </a:r>
            <a:r>
              <a:rPr lang="ja-JP" altLang="en-US" dirty="0" smtClean="0"/>
              <a:t> 他の対抗国家との対立を煽る </a:t>
            </a:r>
            <a:r>
              <a:rPr lang="en-US" altLang="ja-JP" dirty="0" smtClean="0"/>
              <a:t>?</a:t>
            </a:r>
            <a:r>
              <a:rPr lang="ja-JP" altLang="en-US" dirty="0" smtClean="0"/>
              <a:t> クルド人に闘わせる</a:t>
            </a:r>
            <a:endParaRPr kumimoji="1" lang="ja-JP" altLang="en-US" dirty="0" smtClean="0"/>
          </a:p>
          <a:p>
            <a:pPr lvl="1"/>
            <a:r>
              <a:rPr lang="ja-JP" altLang="en-US" dirty="0" smtClean="0"/>
              <a:t>他の国際社会のなかで活動</a:t>
            </a:r>
            <a:r>
              <a:rPr lang="ja-JP" altLang="en-US" dirty="0"/>
              <a:t>して</a:t>
            </a:r>
            <a:r>
              <a:rPr lang="ja-JP" altLang="en-US" dirty="0" smtClean="0"/>
              <a:t>いる国家になる</a:t>
            </a:r>
            <a:r>
              <a:rPr lang="ja-JP" altLang="en-US" dirty="0"/>
              <a:t>よう</a:t>
            </a:r>
            <a:r>
              <a:rPr lang="ja-JP" altLang="en-US" dirty="0" smtClean="0"/>
              <a:t>に働きかける</a:t>
            </a:r>
            <a:r>
              <a:rPr lang="en-US" altLang="ja-JP" dirty="0" smtClean="0"/>
              <a:t>(</a:t>
            </a:r>
            <a:r>
              <a:rPr lang="ja-JP" altLang="en-US" dirty="0" smtClean="0"/>
              <a:t>国家と宗教・近代的人権の容認・現代的人権の容認等課題が多くある</a:t>
            </a:r>
            <a:r>
              <a:rPr lang="en-US" altLang="ja-JP" dirty="0" smtClean="0"/>
              <a:t>)</a:t>
            </a:r>
            <a:endParaRPr lang="ja-JP" altLang="en-US" dirty="0" smtClean="0"/>
          </a:p>
          <a:p>
            <a:r>
              <a:rPr kumimoji="1" lang="ja-JP" altLang="en-US" dirty="0" smtClean="0"/>
              <a:t>日本は</a:t>
            </a:r>
          </a:p>
          <a:p>
            <a:pPr lvl="1"/>
            <a:r>
              <a:rPr lang="ja-JP" altLang="en-US" dirty="0" smtClean="0"/>
              <a:t>欧米列強とイスラムの相剋</a:t>
            </a:r>
            <a:r>
              <a:rPr lang="ja-JP" altLang="en-US" dirty="0"/>
              <a:t>なので</a:t>
            </a:r>
            <a:r>
              <a:rPr lang="ja-JP" altLang="en-US" dirty="0" smtClean="0"/>
              <a:t>、外に</a:t>
            </a:r>
            <a:r>
              <a:rPr lang="ja-JP" altLang="en-US" dirty="0"/>
              <a:t>いる</a:t>
            </a:r>
            <a:r>
              <a:rPr lang="ja-JP" altLang="en-US" dirty="0" smtClean="0"/>
              <a:t>べき</a:t>
            </a:r>
          </a:p>
          <a:p>
            <a:pPr lvl="1"/>
            <a:r>
              <a:rPr kumimoji="1" lang="ja-JP" altLang="en-US" dirty="0" smtClean="0"/>
              <a:t>テロを認めない立場に合流</a:t>
            </a:r>
            <a:r>
              <a:rPr kumimoji="1" lang="ja-JP" altLang="en-US" dirty="0"/>
              <a:t>すべき</a:t>
            </a:r>
          </a:p>
        </p:txBody>
      </p:sp>
    </p:spTree>
    <p:extLst>
      <p:ext uri="{BB962C8B-B14F-4D97-AF65-F5344CB8AC3E}">
        <p14:creationId xmlns:p14="http://schemas.microsoft.com/office/powerpoint/2010/main" val="81312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ja-JP" altLang="en-US"/>
              <a:t>ベトナム戦争とは何だったか</a:t>
            </a:r>
          </a:p>
        </p:txBody>
      </p:sp>
      <p:sp>
        <p:nvSpPr>
          <p:cNvPr id="22531" name="Rectangle 3"/>
          <p:cNvSpPr>
            <a:spLocks noGrp="1" noChangeArrowheads="1"/>
          </p:cNvSpPr>
          <p:nvPr>
            <p:ph type="body" idx="1"/>
          </p:nvPr>
        </p:nvSpPr>
        <p:spPr/>
        <p:txBody>
          <a:bodyPr/>
          <a:lstStyle/>
          <a:p>
            <a:r>
              <a:rPr lang="ja-JP" altLang="en-US"/>
              <a:t>民族独立と植民地大国の争い（仏→米）</a:t>
            </a:r>
          </a:p>
          <a:p>
            <a:r>
              <a:rPr lang="ja-JP" altLang="en-US"/>
              <a:t>超大国の代理戦争（米ソ対立）</a:t>
            </a:r>
          </a:p>
          <a:p>
            <a:r>
              <a:rPr lang="ja-JP" altLang="en-US"/>
              <a:t>正規軍とゲリラ</a:t>
            </a:r>
          </a:p>
          <a:p>
            <a:r>
              <a:rPr lang="ja-JP" altLang="en-US"/>
              <a:t>メディアと戦争（双方がメディアを利用）</a:t>
            </a:r>
          </a:p>
          <a:p>
            <a:r>
              <a:rPr lang="ja-JP" altLang="en-US"/>
              <a:t>アメリカにとっての最初の敗北（</a:t>
            </a:r>
            <a:r>
              <a:rPr lang="en-US" altLang="ja-JP"/>
              <a:t>PTSD)</a:t>
            </a:r>
          </a:p>
          <a:p>
            <a:pPr>
              <a:buFontTx/>
              <a:buNone/>
            </a:pPr>
            <a:r>
              <a:rPr lang="ja-JP" altLang="en-US"/>
              <a:t>　　　　　　　　↓</a:t>
            </a:r>
          </a:p>
          <a:p>
            <a:r>
              <a:rPr lang="ja-JP" altLang="en-US"/>
              <a:t>イラク戦争との共通点と相違点は何か</a:t>
            </a:r>
          </a:p>
          <a:p>
            <a:endParaRPr lang="en-US" altLang="ja-JP"/>
          </a:p>
        </p:txBody>
      </p:sp>
    </p:spTree>
    <p:extLst>
      <p:ext uri="{BB962C8B-B14F-4D97-AF65-F5344CB8AC3E}">
        <p14:creationId xmlns:p14="http://schemas.microsoft.com/office/powerpoint/2010/main" val="537300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0794"/>
            <a:ext cx="9108598" cy="6550951"/>
          </a:xfrm>
          <a:prstGeom prst="rect">
            <a:avLst/>
          </a:prstGeom>
        </p:spPr>
      </p:pic>
    </p:spTree>
    <p:extLst>
      <p:ext uri="{BB962C8B-B14F-4D97-AF65-F5344CB8AC3E}">
        <p14:creationId xmlns:p14="http://schemas.microsoft.com/office/powerpoint/2010/main" val="841500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日本人人質事件の推移</a:t>
            </a:r>
            <a:r>
              <a:rPr kumimoji="1" lang="en-US" altLang="ja-JP" dirty="0" smtClean="0"/>
              <a:t>(</a:t>
            </a:r>
            <a:r>
              <a:rPr kumimoji="1" lang="ja-JP" altLang="en-US" dirty="0" smtClean="0"/>
              <a:t>朝日新聞のまとめ</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ja-JP" altLang="en-US" dirty="0"/>
              <a:t>◇２０１４年</a:t>
            </a:r>
          </a:p>
          <a:p>
            <a:pPr lvl="1"/>
            <a:r>
              <a:rPr lang="ja-JP" altLang="en-US" dirty="0"/>
              <a:t>　＜８月１６日＞　湯川遥菜さんがシリアで拘束され、日本政府が現地対策本部をヨルダン・アンマンに設置</a:t>
            </a:r>
          </a:p>
          <a:p>
            <a:pPr lvl="1"/>
            <a:r>
              <a:rPr lang="ja-JP" altLang="en-US" dirty="0"/>
              <a:t>　＜１０月下旬＞　後藤健二さんがシリアで行方不明に</a:t>
            </a:r>
          </a:p>
          <a:p>
            <a:pPr lvl="1"/>
            <a:r>
              <a:rPr lang="ja-JP" altLang="en-US" dirty="0"/>
              <a:t>　＜１１月下旬＞　ＩＳ関係者から後藤さんの妻に「夫を拘束」という最初のメール</a:t>
            </a:r>
          </a:p>
          <a:p>
            <a:r>
              <a:rPr lang="ja-JP" altLang="en-US" dirty="0"/>
              <a:t>◇２０１５年</a:t>
            </a:r>
          </a:p>
          <a:p>
            <a:pPr lvl="1"/>
            <a:r>
              <a:rPr lang="ja-JP" altLang="en-US" dirty="0"/>
              <a:t>　＜１月１７日＞　安倍首相がカイロで２億ドルの人道支援を表明</a:t>
            </a:r>
          </a:p>
          <a:p>
            <a:pPr lvl="1"/>
            <a:r>
              <a:rPr lang="ja-JP" altLang="en-US" dirty="0"/>
              <a:t>　＜２０日＞　ＩＳが邦人２人の殺害予告と身代金２億ドルを要求する映像を日本政府が確認</a:t>
            </a:r>
          </a:p>
          <a:p>
            <a:pPr lvl="1"/>
            <a:r>
              <a:rPr lang="ja-JP" altLang="en-US" dirty="0"/>
              <a:t>　＜２４日＞　ＩＳが湯川さんを殺害したとする画像を公開</a:t>
            </a:r>
          </a:p>
          <a:p>
            <a:pPr lvl="1"/>
            <a:r>
              <a:rPr lang="ja-JP" altLang="en-US" dirty="0"/>
              <a:t>　＜２月１日＞　後藤さんが殺害されたとみられる映像をＩＳが公開</a:t>
            </a:r>
          </a:p>
          <a:p>
            <a:pPr lvl="1"/>
            <a:r>
              <a:rPr lang="ja-JP" altLang="en-US" dirty="0"/>
              <a:t>　＜４日＞　カサースベ中尉が殺害される映像をＩＳが公開。ヨルダン政府がリシャウィ死刑囚の死刑を執行</a:t>
            </a:r>
          </a:p>
          <a:p>
            <a:pPr lvl="1"/>
            <a:endParaRPr kumimoji="1" lang="ja-JP" altLang="en-US" dirty="0"/>
          </a:p>
        </p:txBody>
      </p:sp>
    </p:spTree>
    <p:extLst>
      <p:ext uri="{BB962C8B-B14F-4D97-AF65-F5344CB8AC3E}">
        <p14:creationId xmlns:p14="http://schemas.microsoft.com/office/powerpoint/2010/main" val="2984211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基礎知識</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スンニ派</a:t>
            </a:r>
          </a:p>
          <a:p>
            <a:pPr lvl="1"/>
            <a:r>
              <a:rPr lang="ja-JP" altLang="en-US" dirty="0"/>
              <a:t>イスラム</a:t>
            </a:r>
            <a:r>
              <a:rPr lang="ja-JP" altLang="en-US" dirty="0" smtClean="0"/>
              <a:t>教の多数派</a:t>
            </a:r>
            <a:r>
              <a:rPr lang="ja-JP" altLang="en-US" dirty="0"/>
              <a:t>で</a:t>
            </a:r>
            <a:r>
              <a:rPr lang="ja-JP" altLang="en-US" dirty="0" smtClean="0"/>
              <a:t>、優れた</a:t>
            </a:r>
            <a:r>
              <a:rPr lang="ja-JP" altLang="en-US" dirty="0"/>
              <a:t>もの</a:t>
            </a:r>
            <a:r>
              <a:rPr lang="ja-JP" altLang="en-US" dirty="0" smtClean="0"/>
              <a:t>がカリフを継ぐ</a:t>
            </a:r>
          </a:p>
          <a:p>
            <a:pPr lvl="1"/>
            <a:r>
              <a:rPr kumimoji="1" lang="ja-JP" altLang="en-US" dirty="0" smtClean="0"/>
              <a:t>サウジアラビアが中心</a:t>
            </a:r>
          </a:p>
          <a:p>
            <a:r>
              <a:rPr lang="ja-JP" altLang="en-US" dirty="0" smtClean="0"/>
              <a:t>シーア派</a:t>
            </a:r>
          </a:p>
          <a:p>
            <a:pPr lvl="1"/>
            <a:r>
              <a:rPr lang="ja-JP" altLang="en-US" dirty="0" smtClean="0"/>
              <a:t>ムハンマドの血統</a:t>
            </a:r>
            <a:r>
              <a:rPr lang="en-US" altLang="ja-JP" dirty="0" smtClean="0"/>
              <a:t>(</a:t>
            </a:r>
            <a:r>
              <a:rPr lang="ja-JP" altLang="en-US" dirty="0" smtClean="0"/>
              <a:t>とくにアリ</a:t>
            </a:r>
            <a:r>
              <a:rPr lang="en-US" altLang="ja-JP" dirty="0" smtClean="0"/>
              <a:t>)</a:t>
            </a:r>
            <a:r>
              <a:rPr lang="ja-JP" altLang="en-US" dirty="0" smtClean="0"/>
              <a:t>のみがカリフをつげる</a:t>
            </a:r>
          </a:p>
          <a:p>
            <a:pPr lvl="1"/>
            <a:r>
              <a:rPr lang="ja-JP" altLang="en-US" dirty="0" smtClean="0"/>
              <a:t>イランが</a:t>
            </a:r>
            <a:r>
              <a:rPr lang="ja-JP" altLang="en-US" dirty="0"/>
              <a:t>中心</a:t>
            </a:r>
            <a:endParaRPr lang="ja-JP" altLang="en-US" dirty="0" smtClean="0"/>
          </a:p>
          <a:p>
            <a:r>
              <a:rPr kumimoji="1" lang="ja-JP" altLang="en-US" dirty="0" smtClean="0"/>
              <a:t>ジハード</a:t>
            </a:r>
          </a:p>
          <a:p>
            <a:pPr lvl="1"/>
            <a:r>
              <a:rPr lang="ja-JP" altLang="en-US" dirty="0" smtClean="0"/>
              <a:t>神</a:t>
            </a:r>
            <a:r>
              <a:rPr lang="ja-JP" altLang="en-US" dirty="0"/>
              <a:t>のため</a:t>
            </a:r>
            <a:r>
              <a:rPr lang="ja-JP" altLang="en-US" dirty="0" smtClean="0"/>
              <a:t>の</a:t>
            </a:r>
            <a:r>
              <a:rPr lang="ja-JP" altLang="en-US" dirty="0"/>
              <a:t>聖</a:t>
            </a:r>
            <a:r>
              <a:rPr lang="ja-JP" altLang="en-US" dirty="0" smtClean="0"/>
              <a:t>なる戦い</a:t>
            </a:r>
          </a:p>
          <a:p>
            <a:pPr lvl="1"/>
            <a:r>
              <a:rPr kumimoji="1" lang="ja-JP" altLang="en-US" dirty="0" smtClean="0"/>
              <a:t>出征は任意</a:t>
            </a:r>
            <a:r>
              <a:rPr kumimoji="1" lang="ja-JP" altLang="en-US" dirty="0"/>
              <a:t>だが</a:t>
            </a:r>
            <a:r>
              <a:rPr kumimoji="1" lang="ja-JP" altLang="en-US" dirty="0" smtClean="0"/>
              <a:t>、侵略</a:t>
            </a:r>
            <a:r>
              <a:rPr kumimoji="1" lang="ja-JP" altLang="en-US" dirty="0"/>
              <a:t>されたとき</a:t>
            </a:r>
            <a:r>
              <a:rPr kumimoji="1" lang="ja-JP" altLang="en-US" dirty="0" smtClean="0"/>
              <a:t>は</a:t>
            </a:r>
            <a:r>
              <a:rPr kumimoji="1" lang="ja-JP" altLang="en-US" dirty="0"/>
              <a:t>義務</a:t>
            </a:r>
            <a:endParaRPr kumimoji="1" lang="ja-JP" altLang="en-US" dirty="0" smtClean="0"/>
          </a:p>
          <a:p>
            <a:r>
              <a:rPr lang="ja-JP" altLang="en-US" dirty="0" smtClean="0"/>
              <a:t>カリフ</a:t>
            </a:r>
          </a:p>
          <a:p>
            <a:pPr lvl="1"/>
            <a:r>
              <a:rPr lang="ja-JP" altLang="en-US" dirty="0" smtClean="0"/>
              <a:t>イスラム教国家の最高権威者・指導者</a:t>
            </a:r>
          </a:p>
          <a:p>
            <a:endParaRPr kumimoji="1" lang="ja-JP" altLang="en-US" dirty="0"/>
          </a:p>
        </p:txBody>
      </p:sp>
    </p:spTree>
    <p:extLst>
      <p:ext uri="{BB962C8B-B14F-4D97-AF65-F5344CB8AC3E}">
        <p14:creationId xmlns:p14="http://schemas.microsoft.com/office/powerpoint/2010/main" val="2452933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名称問題</a:t>
            </a:r>
            <a:r>
              <a:rPr lang="en-US" altLang="ja-JP" dirty="0" smtClean="0"/>
              <a:t>(</a:t>
            </a:r>
            <a:r>
              <a:rPr lang="ja-JP" altLang="en-US" dirty="0" smtClean="0"/>
              <a:t>国家承認</a:t>
            </a:r>
            <a:r>
              <a:rPr lang="en-US" altLang="ja-JP" dirty="0" smtClean="0"/>
              <a:t>?</a:t>
            </a:r>
            <a:r>
              <a:rPr lang="ja-JP" altLang="en-US" dirty="0" smtClean="0"/>
              <a:t>イスラム教徒配慮</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en-US" dirty="0"/>
              <a:t>◆各国政府</a:t>
            </a:r>
          </a:p>
          <a:p>
            <a:r>
              <a:rPr lang="ja-JP" altLang="en-US" dirty="0"/>
              <a:t>　</a:t>
            </a:r>
            <a:r>
              <a:rPr lang="ja-JP" altLang="en-US" dirty="0" smtClean="0"/>
              <a:t>日本・米国・英国政府</a:t>
            </a:r>
            <a:r>
              <a:rPr lang="ja-JP" altLang="en-US" dirty="0"/>
              <a:t>　ＩＳＩＬ（イラク・レバント・イスラム国の略）</a:t>
            </a:r>
          </a:p>
          <a:p>
            <a:r>
              <a:rPr lang="ja-JP" altLang="en-US" dirty="0"/>
              <a:t>　中国政府　“伊斯蘭国“（イスラム国の意味）</a:t>
            </a:r>
          </a:p>
          <a:p>
            <a:r>
              <a:rPr lang="ja-JP" altLang="en-US" dirty="0"/>
              <a:t>　◆メディア</a:t>
            </a:r>
          </a:p>
          <a:p>
            <a:r>
              <a:rPr lang="ja-JP" altLang="en-US" dirty="0"/>
              <a:t>　ニューヨーク・タイムズ　</a:t>
            </a:r>
            <a:r>
              <a:rPr lang="ja-JP" altLang="en-US" dirty="0" smtClean="0"/>
              <a:t>ワシントンポスト Ｉｓｌａｍｉｃ</a:t>
            </a:r>
            <a:r>
              <a:rPr lang="ja-JP" altLang="en-US" dirty="0"/>
              <a:t>　Ｓｔａｔｅ</a:t>
            </a:r>
          </a:p>
          <a:p>
            <a:r>
              <a:rPr lang="ja-JP" altLang="en-US" dirty="0"/>
              <a:t>　</a:t>
            </a:r>
            <a:r>
              <a:rPr lang="ja-JP" altLang="en-US" dirty="0" smtClean="0"/>
              <a:t>ワシ</a:t>
            </a:r>
            <a:r>
              <a:rPr lang="ja-JP" altLang="en-US" dirty="0"/>
              <a:t>　ＣＮＮ　　　　　　　　　ＩＳＩＳ（イラク・シリア・イスラム国の略）</a:t>
            </a:r>
          </a:p>
          <a:p>
            <a:r>
              <a:rPr lang="ja-JP" altLang="en-US" dirty="0"/>
              <a:t>　新華社、人民日報など　　“伊斯蘭国”</a:t>
            </a:r>
          </a:p>
          <a:p>
            <a:r>
              <a:rPr lang="ja-JP" altLang="en-US" dirty="0"/>
              <a:t>　◆日本メディア</a:t>
            </a:r>
          </a:p>
          <a:p>
            <a:r>
              <a:rPr lang="ja-JP" altLang="en-US" dirty="0"/>
              <a:t>　ＮＨＫ　　ＩＳ＝イスラミックステート　２回目以降はＩＳ</a:t>
            </a:r>
          </a:p>
          <a:p>
            <a:r>
              <a:rPr lang="ja-JP" altLang="en-US" dirty="0"/>
              <a:t>　朝日新聞　「イスラム国」（ＩＳ）　２回目以降はＩＳ</a:t>
            </a:r>
          </a:p>
          <a:p>
            <a:r>
              <a:rPr lang="ja-JP" altLang="en-US" dirty="0"/>
              <a:t>　毎日新聞　「イスラム国」（ＩＳ＝Ｉｓｌａｍｉｃ　Ｓｔａｔｅ）　２回目以降はＩＳ</a:t>
            </a:r>
          </a:p>
          <a:p>
            <a:r>
              <a:rPr lang="ja-JP" altLang="en-US" dirty="0"/>
              <a:t>　読売新聞　「イスラム国」　２回目以降も「イスラム国」</a:t>
            </a:r>
            <a:endParaRPr kumimoji="1" lang="ja-JP" altLang="en-US" dirty="0"/>
          </a:p>
        </p:txBody>
      </p:sp>
    </p:spTree>
    <p:extLst>
      <p:ext uri="{BB962C8B-B14F-4D97-AF65-F5344CB8AC3E}">
        <p14:creationId xmlns:p14="http://schemas.microsoft.com/office/powerpoint/2010/main" val="3439538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４月</a:t>
            </a:r>
            <a:r>
              <a:rPr kumimoji="1" lang="en-US" altLang="ja-JP" dirty="0" smtClean="0"/>
              <a:t>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朝日新聞の検証記事</a:t>
            </a:r>
            <a:r>
              <a:rPr kumimoji="1" lang="en-US" altLang="ja-JP" dirty="0" smtClean="0"/>
              <a:t>4.23</a:t>
            </a:r>
            <a:endParaRPr kumimoji="1" lang="ja-JP" altLang="en-US" dirty="0" smtClean="0"/>
          </a:p>
          <a:p>
            <a:pPr lvl="1"/>
            <a:r>
              <a:rPr kumimoji="1" lang="ja-JP" altLang="en-US" dirty="0" smtClean="0"/>
              <a:t>後藤さん妻がＩＳからのメールに気づいた。</a:t>
            </a:r>
            <a:r>
              <a:rPr kumimoji="1" lang="en-US" altLang="ja-JP" dirty="0" smtClean="0"/>
              <a:t>12.3</a:t>
            </a:r>
            <a:endParaRPr kumimoji="1" lang="ja-JP" altLang="en-US" dirty="0" smtClean="0"/>
          </a:p>
          <a:p>
            <a:pPr lvl="1"/>
            <a:r>
              <a:rPr lang="en-US" altLang="ja-JP" dirty="0" smtClean="0"/>
              <a:t>11</a:t>
            </a:r>
            <a:r>
              <a:rPr lang="ja-JP" altLang="en-US" dirty="0" smtClean="0"/>
              <a:t>月のメールは迷惑メールで気づかず。</a:t>
            </a:r>
          </a:p>
          <a:p>
            <a:pPr lvl="1"/>
            <a:r>
              <a:rPr kumimoji="1" lang="ja-JP" altLang="en-US" dirty="0" smtClean="0"/>
              <a:t>妻が身代金</a:t>
            </a:r>
            <a:r>
              <a:rPr kumimoji="1" lang="ja-JP" altLang="en-US" dirty="0"/>
              <a:t>交渉</a:t>
            </a:r>
            <a:r>
              <a:rPr kumimoji="1" lang="ja-JP" altLang="en-US" dirty="0" smtClean="0"/>
              <a:t>、政府は関与せず</a:t>
            </a:r>
          </a:p>
          <a:p>
            <a:pPr lvl="1"/>
            <a:r>
              <a:rPr kumimoji="1" lang="ja-JP" altLang="en-US" dirty="0" smtClean="0"/>
              <a:t>政府が</a:t>
            </a:r>
            <a:r>
              <a:rPr kumimoji="1" lang="en-US" altLang="ja-JP" dirty="0" smtClean="0"/>
              <a:t>IS</a:t>
            </a:r>
            <a:r>
              <a:rPr lang="ja-JP" altLang="en-US" dirty="0"/>
              <a:t>に</a:t>
            </a:r>
            <a:r>
              <a:rPr lang="ja-JP" altLang="en-US" dirty="0" smtClean="0"/>
              <a:t>よる後藤さん拘束確信</a:t>
            </a:r>
            <a:r>
              <a:rPr lang="en-US" altLang="ja-JP" dirty="0" smtClean="0"/>
              <a:t>1.20</a:t>
            </a:r>
            <a:endParaRPr lang="ja-JP" altLang="en-US" dirty="0" smtClean="0"/>
          </a:p>
          <a:p>
            <a:pPr lvl="1"/>
            <a:r>
              <a:rPr kumimoji="1" lang="ja-JP" altLang="en-US" dirty="0" smtClean="0"/>
              <a:t>複数の政府関係者</a:t>
            </a:r>
            <a:r>
              <a:rPr kumimoji="1" lang="ja-JP" altLang="en-US" dirty="0"/>
              <a:t>が</a:t>
            </a:r>
            <a:r>
              <a:rPr kumimoji="1" lang="en-US" altLang="ja-JP" dirty="0" smtClean="0"/>
              <a:t>1.16(</a:t>
            </a:r>
            <a:r>
              <a:rPr kumimoji="1" lang="ja-JP" altLang="en-US" dirty="0" smtClean="0"/>
              <a:t>中東出発</a:t>
            </a:r>
            <a:r>
              <a:rPr kumimoji="1" lang="en-US" altLang="ja-JP" dirty="0" smtClean="0"/>
              <a:t>)</a:t>
            </a:r>
            <a:r>
              <a:rPr kumimoji="1" lang="ja-JP" altLang="en-US" dirty="0" smtClean="0"/>
              <a:t>前に認識していた</a:t>
            </a:r>
          </a:p>
          <a:p>
            <a:pPr lvl="1"/>
            <a:r>
              <a:rPr lang="en-US" altLang="ja-JP" dirty="0" smtClean="0"/>
              <a:t>1.17</a:t>
            </a:r>
            <a:r>
              <a:rPr lang="ja-JP" altLang="en-US" dirty="0" smtClean="0"/>
              <a:t> エジプトで</a:t>
            </a:r>
            <a:r>
              <a:rPr lang="en-US" altLang="ja-JP" dirty="0" smtClean="0"/>
              <a:t>ISIL</a:t>
            </a:r>
            <a:r>
              <a:rPr lang="ja-JP" altLang="en-US" dirty="0" smtClean="0"/>
              <a:t>と闘う国に</a:t>
            </a:r>
            <a:r>
              <a:rPr lang="en-US" altLang="ja-JP" dirty="0" smtClean="0"/>
              <a:t>2</a:t>
            </a:r>
            <a:r>
              <a:rPr lang="ja-JP" altLang="en-US" dirty="0" smtClean="0"/>
              <a:t>億ドルの支援表明</a:t>
            </a:r>
          </a:p>
          <a:p>
            <a:pPr lvl="1"/>
            <a:r>
              <a:rPr kumimoji="1" lang="en-US" altLang="ja-JP" dirty="0" smtClean="0"/>
              <a:t>ISIL</a:t>
            </a:r>
            <a:r>
              <a:rPr kumimoji="1" lang="ja-JP" altLang="en-US" dirty="0" smtClean="0"/>
              <a:t> </a:t>
            </a:r>
            <a:r>
              <a:rPr kumimoji="1" lang="en-US" altLang="ja-JP" dirty="0" smtClean="0"/>
              <a:t>2</a:t>
            </a:r>
            <a:r>
              <a:rPr lang="ja-JP" altLang="en-US" dirty="0" smtClean="0"/>
              <a:t>億ドルの身代金要求</a:t>
            </a:r>
          </a:p>
          <a:p>
            <a:pPr lvl="1"/>
            <a:r>
              <a:rPr kumimoji="1" lang="ja-JP" altLang="en-US" dirty="0"/>
              <a:t>ハサン・アルハニヤ</a:t>
            </a:r>
            <a:r>
              <a:rPr kumimoji="1" lang="ja-JP" altLang="en-US" dirty="0" smtClean="0"/>
              <a:t>「ヨルダンでなくトルコに依頼し、身代金を支払うべきだった」</a:t>
            </a:r>
            <a:endParaRPr kumimoji="1" lang="ja-JP" altLang="en-US" dirty="0"/>
          </a:p>
        </p:txBody>
      </p:sp>
    </p:spTree>
    <p:extLst>
      <p:ext uri="{BB962C8B-B14F-4D97-AF65-F5344CB8AC3E}">
        <p14:creationId xmlns:p14="http://schemas.microsoft.com/office/powerpoint/2010/main" val="3396842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４月</a:t>
            </a:r>
            <a:r>
              <a:rPr kumimoji="1" lang="en-US" altLang="ja-JP" dirty="0" smtClean="0"/>
              <a:t>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4.21</a:t>
            </a:r>
            <a:r>
              <a:rPr kumimoji="1" lang="ja-JP" altLang="en-US" dirty="0" smtClean="0"/>
              <a:t> 欧州押し寄せる難民船 </a:t>
            </a:r>
          </a:p>
          <a:p>
            <a:r>
              <a:rPr lang="en-US" altLang="ja-JP" dirty="0" smtClean="0"/>
              <a:t>4.20</a:t>
            </a:r>
            <a:r>
              <a:rPr lang="ja-JP" altLang="en-US" dirty="0" smtClean="0"/>
              <a:t> </a:t>
            </a:r>
            <a:r>
              <a:rPr lang="en-US" altLang="ja-JP" dirty="0" smtClean="0"/>
              <a:t>IS</a:t>
            </a:r>
            <a:r>
              <a:rPr lang="ja-JP" altLang="en-US" dirty="0" err="1" smtClean="0"/>
              <a:t>、</a:t>
            </a:r>
            <a:r>
              <a:rPr lang="ja-JP" altLang="en-US" dirty="0" smtClean="0"/>
              <a:t>リビアでキリスト教徒</a:t>
            </a:r>
            <a:r>
              <a:rPr lang="en-US" altLang="ja-JP" dirty="0" smtClean="0"/>
              <a:t>30</a:t>
            </a:r>
            <a:r>
              <a:rPr lang="ja-JP" altLang="en-US" dirty="0" smtClean="0"/>
              <a:t>人殺害映像公開</a:t>
            </a:r>
          </a:p>
          <a:p>
            <a:r>
              <a:rPr kumimoji="1" lang="en-US" altLang="ja-JP" dirty="0" smtClean="0"/>
              <a:t>4.19</a:t>
            </a:r>
            <a:r>
              <a:rPr kumimoji="1" lang="ja-JP" altLang="en-US" dirty="0" smtClean="0"/>
              <a:t> アフガニスタンのシャララバードで自爆テロ</a:t>
            </a:r>
            <a:r>
              <a:rPr kumimoji="1" lang="en-US" altLang="ja-JP" dirty="0" smtClean="0"/>
              <a:t>37</a:t>
            </a:r>
            <a:r>
              <a:rPr kumimoji="1" lang="ja-JP" altLang="en-US" dirty="0" smtClean="0"/>
              <a:t>人死亡</a:t>
            </a:r>
          </a:p>
          <a:p>
            <a:r>
              <a:rPr lang="en-US" altLang="ja-JP" dirty="0" smtClean="0"/>
              <a:t>4.19</a:t>
            </a:r>
            <a:r>
              <a:rPr lang="ja-JP" altLang="en-US" dirty="0" smtClean="0"/>
              <a:t> </a:t>
            </a:r>
            <a:r>
              <a:rPr lang="en-US" altLang="ja-JP" dirty="0" smtClean="0"/>
              <a:t>IS</a:t>
            </a:r>
            <a:r>
              <a:rPr lang="ja-JP" altLang="en-US" dirty="0" smtClean="0"/>
              <a:t> イラク最大精油所に迫る</a:t>
            </a:r>
          </a:p>
          <a:p>
            <a:r>
              <a:rPr kumimoji="1" lang="en-US" altLang="ja-JP" dirty="0" smtClean="0"/>
              <a:t>4.16(</a:t>
            </a:r>
            <a:r>
              <a:rPr kumimoji="1" lang="ja-JP" altLang="en-US" dirty="0" smtClean="0"/>
              <a:t>朝日記事 政府は直接身代金交渉せず・交渉は間違い、すべきは情報収集</a:t>
            </a:r>
            <a:r>
              <a:rPr kumimoji="1" lang="en-US" altLang="ja-JP" dirty="0" smtClean="0"/>
              <a:t>)</a:t>
            </a:r>
            <a:endParaRPr kumimoji="1" lang="ja-JP" altLang="en-US" dirty="0" smtClean="0"/>
          </a:p>
          <a:p>
            <a:r>
              <a:rPr lang="en-US" altLang="ja-JP" dirty="0" smtClean="0"/>
              <a:t>4.10</a:t>
            </a:r>
            <a:r>
              <a:rPr lang="ja-JP" altLang="en-US" dirty="0" smtClean="0"/>
              <a:t> 仏国際放送が</a:t>
            </a:r>
            <a:r>
              <a:rPr lang="en-US" altLang="ja-JP" dirty="0" smtClean="0"/>
              <a:t>IS</a:t>
            </a:r>
            <a:r>
              <a:rPr lang="ja-JP" altLang="en-US" dirty="0" smtClean="0"/>
              <a:t>が連携してハッキング受ける</a:t>
            </a:r>
          </a:p>
          <a:p>
            <a:r>
              <a:rPr kumimoji="1" lang="en-US" altLang="ja-JP" dirty="0" smtClean="0"/>
              <a:t>4.9</a:t>
            </a:r>
            <a:r>
              <a:rPr lang="ja-JP" altLang="en-US" dirty="0"/>
              <a:t> </a:t>
            </a:r>
            <a:r>
              <a:rPr lang="ja-JP" altLang="en-US" dirty="0" smtClean="0"/>
              <a:t>イラク北部で拘束したヤジディ教徒</a:t>
            </a:r>
            <a:r>
              <a:rPr lang="en-US" altLang="ja-JP" dirty="0" smtClean="0"/>
              <a:t>200</a:t>
            </a:r>
            <a:r>
              <a:rPr lang="ja-JP" altLang="en-US" dirty="0" smtClean="0"/>
              <a:t>名解放</a:t>
            </a:r>
            <a:endParaRPr kumimoji="1" lang="ja-JP" altLang="en-US" dirty="0"/>
          </a:p>
        </p:txBody>
      </p:sp>
    </p:spTree>
    <p:extLst>
      <p:ext uri="{BB962C8B-B14F-4D97-AF65-F5344CB8AC3E}">
        <p14:creationId xmlns:p14="http://schemas.microsoft.com/office/powerpoint/2010/main" val="774736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690</TotalTime>
  <Words>1278</Words>
  <Application>Microsoft Office PowerPoint</Application>
  <PresentationFormat>画面に合わせる (4:3)</PresentationFormat>
  <Paragraphs>157</Paragraphs>
  <Slides>22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22</vt:i4>
      </vt:variant>
    </vt:vector>
  </HeadingPairs>
  <TitlesOfParts>
    <vt:vector size="27" baseType="lpstr">
      <vt:lpstr>ＭＳ Ｐゴシック</vt:lpstr>
      <vt:lpstr>Arial</vt:lpstr>
      <vt:lpstr>Calibri</vt:lpstr>
      <vt:lpstr>Calibri Light</vt:lpstr>
      <vt:lpstr>Office テーマ</vt:lpstr>
      <vt:lpstr>イスラム国を考える</vt:lpstr>
      <vt:lpstr>ベトナム戦争</vt:lpstr>
      <vt:lpstr>ベトナム戦争とは何だったか</vt:lpstr>
      <vt:lpstr>PowerPoint プレゼンテーション</vt:lpstr>
      <vt:lpstr>日本人人質事件の推移(朝日新聞のまとめ)</vt:lpstr>
      <vt:lpstr>基礎知識</vt:lpstr>
      <vt:lpstr>名称問題(国家承認?イスラム教徒配慮?)</vt:lpstr>
      <vt:lpstr>４月1</vt:lpstr>
      <vt:lpstr>４月2</vt:lpstr>
      <vt:lpstr>４月3</vt:lpstr>
      <vt:lpstr>３月－２月</vt:lpstr>
      <vt:lpstr>２月</vt:lpstr>
      <vt:lpstr>100年目の分水嶺</vt:lpstr>
      <vt:lpstr>湾岸戦争</vt:lpstr>
      <vt:lpstr>911同時多発テロ(2001年)からイラク戦争へ</vt:lpstr>
      <vt:lpstr>PowerPoint プレゼンテーション</vt:lpstr>
      <vt:lpstr>国家なのか</vt:lpstr>
      <vt:lpstr>アラブの春(2011)</vt:lpstr>
      <vt:lpstr>2014年イスラム国の宣言</vt:lpstr>
      <vt:lpstr>何故勃興してきたのか</vt:lpstr>
      <vt:lpstr>資金や人材は</vt:lpstr>
      <vt:lpstr>対応に関する議論</vt:lpstr>
    </vt:vector>
  </TitlesOfParts>
  <Company>文教大学学園</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イスラム国を考える</dc:title>
  <dc:creator>wakei</dc:creator>
  <cp:lastModifiedBy>wakei</cp:lastModifiedBy>
  <cp:revision>28</cp:revision>
  <dcterms:created xsi:type="dcterms:W3CDTF">2015-04-23T23:29:01Z</dcterms:created>
  <dcterms:modified xsi:type="dcterms:W3CDTF">2015-04-24T10:59:06Z</dcterms:modified>
</cp:coreProperties>
</file>