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86" r:id="rId3"/>
    <p:sldId id="277" r:id="rId4"/>
    <p:sldId id="278" r:id="rId5"/>
    <p:sldId id="287" r:id="rId6"/>
    <p:sldId id="257" r:id="rId7"/>
    <p:sldId id="258" r:id="rId8"/>
    <p:sldId id="259" r:id="rId9"/>
    <p:sldId id="262" r:id="rId10"/>
    <p:sldId id="260" r:id="rId11"/>
    <p:sldId id="284" r:id="rId12"/>
    <p:sldId id="261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9" r:id="rId27"/>
    <p:sldId id="282" r:id="rId28"/>
    <p:sldId id="280" r:id="rId29"/>
    <p:sldId id="281" r:id="rId30"/>
    <p:sldId id="285" r:id="rId31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2" y="-9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0AEA402-89C6-4F61-8E8B-3A74FF82BA5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907468-158C-4B6B-A239-B1465C2AC1B4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6401D4-50AD-40AD-ADD9-67AAB536DB4F}" type="slidenum">
              <a:rPr lang="en-US" altLang="ja-JP"/>
              <a:pPr/>
              <a:t>15</a:t>
            </a:fld>
            <a:endParaRPr lang="en-US" altLang="ja-JP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78619D-17F2-4FD2-ABCD-D0CC899899FA}" type="slidenum">
              <a:rPr lang="en-US" altLang="ja-JP"/>
              <a:pPr/>
              <a:t>16</a:t>
            </a:fld>
            <a:endParaRPr lang="en-US" altLang="ja-JP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35365E-2BF4-4C3B-93F2-81979781A4AE}" type="slidenum">
              <a:rPr lang="en-US" altLang="ja-JP"/>
              <a:pPr/>
              <a:t>17</a:t>
            </a:fld>
            <a:endParaRPr lang="en-US" altLang="ja-JP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C4BA69-ED26-4AAA-BE1A-3C27DC3A8168}" type="slidenum">
              <a:rPr lang="en-US" altLang="ja-JP"/>
              <a:pPr/>
              <a:t>18</a:t>
            </a:fld>
            <a:endParaRPr lang="en-US" altLang="ja-JP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951599-468C-4AF8-8045-4B4EFD126CC7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DF34FC-E7C7-4037-82DC-144A0DDD47D3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8BE28B-DED6-4B74-AE35-B4AAF0886139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F35580-AF9E-408E-8621-D6568A5FE4DB}" type="slidenum">
              <a:rPr lang="en-US" altLang="ja-JP"/>
              <a:pPr/>
              <a:t>9</a:t>
            </a:fld>
            <a:endParaRPr lang="en-US" altLang="ja-JP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81941B-DEAE-4AEF-99F8-C41363039FBA}" type="slidenum">
              <a:rPr lang="en-US" altLang="ja-JP"/>
              <a:pPr/>
              <a:t>10</a:t>
            </a:fld>
            <a:endParaRPr lang="en-US" altLang="ja-JP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F45373-DDE3-4361-9F5E-F9B56FD946AC}" type="slidenum">
              <a:rPr lang="en-US" altLang="ja-JP"/>
              <a:pPr/>
              <a:t>12</a:t>
            </a:fld>
            <a:endParaRPr lang="en-US" altLang="ja-JP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D1EDB7-D5FE-4591-89A9-3C8509AEBCFA}" type="slidenum">
              <a:rPr lang="en-US" altLang="ja-JP"/>
              <a:pPr/>
              <a:t>13</a:t>
            </a:fld>
            <a:endParaRPr lang="en-US" altLang="ja-JP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C42B3E-2FFE-4250-A588-FB07EFDF1619}" type="slidenum">
              <a:rPr lang="en-US" altLang="ja-JP"/>
              <a:pPr/>
              <a:t>14</a:t>
            </a:fld>
            <a:endParaRPr lang="en-US" altLang="ja-JP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555C2-AFEF-4B9E-98DF-3B93D552D0A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60F60-23B3-4333-ABED-E40D7017899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DCA08-4271-4064-93DB-CFFD671CC24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1C7D4-BD6B-4803-B292-75114A43A90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11C8F-56B0-436C-937E-55045285977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2166C-C29D-4A35-A22B-E90AC5F35C2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9A68D-CB32-4167-8029-B6ECBC780CF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F1D4D-64FF-464C-A317-873EFFF70EB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5F127-6806-4DB8-819F-10565671BED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5C3F8-2D10-4EDC-B7CD-470C4CBF6FE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9D0A4-4A27-4B17-8F2C-DF4A39E8485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B11EEE5-FA11-44B9-A93A-10950966C7B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ikileaks.org/" TargetMode="External"/><Relationship Id="rId2" Type="http://schemas.openxmlformats.org/officeDocument/2006/relationships/hyperlink" Target="http://www.asahi.com/special/wikileaks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//upload.wikimedia.org/wikipedia/commons/6/67/Julian_Assange_(Norway,_March_2010).jpg" TargetMode="Externa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インターネットと国際社会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インターネットは社会をどう変えるか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インターネットの歴史（５）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一般公開当初からの変化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/>
              <a:t>学術機関は専用回線で高速だったが、一般市民は電話回線で低速。（５１２ｋと２８ｋ）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/>
              <a:t>現在の日本では光ファイバーでむしろ一般の方が速い場合がある。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/>
              <a:t>学術機関は今でも固定ＩＰアドレスだから、発信者の特定が容易だが、プロバイダーは動的ＩＰアドレスであるので、発信者の特定はリアルタイムではわからない。（特定は通常可能）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インターネットの歴史（６）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途上国での爆発的普及</a:t>
            </a:r>
          </a:p>
          <a:p>
            <a:r>
              <a:rPr lang="ja-JP" altLang="en-US" dirty="0" smtClean="0"/>
              <a:t>電話網建設での携帯の有利さ</a:t>
            </a:r>
          </a:p>
          <a:p>
            <a:r>
              <a:rPr kumimoji="1" lang="ja-JP" altLang="en-US" dirty="0" smtClean="0"/>
              <a:t>電話とインターネット端末の融合</a:t>
            </a:r>
          </a:p>
          <a:p>
            <a:r>
              <a:rPr lang="ja-JP" altLang="en-US" dirty="0" smtClean="0"/>
              <a:t>家の電話から個人の電話への転換</a:t>
            </a:r>
          </a:p>
          <a:p>
            <a:r>
              <a:rPr kumimoji="1" lang="ja-JP" altLang="en-US" dirty="0" smtClean="0"/>
              <a:t>常時インターネットアクセスが可能に</a:t>
            </a:r>
          </a:p>
          <a:p>
            <a:r>
              <a:rPr lang="ja-JP" altLang="en-US" dirty="0" smtClean="0"/>
              <a:t>政治的呼びかけへの即時の反応</a:t>
            </a:r>
          </a:p>
          <a:p>
            <a:r>
              <a:rPr kumimoji="1" lang="ja-JP" altLang="en-US" dirty="0" smtClean="0"/>
              <a:t>多くの政治的事件における大きな役割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インターネットとは何か（１）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コンピューターネットワーク発展の６段階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バッチ処理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タイムシェアリングシステム（ＴＳＳ）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コンピューター間通信（プロトコルが必要）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コンピューターネットワーク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インターネットの普及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インターネット技術が中心に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ja-JP" altLang="en-US" smtClean="0"/>
              <a:t>　（竹下隆史・村山公保・荒井徹・刈田幸雄「マスタリングＴＣＰ／ＩＰ」</a:t>
            </a:r>
            <a:r>
              <a:rPr lang="en-US" altLang="ja-JP" smtClean="0"/>
              <a:t>Ohmsha)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インターネットとは何か（２）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 smtClean="0"/>
          </a:p>
        </p:txBody>
      </p:sp>
      <p:pic>
        <p:nvPicPr>
          <p:cNvPr id="10244" name="Picture 4" descr="img0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700213"/>
            <a:ext cx="6119813" cy="434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インターネットとは何か（３）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ＴＣＰ／ＩＰ</a:t>
            </a:r>
            <a:r>
              <a:rPr lang="en-US" altLang="ja-JP" smtClean="0"/>
              <a:t>(Transmission Control Protocol/Internet Protocol)</a:t>
            </a:r>
            <a:r>
              <a:rPr lang="ja-JP" altLang="en-US" smtClean="0"/>
              <a:t>で接続されている。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インターネットに接続されるコンピューターは、</a:t>
            </a:r>
            <a:r>
              <a:rPr lang="en-US" altLang="ja-JP" smtClean="0"/>
              <a:t>IP</a:t>
            </a:r>
            <a:r>
              <a:rPr lang="ja-JP" altLang="en-US" smtClean="0"/>
              <a:t>アドレスが与えられる。</a:t>
            </a:r>
            <a:r>
              <a:rPr lang="en-US" altLang="ja-JP" smtClean="0"/>
              <a:t>(</a:t>
            </a:r>
            <a:r>
              <a:rPr lang="ja-JP" altLang="en-US" smtClean="0"/>
              <a:t>固定・動的</a:t>
            </a:r>
            <a:r>
              <a:rPr lang="en-US" altLang="ja-JP" smtClean="0"/>
              <a:t>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情報内容はパケット通信で送られる。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セキュリティ</a:t>
            </a:r>
            <a:r>
              <a:rPr lang="en-US" altLang="ja-JP" smtClean="0"/>
              <a:t>(</a:t>
            </a:r>
            <a:r>
              <a:rPr lang="ja-JP" altLang="en-US" smtClean="0"/>
              <a:t>ファイヤオール・暗号・認証</a:t>
            </a:r>
            <a:r>
              <a:rPr lang="en-US" altLang="ja-JP" smtClean="0"/>
              <a:t>)</a:t>
            </a:r>
          </a:p>
          <a:p>
            <a:pPr marL="609600" indent="-609600" eaLnBrk="1" hangingPunct="1">
              <a:buFontTx/>
              <a:buAutoNum type="arabicPeriod"/>
            </a:pPr>
            <a:endParaRPr lang="en-US" altLang="ja-JP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デジタルとアナログ</a:t>
            </a:r>
            <a:r>
              <a:rPr lang="en-US" altLang="ja-JP" smtClean="0"/>
              <a:t>(1)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z="2800" smtClean="0"/>
              <a:t>人間の行動の種類</a:t>
            </a:r>
            <a:r>
              <a:rPr lang="en-US" altLang="ja-JP" sz="2800" smtClean="0"/>
              <a:t>(</a:t>
            </a:r>
            <a:r>
              <a:rPr lang="ja-JP" altLang="en-US" sz="2800" smtClean="0"/>
              <a:t>デジタル化可能</a:t>
            </a:r>
            <a:r>
              <a:rPr lang="en-US" altLang="ja-JP" sz="2800" smtClean="0"/>
              <a:t>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z="2400" smtClean="0"/>
              <a:t>見る</a:t>
            </a:r>
            <a:r>
              <a:rPr lang="en-US" altLang="ja-JP" sz="2400" smtClean="0"/>
              <a:t>(</a:t>
            </a:r>
            <a:r>
              <a:rPr lang="ja-JP" altLang="en-US" sz="2400" smtClean="0"/>
              <a:t>画像・映像・文字</a:t>
            </a:r>
            <a:r>
              <a:rPr lang="en-US" altLang="ja-JP" sz="2400" smtClean="0"/>
              <a:t>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z="2400" smtClean="0"/>
              <a:t>書く</a:t>
            </a:r>
            <a:r>
              <a:rPr lang="en-US" altLang="ja-JP" sz="2400" smtClean="0"/>
              <a:t>(</a:t>
            </a:r>
            <a:r>
              <a:rPr lang="ja-JP" altLang="en-US" sz="2400" smtClean="0"/>
              <a:t>画像・文字</a:t>
            </a:r>
            <a:r>
              <a:rPr lang="en-US" altLang="ja-JP" sz="2400" smtClean="0"/>
              <a:t>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z="2400" smtClean="0"/>
              <a:t>聞く</a:t>
            </a:r>
            <a:r>
              <a:rPr lang="en-US" altLang="ja-JP" sz="2400" smtClean="0"/>
              <a:t>(</a:t>
            </a:r>
            <a:r>
              <a:rPr lang="ja-JP" altLang="en-US" sz="2400" smtClean="0"/>
              <a:t>音</a:t>
            </a:r>
            <a:r>
              <a:rPr lang="en-US" altLang="ja-JP" sz="2400" smtClean="0"/>
              <a:t>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z="2400" smtClean="0"/>
              <a:t>話す</a:t>
            </a:r>
            <a:r>
              <a:rPr lang="en-US" altLang="ja-JP" sz="2400" smtClean="0"/>
              <a:t>(</a:t>
            </a:r>
            <a:r>
              <a:rPr lang="ja-JP" altLang="en-US" sz="2400" smtClean="0"/>
              <a:t>声</a:t>
            </a:r>
            <a:r>
              <a:rPr lang="en-US" altLang="ja-JP" sz="2400" smtClean="0"/>
              <a:t>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z="2400" smtClean="0"/>
              <a:t>動かす</a:t>
            </a:r>
            <a:r>
              <a:rPr lang="en-US" altLang="ja-JP" sz="2400" smtClean="0"/>
              <a:t>(</a:t>
            </a:r>
            <a:r>
              <a:rPr lang="ja-JP" altLang="en-US" sz="2400" smtClean="0"/>
              <a:t>手・足</a:t>
            </a:r>
            <a:r>
              <a:rPr lang="en-US" altLang="ja-JP" sz="2400" smtClean="0"/>
              <a:t>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z="2400" smtClean="0"/>
              <a:t>判断する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z="2800" smtClean="0"/>
              <a:t>それ以外の感覚</a:t>
            </a:r>
            <a:r>
              <a:rPr lang="en-US" altLang="ja-JP" sz="2800" smtClean="0"/>
              <a:t>(</a:t>
            </a:r>
            <a:r>
              <a:rPr lang="ja-JP" altLang="en-US" sz="2800" smtClean="0"/>
              <a:t>デジタル化が今は困難</a:t>
            </a:r>
            <a:r>
              <a:rPr lang="en-US" altLang="ja-JP" sz="2800" smtClean="0"/>
              <a:t>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z="2400" smtClean="0"/>
              <a:t>触覚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z="2400" smtClean="0"/>
              <a:t>嗅覚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デジタルとアナログ（２）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これらの要素をデジタル変換することは、１～４については、ほぼ可能。５と６については、部分的に可能になっている。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動作についてはロボット技術、判断についてはデータの推論技術。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アナログでは不可能だが、デジタルでは、異なる要素の相互転換が可能。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相互変換の技術は障害者のノーマライゼーションに有効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デジタルとアナログ（３）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視覚障害　「見る」情報の「音」「触覚」転換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/>
              <a:t>デジタル文字情報　→　音声読み上げ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ja-JP" altLang="en-US" smtClean="0"/>
              <a:t>音声読み上げソフトで可能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/>
              <a:t>文字以外の「風景」　外出時に必要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ja-JP" altLang="en-US" smtClean="0"/>
              <a:t>映像　→　推論　→　声で指示（将来のこと）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/>
              <a:t>美術品等の鑑賞は　？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デジタルとアナログ（４）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聴覚障害　音を他の要素に転換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/>
              <a:t>声を文字に転換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ja-JP" altLang="en-US" smtClean="0"/>
              <a:t>音声認識ソフトを使用　（実験中）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ja-JP" altLang="en-US" smtClean="0"/>
              <a:t>現段階ではきわめて困難、不完全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/>
              <a:t>音楽等の鑑賞　？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ロボット技術が向上すれば、身体障害も改善される可能性がある。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/>
              <a:t>どのようなことがほかに考えられるか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インターネットと既存メディア（１）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出版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/>
              <a:t>知的エリートとしての書き手→書き手の拡大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/>
              <a:t>出版ではないｐｕｂｌｉｓｈの登場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/>
              <a:t>出版分野の消滅（百科事典）減少（辞書）　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/>
              <a:t>流通経路の変化（小売り書店の減少）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/>
              <a:t>インターネットから出版への新傾向も（電車男）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Stap</a:t>
            </a:r>
            <a:r>
              <a:rPr kumimoji="1" lang="ja-JP" altLang="en-US" dirty="0" smtClean="0"/>
              <a:t>細胞問題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インターネットの活用場面</a:t>
            </a:r>
          </a:p>
          <a:p>
            <a:pPr lvl="1"/>
            <a:r>
              <a:rPr lang="ja-JP" altLang="en-US" dirty="0" smtClean="0"/>
              <a:t>著者</a:t>
            </a:r>
            <a:r>
              <a:rPr lang="ja-JP" altLang="en-US" dirty="0" smtClean="0"/>
              <a:t>たち</a:t>
            </a:r>
            <a:r>
              <a:rPr lang="ja-JP" altLang="en-US" dirty="0" smtClean="0"/>
              <a:t>の連絡</a:t>
            </a:r>
            <a:r>
              <a:rPr lang="en-US" altLang="ja-JP" dirty="0" smtClean="0"/>
              <a:t>(</a:t>
            </a:r>
            <a:r>
              <a:rPr lang="ja-JP" altLang="en-US" dirty="0" smtClean="0"/>
              <a:t>日本・アメリカ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1"/>
            <a:r>
              <a:rPr kumimoji="1" lang="ja-JP" altLang="en-US" dirty="0" smtClean="0"/>
              <a:t>批判者</a:t>
            </a:r>
            <a:r>
              <a:rPr kumimoji="1" lang="ja-JP" altLang="en-US" dirty="0" smtClean="0"/>
              <a:t>たち</a:t>
            </a:r>
            <a:r>
              <a:rPr kumimoji="1" lang="ja-JP" altLang="en-US" dirty="0" smtClean="0"/>
              <a:t>の活動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検証サイト、ブログ、ツイッターで拡散・相互交流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論文自体</a:t>
            </a:r>
            <a:r>
              <a:rPr lang="en-US" altLang="ja-JP" dirty="0" smtClean="0"/>
              <a:t>(</a:t>
            </a:r>
            <a:r>
              <a:rPr lang="ja-JP" altLang="en-US" dirty="0" smtClean="0"/>
              <a:t>読まれるほとんどはネット版</a:t>
            </a:r>
            <a:r>
              <a:rPr lang="en-US" altLang="ja-JP" dirty="0" smtClean="0"/>
              <a:t>)</a:t>
            </a:r>
            <a:endParaRPr kumimoji="1" lang="ja-JP" altLang="en-US" dirty="0" smtClean="0"/>
          </a:p>
          <a:p>
            <a:r>
              <a:rPr lang="ja-JP" altLang="en-US" dirty="0" smtClean="0"/>
              <a:t>既存メディアの活用</a:t>
            </a:r>
          </a:p>
          <a:p>
            <a:pPr lvl="1"/>
            <a:r>
              <a:rPr kumimoji="1" lang="ja-JP" altLang="en-US" dirty="0" smtClean="0"/>
              <a:t>理研の発表や検証の記者</a:t>
            </a:r>
            <a:r>
              <a:rPr kumimoji="1" lang="ja-JP" altLang="en-US" dirty="0" smtClean="0"/>
              <a:t>会見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インターネットと既存メディア（２）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新聞・雑誌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ja-JP" altLang="en-US" smtClean="0"/>
              <a:t>新聞は今後大きく変化する可能性（紙→ファイル）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ja-JP" altLang="en-US" smtClean="0"/>
              <a:t>新聞をとらない世帯が増加（インターネットで閲覧）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ja-JP" altLang="en-US" smtClean="0"/>
              <a:t>広告収入のインターネットへの部分的移動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ja-JP" altLang="en-US" smtClean="0"/>
              <a:t>メールマガジンの増大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ja-JP" altLang="en-US" smtClean="0"/>
              <a:t>検索機能の充実（インターネットによる進歩）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ja-JP" altLang="en-US" smtClean="0"/>
              <a:t>販売網からの圧力</a:t>
            </a:r>
          </a:p>
          <a:p>
            <a:pPr marL="609600" indent="-609600" eaLnBrk="1" hangingPunct="1"/>
            <a:endParaRPr lang="en-US" altLang="ja-JP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インターネットと既存メディア（３）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ラジオ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もともとテレビに押されていた→独自の存在（活動しながら聞く）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独自の存在のインターネット形態との共存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ラジオの限界をインターネットで補う形態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インターネットに独自のラジオ局（個人でも可能）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インターネットと既存メディア（４）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テレビ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/>
              <a:t>今後テレビとインターネットの融合（しかし、その形態は模索　ホリエモン事件）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/>
              <a:t>既存のテレビは大きな資本が必要（インターネットは大資本を前提としない）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altLang="ja-JP" smtClean="0"/>
              <a:t>Video on Demand </a:t>
            </a:r>
            <a:r>
              <a:rPr lang="ja-JP" altLang="en-US" smtClean="0"/>
              <a:t>をインターネットが担う。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/>
              <a:t>ラジオと同様個人のテレビ局が可能</a:t>
            </a:r>
            <a:r>
              <a:rPr lang="en-US" altLang="ja-JP" smtClean="0"/>
              <a:t>(4</a:t>
            </a:r>
            <a:r>
              <a:rPr lang="ja-JP" altLang="en-US" smtClean="0"/>
              <a:t>の形態になる</a:t>
            </a:r>
            <a:r>
              <a:rPr lang="en-US" altLang="ja-JP" smtClean="0"/>
              <a:t>)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ja-JP" altLang="en-US" smtClean="0"/>
              <a:t>教育組織の利用が増大</a:t>
            </a:r>
            <a:r>
              <a:rPr lang="en-US" altLang="ja-JP" smtClean="0"/>
              <a:t>(</a:t>
            </a:r>
            <a:r>
              <a:rPr lang="ja-JP" altLang="en-US" smtClean="0"/>
              <a:t>後述</a:t>
            </a:r>
            <a:r>
              <a:rPr lang="en-US" altLang="ja-JP" smtClean="0"/>
              <a:t>)</a:t>
            </a:r>
          </a:p>
          <a:p>
            <a:pPr marL="990600" lvl="1" indent="-533400" eaLnBrk="1" hangingPunct="1"/>
            <a:endParaRPr lang="en-US" altLang="ja-JP" smtClean="0"/>
          </a:p>
          <a:p>
            <a:pPr marL="609600" indent="-609600" eaLnBrk="1" hangingPunct="1"/>
            <a:endParaRPr lang="en-US" altLang="ja-JP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インターネットと既存メディア</a:t>
            </a:r>
            <a:r>
              <a:rPr lang="en-US" altLang="ja-JP" smtClean="0"/>
              <a:t>(5)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電話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コンピューターネットワーク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学校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音楽</a:t>
            </a:r>
          </a:p>
          <a:p>
            <a:pPr marL="609600" indent="-609600" eaLnBrk="1" hangingPunct="1"/>
            <a:endParaRPr lang="en-US" altLang="ja-JP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インターネットが変えたもの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表現主体の爆発的増加</a:t>
            </a:r>
            <a:r>
              <a:rPr lang="en-US" altLang="ja-JP" smtClean="0"/>
              <a:t>(</a:t>
            </a:r>
            <a:r>
              <a:rPr lang="ja-JP" altLang="en-US" smtClean="0"/>
              <a:t>知的エリートから一般市民へ</a:t>
            </a:r>
            <a:r>
              <a:rPr lang="en-US" altLang="ja-JP" smtClean="0"/>
              <a:t>)  </a:t>
            </a:r>
            <a:r>
              <a:rPr lang="ja-JP" altLang="en-US" smtClean="0"/>
              <a:t>表現の自由の現実化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「知」のあり方の変化 「個」の力から「集団」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/>
              <a:t>Linux </a:t>
            </a:r>
            <a:r>
              <a:rPr lang="ja-JP" altLang="en-US" smtClean="0"/>
              <a:t>と </a:t>
            </a:r>
            <a:r>
              <a:rPr lang="en-US" altLang="ja-JP" smtClean="0"/>
              <a:t>Wikipedia  OpenOffice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情報の国家・大資本の独占からの解放（他面誤報・虚報・誹謗等の増加）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個人の情報処理・判断能力が問題となる。</a:t>
            </a:r>
          </a:p>
          <a:p>
            <a:pPr marL="609600" indent="-609600" eaLnBrk="1" hangingPunct="1"/>
            <a:endParaRPr lang="en-US" altLang="ja-JP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インターネットの影？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人格権侵害の深刻化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個人の名誉・プライバシー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著作権侵害の深刻化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学術専用のときはコピーフリーだった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商用利用で著作権問題の発生（</a:t>
            </a:r>
            <a:r>
              <a:rPr lang="en-US" altLang="ja-JP" smtClean="0"/>
              <a:t>Winny</a:t>
            </a:r>
            <a:r>
              <a:rPr lang="ja-JP" altLang="en-US" smtClean="0"/>
              <a:t>事件</a:t>
            </a:r>
            <a:r>
              <a:rPr lang="en-US" altLang="ja-JP" smtClean="0"/>
              <a:t>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個人間の争いの増大（コミュニケーションの特質　顔の見えないやりとり）　事実か？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個人情報の侵害の危険（セキュリティの必要）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ウィキリークスを考える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日本でのウィキリークス状況</a:t>
            </a:r>
            <a:r>
              <a:rPr lang="en-US" altLang="ja-JP" dirty="0" smtClean="0">
                <a:hlinkClick r:id="rId2"/>
              </a:rPr>
              <a:t>http://www.asahi.com/special/wikileaks/</a:t>
            </a:r>
            <a:endParaRPr lang="ja-JP" altLang="en-US" dirty="0" smtClean="0"/>
          </a:p>
          <a:p>
            <a:r>
              <a:rPr kumimoji="1" lang="ja-JP" altLang="en-US" dirty="0" smtClean="0"/>
              <a:t>ウィキリークスのホームページ</a:t>
            </a:r>
            <a:r>
              <a:rPr lang="en-US" altLang="ja-JP" dirty="0" smtClean="0">
                <a:hlinkClick r:id="rId3"/>
              </a:rPr>
              <a:t>http://wikileaks.org/</a:t>
            </a:r>
            <a:endParaRPr lang="ja-JP" altLang="en-US" dirty="0" smtClean="0"/>
          </a:p>
          <a:p>
            <a:r>
              <a:rPr kumimoji="1" lang="ja-JP" altLang="en-US" smtClean="0"/>
              <a:t>ウィキリークスはテロか正義の情報開示か、あるいは</a:t>
            </a:r>
            <a:endParaRPr kumimoji="1" lang="ja-JP" altLang="en-US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ファイル:Julian Assange (Norway, March 2010)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486650" cy="5705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スノーデン事件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ＮＳＡで諜報活動をしていたスノーデンが、香港でその内容を一部暴露</a:t>
            </a:r>
          </a:p>
          <a:p>
            <a:r>
              <a:rPr lang="ja-JP" altLang="en-US" dirty="0" smtClean="0"/>
              <a:t>その後亡命問題が長引いている。</a:t>
            </a:r>
          </a:p>
          <a:p>
            <a:r>
              <a:rPr kumimoji="1" lang="ja-JP" altLang="en-US" dirty="0" smtClean="0"/>
              <a:t>アメリカ始め多くの国が、インターネットや電話等の通信傍受をしていること、アメリカの主要なインターネット関連会社が協力していることが明らかに。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6/60/Edward_Snowden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030" y="0"/>
            <a:ext cx="569194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インターネットの新しい動向</a:t>
            </a:r>
          </a:p>
        </p:txBody>
      </p:sp>
      <p:sp>
        <p:nvSpPr>
          <p:cNvPr id="307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政治を変える主体の拡大（エリツィン→ジャスミン革命・日本反原発デモ</a:t>
            </a:r>
            <a:r>
              <a:rPr lang="ja-JP" altLang="en-US" dirty="0" smtClean="0"/>
              <a:t>）</a:t>
            </a:r>
            <a:r>
              <a:rPr lang="en-US" altLang="ja-JP" dirty="0" err="1" smtClean="0"/>
              <a:t>cf</a:t>
            </a:r>
            <a:r>
              <a:rPr lang="ja-JP" altLang="en-US" dirty="0" smtClean="0"/>
              <a:t> ⇦⇨旧メディア</a:t>
            </a:r>
            <a:endParaRPr lang="ja-JP" altLang="en-US" dirty="0" smtClean="0"/>
          </a:p>
          <a:p>
            <a:pPr eaLnBrk="1" hangingPunct="1"/>
            <a:r>
              <a:rPr lang="ja-JP" altLang="en-US" dirty="0" smtClean="0"/>
              <a:t>事件の情報拡散（ｃｆ　大津いじめ自殺）</a:t>
            </a:r>
          </a:p>
          <a:p>
            <a:pPr eaLnBrk="1" hangingPunct="1"/>
            <a:r>
              <a:rPr lang="ja-JP" altLang="en-US" dirty="0" smtClean="0"/>
              <a:t>旧メディア媒体の一層の統合（テレビ・電子書籍・音楽・電話）</a:t>
            </a:r>
          </a:p>
          <a:p>
            <a:pPr eaLnBrk="1" hangingPunct="1">
              <a:buNone/>
            </a:pPr>
            <a:r>
              <a:rPr lang="ja-JP" altLang="en-US" dirty="0" smtClean="0"/>
              <a:t>　　　　　　　　　⇧</a:t>
            </a:r>
          </a:p>
          <a:p>
            <a:pPr eaLnBrk="1" hangingPunct="1"/>
            <a:r>
              <a:rPr lang="ja-JP" altLang="en-US" dirty="0" smtClean="0"/>
              <a:t>すべてが国際的レベルでおきる（新聞・ラジオ・テレビ等がインターネットを通じて国際的に流通）</a:t>
            </a:r>
          </a:p>
          <a:p>
            <a:pPr eaLnBrk="1" hangingPunct="1"/>
            <a:endParaRPr lang="ja-JP" altLang="en-US" dirty="0" smtClean="0"/>
          </a:p>
          <a:p>
            <a:pPr eaLnBrk="1" hangingPunct="1"/>
            <a:endParaRPr lang="ja-JP" altLang="en-US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ウィキリークスとスノーデン事件から考えるべき課題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情報活動は、安全のために必要なことか、国家権力の恣意的な活動か、市民の個人情報の侵害なのか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インターネットのもつ意味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オープン性　</a:t>
            </a:r>
          </a:p>
          <a:p>
            <a:pPr lvl="1"/>
            <a:r>
              <a:rPr kumimoji="1" lang="ja-JP" altLang="en-US" dirty="0" smtClean="0"/>
              <a:t>情報がオープンとなる（ウィキリークス）</a:t>
            </a:r>
          </a:p>
          <a:p>
            <a:pPr lvl="1"/>
            <a:r>
              <a:rPr lang="ja-JP" altLang="en-US" dirty="0" smtClean="0"/>
              <a:t>情報をオープンにして、共同的作業（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linux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openoffice</a:t>
            </a:r>
            <a:r>
              <a:rPr lang="ja-JP" altLang="en-US" dirty="0" smtClean="0"/>
              <a:t> その他多くの</a:t>
            </a:r>
            <a:r>
              <a:rPr lang="en-US" altLang="ja-JP" dirty="0" smtClean="0"/>
              <a:t>open</a:t>
            </a:r>
            <a:r>
              <a:rPr lang="ja-JP" altLang="en-US" dirty="0" smtClean="0"/>
              <a:t> </a:t>
            </a:r>
            <a:r>
              <a:rPr lang="en-US" altLang="ja-JP" dirty="0" smtClean="0"/>
              <a:t>source</a:t>
            </a:r>
            <a:r>
              <a:rPr lang="ja-JP" altLang="en-US" dirty="0" smtClean="0"/>
              <a:t> </a:t>
            </a:r>
            <a:r>
              <a:rPr lang="en-US" altLang="ja-JP" dirty="0" smtClean="0"/>
              <a:t>soft)</a:t>
            </a:r>
            <a:endParaRPr kumimoji="1" lang="ja-JP" altLang="en-US" dirty="0" smtClean="0"/>
          </a:p>
          <a:p>
            <a:r>
              <a:rPr lang="ja-JP" altLang="en-US" dirty="0" smtClean="0"/>
              <a:t>共同性</a:t>
            </a:r>
          </a:p>
          <a:p>
            <a:r>
              <a:rPr kumimoji="1" lang="ja-JP" altLang="en-US" dirty="0" smtClean="0"/>
              <a:t>自由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インターネットと匿名性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インターネットは匿名社会か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電話・郵便などと比較してみよう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ＩＰアドレスの匿名性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インターネットの歴史（１）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ja-JP" altLang="en-US" smtClean="0"/>
              <a:t>１．　　１９６９年国防総省のネットワークとして成立（ＡＲＰＡネット）　対ソ連　</a:t>
            </a:r>
          </a:p>
          <a:p>
            <a:pPr marL="609600" indent="-609600" eaLnBrk="1" hangingPunct="1">
              <a:buFontTx/>
              <a:buNone/>
            </a:pPr>
            <a:r>
              <a:rPr lang="ja-JP" altLang="en-US" smtClean="0"/>
              <a:t>　　　コンピューターネットワークが攻撃されたときへの備え</a:t>
            </a:r>
          </a:p>
          <a:p>
            <a:pPr marL="609600" indent="-609600" eaLnBrk="1" hangingPunct="1">
              <a:buFontTx/>
              <a:buNone/>
            </a:pPr>
            <a:r>
              <a:rPr lang="ja-JP" altLang="en-US" smtClean="0"/>
              <a:t>２．　その後大学や研究機関を含む。外国にも拡大</a:t>
            </a:r>
          </a:p>
          <a:p>
            <a:pPr marL="609600" indent="-609600" eaLnBrk="1" hangingPunct="1">
              <a:buFontTx/>
              <a:buNone/>
            </a:pPr>
            <a:r>
              <a:rPr lang="ja-JP" altLang="en-US" smtClean="0"/>
              <a:t>３．　１９８４年日本にＪＵＮＥＴ、１９８８年にＷＩＤＥプロジェクト　インターネットに参加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インターネットの歴史（２）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ja-JP" altLang="en-US" smtClean="0"/>
              <a:t>学術専用としての特徴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ja-JP" altLang="en-US" smtClean="0"/>
              <a:t>　・学術機関（大学や研究所）の構成員のみが参加することができる。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ja-JP" altLang="en-US" smtClean="0"/>
              <a:t>　・完全な言論・表現の自由（フリーソフト等）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ja-JP" altLang="en-US" smtClean="0"/>
              <a:t>　・ＩＰアドレスで発進主体が明示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ja-JP" altLang="en-US" smtClean="0"/>
              <a:t>８０年代に軍事関係は別ネットへ以降。その後インターネットは学術専用の国際ネットワークとなった。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インターネットの歴史（３）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１９９２年学術専用から一般商用利用を許可　→　プロバイダーを介して市民が参加可能になる。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画面上はテキスト、画像等はダウンロード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ハイパーリンクの技術が開発され、ＭＯＳＡＩＣ（その後開発者がＮｅｔｓｃａｐｅを開発、マイクロソフトがＩＥで普及）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mtClean="0"/>
              <a:t>１９９５年にＷＩＮＤＯＷＳ９５　利用環境が整うことで、爆発的に。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インターネットの歴史（４）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無線（ ＬＡＮ，ＰＨＳでの利用、携帯）の利用　このことにより、屋外でのインターネット接続が可能になった。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ja-JP" altLang="en-US" smtClean="0"/>
              <a:t>回線の速度改善で常時接続が普及　　　　　　　</a:t>
            </a:r>
          </a:p>
          <a:p>
            <a:pPr marL="609600" indent="-609600" eaLnBrk="1" hangingPunct="1">
              <a:buFontTx/>
              <a:buNone/>
            </a:pPr>
            <a:r>
              <a:rPr lang="ja-JP" altLang="en-US" smtClean="0"/>
              <a:t>　　テキスト中心のコンテンツから、画像や映像を容易に扱うことができるようになった。</a:t>
            </a:r>
          </a:p>
          <a:p>
            <a:pPr marL="609600" indent="-609600" eaLnBrk="1" hangingPunct="1">
              <a:buFontTx/>
              <a:buNone/>
            </a:pPr>
            <a:r>
              <a:rPr lang="ja-JP" altLang="en-US" smtClean="0"/>
              <a:t>３．ブログ等の普及で個人の発進が増大</a:t>
            </a:r>
          </a:p>
          <a:p>
            <a:pPr marL="609600" indent="-609600" eaLnBrk="1" hangingPunct="1"/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1022</Words>
  <Application>Microsoft Office PowerPoint</Application>
  <PresentationFormat>画面に合わせる (4:3)</PresentationFormat>
  <Paragraphs>175</Paragraphs>
  <Slides>30</Slides>
  <Notes>13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30</vt:i4>
      </vt:variant>
    </vt:vector>
  </HeadingPairs>
  <TitlesOfParts>
    <vt:vector size="31" baseType="lpstr">
      <vt:lpstr>標準デザイン</vt:lpstr>
      <vt:lpstr>インターネットと国際社会</vt:lpstr>
      <vt:lpstr>Stap細胞問題</vt:lpstr>
      <vt:lpstr>インターネットの新しい動向</vt:lpstr>
      <vt:lpstr>インターネットのもつ意味</vt:lpstr>
      <vt:lpstr>インターネットと匿名性</vt:lpstr>
      <vt:lpstr>インターネットの歴史（１）</vt:lpstr>
      <vt:lpstr>インターネットの歴史（２）</vt:lpstr>
      <vt:lpstr>インターネットの歴史（３）</vt:lpstr>
      <vt:lpstr>インターネットの歴史（４）</vt:lpstr>
      <vt:lpstr>インターネットの歴史（５）</vt:lpstr>
      <vt:lpstr>インターネットの歴史（６）</vt:lpstr>
      <vt:lpstr>インターネットとは何か（１）</vt:lpstr>
      <vt:lpstr>インターネットとは何か（２）</vt:lpstr>
      <vt:lpstr>インターネットとは何か（３）</vt:lpstr>
      <vt:lpstr>デジタルとアナログ(1)</vt:lpstr>
      <vt:lpstr>デジタルとアナログ（２）</vt:lpstr>
      <vt:lpstr>デジタルとアナログ（３）</vt:lpstr>
      <vt:lpstr>デジタルとアナログ（４）</vt:lpstr>
      <vt:lpstr>インターネットと既存メディア（１）</vt:lpstr>
      <vt:lpstr>インターネットと既存メディア（２）</vt:lpstr>
      <vt:lpstr>インターネットと既存メディア（３）</vt:lpstr>
      <vt:lpstr>インターネットと既存メディア（４）</vt:lpstr>
      <vt:lpstr>インターネットと既存メディア(5)</vt:lpstr>
      <vt:lpstr>インターネットが変えたもの</vt:lpstr>
      <vt:lpstr>インターネットの影？</vt:lpstr>
      <vt:lpstr>ウィキリークスを考える</vt:lpstr>
      <vt:lpstr>スライド 27</vt:lpstr>
      <vt:lpstr>スノーデン事件</vt:lpstr>
      <vt:lpstr>スライド 29</vt:lpstr>
      <vt:lpstr>ウィキリークスとスノーデン事件から考えるべき課題</vt:lpstr>
    </vt:vector>
  </TitlesOfParts>
  <Company>ＢＵＮＫＹＯ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インターネットと国際社会</dc:title>
  <dc:creator>Owner</dc:creator>
  <cp:lastModifiedBy>wakei</cp:lastModifiedBy>
  <cp:revision>17</cp:revision>
  <dcterms:created xsi:type="dcterms:W3CDTF">2006-07-02T01:48:15Z</dcterms:created>
  <dcterms:modified xsi:type="dcterms:W3CDTF">2014-07-18T21:06:36Z</dcterms:modified>
</cp:coreProperties>
</file>