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84" r:id="rId5"/>
    <p:sldId id="279" r:id="rId6"/>
    <p:sldId id="282" r:id="rId7"/>
    <p:sldId id="281" r:id="rId8"/>
    <p:sldId id="283" r:id="rId9"/>
    <p:sldId id="285"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2" y="-14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35726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266385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179062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3DA49-6132-4D93-B22E-4AE260B0A46B}"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14780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018DEF-EE4A-41D8-B1A1-B2B8008C9B9C}"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361235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7EE79A-EECB-4954-B01A-C61389C6EF13}"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44864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E9BFD-3177-4940-98BF-A7FA669F9595}"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609593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B0A8D3F-156B-463E-8974-BEA61FCE46B4}"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382745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E8E2F4E-BA5C-4675-93E9-265CC28FE359}"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1172332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3551F1E-4AD9-46F1-92D9-0AE39EC5625A}"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598047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A92DAA0-AB34-4265-A177-23FFAD09F02E}"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314977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2916666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65218D-A4A5-4CD9-847E-2ACEEFDE3414}"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776421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70172A-C17D-4980-8FAE-1B267337B42F}"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6678280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161449-BB5D-45A4-817B-69BCE9F8575A}" type="slidenum">
              <a:rPr lang="en-US" altLang="ja-JP">
                <a:solidFill>
                  <a:srgbClr val="000000"/>
                </a:solidFill>
              </a:rPr>
              <a:pPr>
                <a:defRPr/>
              </a:pPr>
              <a:t>&lt;#&gt;</a:t>
            </a:fld>
            <a:endParaRPr lang="en-US" altLang="ja-JP">
              <a:solidFill>
                <a:srgbClr val="000000"/>
              </a:solidFill>
            </a:endParaRPr>
          </a:p>
        </p:txBody>
      </p:sp>
    </p:spTree>
    <p:extLst>
      <p:ext uri="{BB962C8B-B14F-4D97-AF65-F5344CB8AC3E}">
        <p14:creationId xmlns:p14="http://schemas.microsoft.com/office/powerpoint/2010/main" xmlns="" val="2555186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F0B357E-74FD-432B-BCD7-C184D586A9E2}"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777589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72F27623-5FA0-4502-B699-5F48EB72F338}"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097774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2E7CB4B-E102-4D6E-A231-A0F725257E0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284844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B55D008-B9FD-417C-A740-09F71EE94D62}"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6141043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2534C838-34B6-423E-AD49-19423D8BED7F}"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8117487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552E8CE2-AF8F-4400-98A0-BCB1BCE7456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279626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0E2D60D-39E0-4A49-8BC1-AF3F88B5D12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58496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21053487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84B041B7-ECCB-47CA-A36D-3A5588611C96}"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53321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89C15A1-5935-4971-B42F-B2D35E6B99F3}"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2108041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A988114-5F01-4B93-8D65-9E63EFF1D5C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6480349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791D59B-F0CD-4F5A-BDD5-A37D97F60B7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22832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107920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332160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106400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355170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318924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A17080-07C9-4C45-8501-220F8E2A09B2}" type="datetimeFigureOut">
              <a:rPr kumimoji="1" lang="ja-JP" altLang="en-US" smtClean="0"/>
              <a:pPr/>
              <a:t>2014/6/13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191959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17080-07C9-4C45-8501-220F8E2A09B2}" type="datetimeFigureOut">
              <a:rPr kumimoji="1" lang="ja-JP" altLang="en-US" smtClean="0"/>
              <a:pPr/>
              <a:t>2014/6/13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A0469-1141-45F2-A966-1AD5523C3A8F}" type="slidenum">
              <a:rPr kumimoji="1" lang="ja-JP" altLang="en-US" smtClean="0"/>
              <a:pPr/>
              <a:t>&lt;#&gt;</a:t>
            </a:fld>
            <a:endParaRPr kumimoji="1" lang="ja-JP" altLang="en-US"/>
          </a:p>
        </p:txBody>
      </p:sp>
    </p:spTree>
    <p:extLst>
      <p:ext uri="{BB962C8B-B14F-4D97-AF65-F5344CB8AC3E}">
        <p14:creationId xmlns:p14="http://schemas.microsoft.com/office/powerpoint/2010/main" xmlns="" val="869573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1CF3D81B-F4BB-4556-AA24-C7106777A9C3}" type="slidenum">
              <a:rPr lang="en-US" altLang="ja-JP">
                <a:solidFill>
                  <a:srgbClr val="000000"/>
                </a:solidFill>
              </a:rPr>
              <a:pPr fontAlgn="base">
                <a:spcBef>
                  <a:spcPct val="0"/>
                </a:spcBef>
                <a:spcAft>
                  <a:spcPct val="0"/>
                </a:spcAft>
                <a:defRPr/>
              </a:pPr>
              <a:t>&lt;#&gt;</a:t>
            </a:fld>
            <a:endParaRPr lang="en-US" altLang="ja-JP">
              <a:solidFill>
                <a:srgbClr val="000000"/>
              </a:solidFill>
            </a:endParaRPr>
          </a:p>
        </p:txBody>
      </p:sp>
    </p:spTree>
    <p:extLst>
      <p:ext uri="{BB962C8B-B14F-4D97-AF65-F5344CB8AC3E}">
        <p14:creationId xmlns:p14="http://schemas.microsoft.com/office/powerpoint/2010/main" xmlns="" val="2551390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A269FA5-BD21-467C-9C0F-B4BCEAB33FB6}" type="slidenum">
              <a:rPr lang="en-US" altLang="ja-JP">
                <a:solidFill>
                  <a:srgbClr val="000000"/>
                </a:solidFill>
              </a:rPr>
              <a:pPr fontAlgn="base">
                <a:spcBef>
                  <a:spcPct val="0"/>
                </a:spcBef>
                <a:spcAft>
                  <a:spcPct val="0"/>
                </a:spcAft>
              </a:pPr>
              <a:t>&lt;#&gt;</a:t>
            </a:fld>
            <a:endParaRPr lang="en-US" altLang="ja-JP">
              <a:solidFill>
                <a:srgbClr val="000000"/>
              </a:solidFill>
            </a:endParaRPr>
          </a:p>
        </p:txBody>
      </p:sp>
    </p:spTree>
    <p:extLst>
      <p:ext uri="{BB962C8B-B14F-4D97-AF65-F5344CB8AC3E}">
        <p14:creationId xmlns:p14="http://schemas.microsoft.com/office/powerpoint/2010/main" xmlns="" val="1489713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www.tabiken.com/history/doc/F/F302C100.HTM"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povertydata.worldbank.org/poverty/home/"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note.masm.jp/%A5%C6%A5%A4%A5%AF%A5%AA%A5%D5/"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南北問題２</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xmlns="" val="150798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mtClean="0"/>
              <a:t>近代化論とマルクス主義</a:t>
            </a:r>
          </a:p>
        </p:txBody>
      </p:sp>
      <p:sp>
        <p:nvSpPr>
          <p:cNvPr id="34819" name="Rectangle 3"/>
          <p:cNvSpPr>
            <a:spLocks noGrp="1" noChangeArrowheads="1"/>
          </p:cNvSpPr>
          <p:nvPr>
            <p:ph type="body" idx="1"/>
          </p:nvPr>
        </p:nvSpPr>
        <p:spPr/>
        <p:txBody>
          <a:bodyPr/>
          <a:lstStyle/>
          <a:p>
            <a:pPr eaLnBrk="1" hangingPunct="1">
              <a:lnSpc>
                <a:spcPct val="80000"/>
              </a:lnSpc>
            </a:pPr>
            <a:r>
              <a:rPr lang="ja-JP" altLang="en-US" sz="2400" smtClean="0"/>
              <a:t>共通点　経済の発展段階説</a:t>
            </a:r>
          </a:p>
          <a:p>
            <a:pPr eaLnBrk="1" hangingPunct="1">
              <a:lnSpc>
                <a:spcPct val="80000"/>
              </a:lnSpc>
              <a:buFontTx/>
              <a:buNone/>
            </a:pPr>
            <a:r>
              <a:rPr lang="ja-JP" altLang="en-US" sz="2400" smtClean="0"/>
              <a:t>　　　　　　　産業革命や市民革命等が基礎条件</a:t>
            </a:r>
          </a:p>
          <a:p>
            <a:pPr eaLnBrk="1" hangingPunct="1">
              <a:lnSpc>
                <a:spcPct val="80000"/>
              </a:lnSpc>
              <a:buFontTx/>
              <a:buNone/>
            </a:pPr>
            <a:r>
              <a:rPr lang="ja-JP" altLang="en-US" sz="2400" smtClean="0"/>
              <a:t>　　経済的条件：　技術水準、蓄積、労働力</a:t>
            </a:r>
          </a:p>
          <a:p>
            <a:pPr eaLnBrk="1" hangingPunct="1">
              <a:lnSpc>
                <a:spcPct val="80000"/>
              </a:lnSpc>
              <a:buFontTx/>
              <a:buNone/>
            </a:pPr>
            <a:r>
              <a:rPr lang="ja-JP" altLang="en-US" sz="2400" smtClean="0"/>
              <a:t>　　　　　　　　　　　交通網、</a:t>
            </a:r>
          </a:p>
          <a:p>
            <a:pPr eaLnBrk="1" hangingPunct="1">
              <a:lnSpc>
                <a:spcPct val="80000"/>
              </a:lnSpc>
              <a:buFontTx/>
              <a:buNone/>
            </a:pPr>
            <a:r>
              <a:rPr lang="ja-JP" altLang="en-US" sz="2400" smtClean="0"/>
              <a:t>　　政治的条件：　市民、ある程度の民主主義</a:t>
            </a:r>
          </a:p>
          <a:p>
            <a:pPr eaLnBrk="1" hangingPunct="1">
              <a:lnSpc>
                <a:spcPct val="80000"/>
              </a:lnSpc>
              <a:buFontTx/>
              <a:buNone/>
            </a:pPr>
            <a:r>
              <a:rPr lang="ja-JP" altLang="en-US" sz="2400" smtClean="0"/>
              <a:t>　　　　　　　　　　　安定した中央政府　　　　</a:t>
            </a:r>
          </a:p>
          <a:p>
            <a:pPr eaLnBrk="1" hangingPunct="1">
              <a:lnSpc>
                <a:spcPct val="80000"/>
              </a:lnSpc>
            </a:pPr>
            <a:r>
              <a:rPr lang="ja-JP" altLang="en-US" sz="2400" smtClean="0"/>
              <a:t>相違点　社会主義の想定</a:t>
            </a:r>
          </a:p>
          <a:p>
            <a:pPr eaLnBrk="1" hangingPunct="1">
              <a:lnSpc>
                <a:spcPct val="80000"/>
              </a:lnSpc>
              <a:buFontTx/>
              <a:buNone/>
            </a:pPr>
            <a:r>
              <a:rPr lang="ja-JP" altLang="en-US" sz="2400" smtClean="0"/>
              <a:t>　　　　　　　政治的社会的立場</a:t>
            </a:r>
          </a:p>
          <a:p>
            <a:pPr eaLnBrk="1" hangingPunct="1">
              <a:lnSpc>
                <a:spcPct val="80000"/>
              </a:lnSpc>
              <a:buFontTx/>
              <a:buNone/>
            </a:pPr>
            <a:endParaRPr lang="ja-JP" altLang="en-US" sz="2400" smtClean="0"/>
          </a:p>
          <a:p>
            <a:pPr eaLnBrk="1" hangingPunct="1">
              <a:lnSpc>
                <a:spcPct val="80000"/>
              </a:lnSpc>
              <a:buFontTx/>
              <a:buNone/>
            </a:pPr>
            <a:r>
              <a:rPr lang="ja-JP" altLang="en-US" sz="2400" smtClean="0"/>
              <a:t>　国内的には富の再配分がある程度進んだが、国際的には格差化が進行している。</a:t>
            </a:r>
          </a:p>
          <a:p>
            <a:pPr eaLnBrk="1" hangingPunct="1">
              <a:lnSpc>
                <a:spcPct val="80000"/>
              </a:lnSpc>
              <a:buFontTx/>
              <a:buNone/>
            </a:pPr>
            <a:r>
              <a:rPr lang="ja-JP" altLang="en-US" sz="2400" smtClean="0"/>
              <a:t>　　　　　　　</a:t>
            </a:r>
          </a:p>
        </p:txBody>
      </p:sp>
    </p:spTree>
    <p:extLst>
      <p:ext uri="{BB962C8B-B14F-4D97-AF65-F5344CB8AC3E}">
        <p14:creationId xmlns:p14="http://schemas.microsoft.com/office/powerpoint/2010/main" xmlns="" val="83776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国内の条件</a:t>
            </a:r>
          </a:p>
          <a:p>
            <a:pPr lvl="1"/>
            <a:r>
              <a:rPr kumimoji="1" lang="ja-JP" altLang="en-US" dirty="0" smtClean="0"/>
              <a:t>徳川時代に統一国家（強力な中央政府）と、全国的な経済の発展があった。</a:t>
            </a:r>
          </a:p>
          <a:p>
            <a:pPr lvl="1"/>
            <a:r>
              <a:rPr lang="ja-JP" altLang="en-US" dirty="0" smtClean="0"/>
              <a:t>鎖国しながらも、ヨーロッパの学問が輸入され、庶民まで多くが教育を受けていた。（当時識字率が世界一であったとも言われる。）</a:t>
            </a:r>
          </a:p>
          <a:p>
            <a:r>
              <a:rPr kumimoji="1" lang="ja-JP" altLang="en-US" dirty="0" smtClean="0"/>
              <a:t>国際的条件</a:t>
            </a:r>
          </a:p>
          <a:p>
            <a:pPr lvl="1"/>
            <a:r>
              <a:rPr lang="ja-JP" altLang="en-US" dirty="0" smtClean="0"/>
              <a:t>列強は植民地化のトラブルの結果、日本とは平和的な通商を求める姿勢が強かった。</a:t>
            </a:r>
            <a:endParaRPr kumimoji="1" lang="ja-JP" altLang="en-US" dirty="0"/>
          </a:p>
        </p:txBody>
      </p:sp>
    </p:spTree>
    <p:extLst>
      <p:ext uri="{BB962C8B-B14F-4D97-AF65-F5344CB8AC3E}">
        <p14:creationId xmlns:p14="http://schemas.microsoft.com/office/powerpoint/2010/main" xmlns="" val="3819251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明治政府の積極的な施策と国民の努力</a:t>
            </a:r>
          </a:p>
          <a:p>
            <a:pPr lvl="1"/>
            <a:r>
              <a:rPr lang="ja-JP" altLang="en-US" dirty="0" smtClean="0"/>
              <a:t>工業化</a:t>
            </a:r>
          </a:p>
          <a:p>
            <a:pPr lvl="1"/>
            <a:r>
              <a:rPr kumimoji="1" lang="ja-JP" altLang="en-US" dirty="0" smtClean="0"/>
              <a:t>教育熱（就学のみではなく、自由民権運動のような学習活動）</a:t>
            </a:r>
          </a:p>
          <a:p>
            <a:r>
              <a:rPr lang="ja-JP" altLang="en-US" dirty="0" smtClean="0"/>
              <a:t>負の遺産も生み出した</a:t>
            </a:r>
          </a:p>
          <a:p>
            <a:pPr lvl="1"/>
            <a:r>
              <a:rPr lang="ja-JP" altLang="en-US" dirty="0" smtClean="0"/>
              <a:t>幕末から戊辰戦争、西南戦争に至る人材の抹殺（横井小楠・吉田松陰・坂本竜馬・小栗上野介・西郷隆盛等々）</a:t>
            </a:r>
          </a:p>
          <a:p>
            <a:pPr lvl="1"/>
            <a:r>
              <a:rPr lang="ja-JP" altLang="en-US" dirty="0" smtClean="0"/>
              <a:t>列強にならった植民地獲得政策</a:t>
            </a:r>
          </a:p>
          <a:p>
            <a:pPr>
              <a:buNone/>
            </a:pPr>
            <a:endParaRPr kumimoji="1" lang="ja-JP" altLang="en-US" dirty="0"/>
          </a:p>
        </p:txBody>
      </p:sp>
    </p:spTree>
    <p:extLst>
      <p:ext uri="{BB962C8B-B14F-4D97-AF65-F5344CB8AC3E}">
        <p14:creationId xmlns:p14="http://schemas.microsoft.com/office/powerpoint/2010/main" xmlns="" val="123041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開発独裁の問題</a:t>
            </a:r>
          </a:p>
        </p:txBody>
      </p:sp>
      <p:sp>
        <p:nvSpPr>
          <p:cNvPr id="30723" name="Rectangle 3"/>
          <p:cNvSpPr>
            <a:spLocks noGrp="1" noChangeArrowheads="1"/>
          </p:cNvSpPr>
          <p:nvPr>
            <p:ph type="body" idx="1"/>
          </p:nvPr>
        </p:nvSpPr>
        <p:spPr/>
        <p:txBody>
          <a:bodyPr/>
          <a:lstStyle/>
          <a:p>
            <a:pPr eaLnBrk="1" hangingPunct="1"/>
            <a:r>
              <a:rPr lang="ja-JP" altLang="en-US" smtClean="0"/>
              <a:t>日本もＮＩＥＳも開発独裁という時期を経ている。　→　資本主義にはある時期の「独裁」政治が不可欠であるという理論。</a:t>
            </a:r>
          </a:p>
          <a:p>
            <a:pPr eaLnBrk="1" hangingPunct="1"/>
            <a:r>
              <a:rPr lang="ja-JP" altLang="en-US" smtClean="0"/>
              <a:t>先進資本主義は独裁を経ていないのか。</a:t>
            </a:r>
          </a:p>
          <a:p>
            <a:pPr eaLnBrk="1" hangingPunct="1"/>
            <a:r>
              <a:rPr lang="ja-JP" altLang="en-US" smtClean="0"/>
              <a:t>多くの独裁国家は近代化できないままである。</a:t>
            </a:r>
          </a:p>
          <a:p>
            <a:pPr eaLnBrk="1" hangingPunct="1">
              <a:buFontTx/>
              <a:buNone/>
            </a:pPr>
            <a:r>
              <a:rPr lang="ja-JP" altLang="en-US" smtClean="0"/>
              <a:t>　　　（アフリカ諸国）</a:t>
            </a:r>
          </a:p>
          <a:p>
            <a:pPr eaLnBrk="1" hangingPunct="1">
              <a:buFontTx/>
              <a:buNone/>
            </a:pPr>
            <a:r>
              <a:rPr lang="ja-JP" altLang="en-US" smtClean="0"/>
              <a:t>　　貧困の象徴である「餓死」はすべて独裁国家で起きている。</a:t>
            </a:r>
          </a:p>
        </p:txBody>
      </p:sp>
    </p:spTree>
    <p:extLst>
      <p:ext uri="{BB962C8B-B14F-4D97-AF65-F5344CB8AC3E}">
        <p14:creationId xmlns:p14="http://schemas.microsoft.com/office/powerpoint/2010/main" xmlns="" val="385248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mtClean="0"/>
              <a:t>マルクスの発展段階論</a:t>
            </a:r>
          </a:p>
        </p:txBody>
      </p:sp>
      <p:sp>
        <p:nvSpPr>
          <p:cNvPr id="33795" name="Rectangle 3"/>
          <p:cNvSpPr>
            <a:spLocks noGrp="1" noChangeArrowheads="1"/>
          </p:cNvSpPr>
          <p:nvPr>
            <p:ph type="body" idx="1"/>
          </p:nvPr>
        </p:nvSpPr>
        <p:spPr/>
        <p:txBody>
          <a:bodyPr/>
          <a:lstStyle/>
          <a:p>
            <a:pPr eaLnBrk="1" hangingPunct="1">
              <a:lnSpc>
                <a:spcPct val="90000"/>
              </a:lnSpc>
            </a:pPr>
            <a:r>
              <a:rPr lang="ja-JP" altLang="en-US" sz="2800" smtClean="0">
                <a:hlinkClick r:id="rId2"/>
              </a:rPr>
              <a:t>原始共産制</a:t>
            </a:r>
            <a:endParaRPr lang="ja-JP" altLang="en-US" sz="2800" smtClean="0"/>
          </a:p>
          <a:p>
            <a:pPr eaLnBrk="1" hangingPunct="1">
              <a:lnSpc>
                <a:spcPct val="90000"/>
              </a:lnSpc>
            </a:pPr>
            <a:r>
              <a:rPr lang="ja-JP" altLang="en-US" sz="2800" smtClean="0"/>
              <a:t>奴隷制　→　アジア的専制</a:t>
            </a:r>
          </a:p>
          <a:p>
            <a:pPr eaLnBrk="1" hangingPunct="1">
              <a:lnSpc>
                <a:spcPct val="90000"/>
              </a:lnSpc>
              <a:buFontTx/>
              <a:buNone/>
            </a:pPr>
            <a:r>
              <a:rPr lang="ja-JP" altLang="en-US" sz="2800" smtClean="0"/>
              <a:t>　　　　↓　</a:t>
            </a:r>
          </a:p>
          <a:p>
            <a:pPr eaLnBrk="1" hangingPunct="1">
              <a:lnSpc>
                <a:spcPct val="90000"/>
              </a:lnSpc>
            </a:pPr>
            <a:r>
              <a:rPr lang="ja-JP" altLang="en-US" sz="2800" smtClean="0"/>
              <a:t>封建制</a:t>
            </a:r>
          </a:p>
          <a:p>
            <a:pPr eaLnBrk="1" hangingPunct="1">
              <a:lnSpc>
                <a:spcPct val="90000"/>
              </a:lnSpc>
            </a:pPr>
            <a:r>
              <a:rPr lang="ja-JP" altLang="en-US" sz="2800" smtClean="0"/>
              <a:t>資本主義</a:t>
            </a:r>
          </a:p>
          <a:p>
            <a:pPr eaLnBrk="1" hangingPunct="1">
              <a:lnSpc>
                <a:spcPct val="90000"/>
              </a:lnSpc>
            </a:pPr>
            <a:r>
              <a:rPr lang="ja-JP" altLang="en-US" sz="2800" smtClean="0"/>
              <a:t>社会主義 </a:t>
            </a:r>
          </a:p>
          <a:p>
            <a:pPr eaLnBrk="1" hangingPunct="1">
              <a:lnSpc>
                <a:spcPct val="90000"/>
              </a:lnSpc>
              <a:buFontTx/>
              <a:buNone/>
            </a:pPr>
            <a:r>
              <a:rPr lang="ja-JP" altLang="en-US" sz="2800" smtClean="0"/>
              <a:t>　生産力の発展と本源的蓄積を経て資本主義</a:t>
            </a:r>
          </a:p>
          <a:p>
            <a:pPr eaLnBrk="1" hangingPunct="1">
              <a:lnSpc>
                <a:spcPct val="90000"/>
              </a:lnSpc>
              <a:buFontTx/>
              <a:buNone/>
            </a:pPr>
            <a:r>
              <a:rPr lang="ja-JP" altLang="en-US" sz="2800" smtClean="0"/>
              <a:t>　資本主義は富と貧困が偏在・拡大する。</a:t>
            </a:r>
          </a:p>
          <a:p>
            <a:pPr eaLnBrk="1" hangingPunct="1">
              <a:lnSpc>
                <a:spcPct val="90000"/>
              </a:lnSpc>
              <a:buFontTx/>
              <a:buNone/>
            </a:pPr>
            <a:r>
              <a:rPr lang="ja-JP" altLang="en-US" sz="2800" smtClean="0"/>
              <a:t>　無統制な経済を社会的に制御する必要</a:t>
            </a:r>
          </a:p>
        </p:txBody>
      </p:sp>
    </p:spTree>
    <p:extLst>
      <p:ext uri="{BB962C8B-B14F-4D97-AF65-F5344CB8AC3E}">
        <p14:creationId xmlns:p14="http://schemas.microsoft.com/office/powerpoint/2010/main" xmlns="" val="3499766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マルクス理論と衰退と復興１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マルクス理論の根幹</a:t>
            </a:r>
          </a:p>
          <a:p>
            <a:pPr lvl="1"/>
            <a:r>
              <a:rPr lang="ja-JP" altLang="en-US" dirty="0" smtClean="0"/>
              <a:t>労働者は労働力を売って、生活を維持する賃金を受け取る。</a:t>
            </a:r>
          </a:p>
          <a:p>
            <a:pPr lvl="1"/>
            <a:r>
              <a:rPr kumimoji="1" lang="ja-JP" altLang="en-US" dirty="0" smtClean="0"/>
              <a:t>労働者は賃金より遥に多い生産をするので、資本家の取り分が多くな</a:t>
            </a:r>
            <a:r>
              <a:rPr lang="ja-JP" altLang="en-US" dirty="0" smtClean="0"/>
              <a:t>る。（搾取）</a:t>
            </a:r>
          </a:p>
          <a:p>
            <a:pPr lvl="1"/>
            <a:r>
              <a:rPr kumimoji="1" lang="ja-JP" altLang="en-US" dirty="0" smtClean="0"/>
              <a:t>その結果、労働者は貧しくなり、資本家は豊になり、貧富の格差が拡大する。</a:t>
            </a:r>
          </a:p>
          <a:p>
            <a:pPr lvl="1"/>
            <a:r>
              <a:rPr lang="ja-JP" altLang="en-US" dirty="0" smtClean="0"/>
              <a:t>資本主義は無秩序な生産なので、その結果恐慌が起きる。→生産手段の共有が必要</a:t>
            </a:r>
            <a:endParaRPr kumimoji="1" lang="ja-JP" altLang="en-US" dirty="0"/>
          </a:p>
        </p:txBody>
      </p:sp>
    </p:spTree>
    <p:extLst>
      <p:ext uri="{BB962C8B-B14F-4D97-AF65-F5344CB8AC3E}">
        <p14:creationId xmlns:p14="http://schemas.microsoft.com/office/powerpoint/2010/main" xmlns="" val="387615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マルクス理論への批判</a:t>
            </a:r>
          </a:p>
          <a:p>
            <a:pPr lvl="1"/>
            <a:r>
              <a:rPr lang="ja-JP" altLang="en-US" dirty="0" smtClean="0"/>
              <a:t>資本主義が発達したイギリスでは、労働者は豊かになっている。</a:t>
            </a:r>
          </a:p>
          <a:p>
            <a:pPr lvl="1"/>
            <a:r>
              <a:rPr kumimoji="1" lang="ja-JP" altLang="en-US" dirty="0" smtClean="0"/>
              <a:t>労働価値説は非科学的で、実証できない。</a:t>
            </a:r>
          </a:p>
          <a:p>
            <a:pPr lvl="1"/>
            <a:r>
              <a:rPr lang="ja-JP" altLang="en-US" dirty="0" smtClean="0"/>
              <a:t>生産手段の共有は、私有財産の否定</a:t>
            </a:r>
          </a:p>
          <a:p>
            <a:pPr lvl="1"/>
            <a:r>
              <a:rPr kumimoji="1" lang="ja-JP" altLang="en-US" dirty="0" smtClean="0"/>
              <a:t>資本主義の発展の</a:t>
            </a:r>
            <a:r>
              <a:rPr lang="ja-JP" altLang="en-US" dirty="0" smtClean="0"/>
              <a:t>後に社会主義革命がおきると主張したが、後進国で革命（ロシア、中国、ベトナム、キューバ）</a:t>
            </a:r>
            <a:endParaRPr kumimoji="1" lang="ja-JP" altLang="en-US" dirty="0"/>
          </a:p>
        </p:txBody>
      </p:sp>
    </p:spTree>
    <p:extLst>
      <p:ext uri="{BB962C8B-B14F-4D97-AF65-F5344CB8AC3E}">
        <p14:creationId xmlns:p14="http://schemas.microsoft.com/office/powerpoint/2010/main" xmlns="" val="2564778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見直しの契機</a:t>
            </a:r>
          </a:p>
          <a:p>
            <a:pPr lvl="1"/>
            <a:r>
              <a:rPr lang="ja-JP" altLang="en-US" dirty="0" smtClean="0"/>
              <a:t>グローバリゼーションによって、国際的な経済格差が拡大</a:t>
            </a:r>
          </a:p>
          <a:p>
            <a:pPr lvl="1"/>
            <a:r>
              <a:rPr kumimoji="1" lang="ja-JP" altLang="en-US" dirty="0" smtClean="0"/>
              <a:t>新自由主義政策によって、先進国でも、経済格差が拡大（日本では、子どもの７人に１人が貧困家庭とされる。）</a:t>
            </a:r>
          </a:p>
          <a:p>
            <a:pPr lvl="1"/>
            <a:r>
              <a:rPr lang="ja-JP" altLang="en-US" dirty="0" smtClean="0"/>
              <a:t>先進国での福祉政策の一定の成功</a:t>
            </a:r>
            <a:endParaRPr kumimoji="1" lang="ja-JP" altLang="en-US" dirty="0"/>
          </a:p>
        </p:txBody>
      </p:sp>
    </p:spTree>
    <p:extLst>
      <p:ext uri="{BB962C8B-B14F-4D97-AF65-F5344CB8AC3E}">
        <p14:creationId xmlns:p14="http://schemas.microsoft.com/office/powerpoint/2010/main" xmlns="" val="330046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67544" y="1556792"/>
            <a:ext cx="4903952" cy="4824536"/>
          </a:xfrm>
          <a:prstGeom prst="rect">
            <a:avLst/>
          </a:prstGeom>
          <a:noFill/>
          <a:ln w="9525">
            <a:noFill/>
            <a:miter lim="800000"/>
            <a:headEnd/>
            <a:tailEnd/>
          </a:ln>
        </p:spPr>
      </p:pic>
    </p:spTree>
    <p:extLst>
      <p:ext uri="{BB962C8B-B14F-4D97-AF65-F5344CB8AC3E}">
        <p14:creationId xmlns:p14="http://schemas.microsoft.com/office/powerpoint/2010/main" xmlns="" val="3148110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77403" y="1729580"/>
            <a:ext cx="8572741" cy="4507732"/>
          </a:xfrm>
          <a:prstGeom prst="rect">
            <a:avLst/>
          </a:prstGeom>
          <a:noFill/>
          <a:ln w="9525">
            <a:noFill/>
            <a:miter lim="800000"/>
            <a:headEnd/>
            <a:tailEnd/>
          </a:ln>
        </p:spPr>
      </p:pic>
    </p:spTree>
    <p:extLst>
      <p:ext uri="{BB962C8B-B14F-4D97-AF65-F5344CB8AC3E}">
        <p14:creationId xmlns:p14="http://schemas.microsoft.com/office/powerpoint/2010/main" xmlns="" val="243743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民営と公営（前回のつづき）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民営（化）の主張</a:t>
            </a:r>
          </a:p>
          <a:p>
            <a:pPr lvl="1"/>
            <a:r>
              <a:rPr lang="ja-JP" altLang="en-US" dirty="0" smtClean="0"/>
              <a:t>近代社会自体が営業の自由から出発</a:t>
            </a:r>
          </a:p>
          <a:p>
            <a:pPr lvl="1"/>
            <a:r>
              <a:rPr kumimoji="1" lang="ja-JP" altLang="en-US" dirty="0" smtClean="0"/>
              <a:t>国家の規制がな</a:t>
            </a:r>
            <a:r>
              <a:rPr kumimoji="1" lang="ja-JP" altLang="en-US" dirty="0" smtClean="0"/>
              <a:t>い</a:t>
            </a:r>
            <a:r>
              <a:rPr kumimoji="1" lang="ja-JP" altLang="en-US" dirty="0" smtClean="0"/>
              <a:t>のが経済活動の理想</a:t>
            </a:r>
          </a:p>
          <a:p>
            <a:pPr lvl="1"/>
            <a:r>
              <a:rPr lang="ja-JP" altLang="en-US" dirty="0" smtClean="0"/>
              <a:t>公営企業は非能率</a:t>
            </a:r>
          </a:p>
          <a:p>
            <a:r>
              <a:rPr kumimoji="1" lang="ja-JP" altLang="en-US" dirty="0" smtClean="0"/>
              <a:t>公営の主張</a:t>
            </a:r>
          </a:p>
          <a:p>
            <a:pPr lvl="1"/>
            <a:r>
              <a:rPr lang="ja-JP" altLang="en-US" dirty="0" smtClean="0"/>
              <a:t>民営企業は国民全体（階層的・地域的）へのサービスが困難</a:t>
            </a:r>
          </a:p>
          <a:p>
            <a:pPr lvl="1"/>
            <a:r>
              <a:rPr kumimoji="1" lang="ja-JP" altLang="en-US" dirty="0" smtClean="0"/>
              <a:t>民営企業は国民の格差を</a:t>
            </a:r>
            <a:r>
              <a:rPr kumimoji="1" lang="ja-JP" altLang="en-US" dirty="0" smtClean="0"/>
              <a:t>生む</a:t>
            </a:r>
            <a:endParaRPr kumimoji="1" lang="ja-JP" altLang="en-US"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43608" y="1454850"/>
            <a:ext cx="7344816" cy="5013264"/>
          </a:xfrm>
          <a:prstGeom prst="rect">
            <a:avLst/>
          </a:prstGeom>
          <a:noFill/>
          <a:ln w="9525">
            <a:noFill/>
            <a:miter lim="800000"/>
            <a:headEnd/>
            <a:tailEnd/>
          </a:ln>
        </p:spPr>
      </p:pic>
    </p:spTree>
    <p:extLst>
      <p:ext uri="{BB962C8B-B14F-4D97-AF65-F5344CB8AC3E}">
        <p14:creationId xmlns:p14="http://schemas.microsoft.com/office/powerpoint/2010/main" xmlns="" val="1778469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最貧困層の推移</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2"/>
              </a:rPr>
              <a:t>http://povertydata.worldbank.org/poverty/home/</a:t>
            </a:r>
            <a:r>
              <a:rPr lang="ja-JP" altLang="en-US" dirty="0" smtClean="0"/>
              <a:t>　（一日１．２５ドル以下の層の割合）ｗｏｒｌｄ　ｂａｎｋ　の統計</a:t>
            </a:r>
            <a:endParaRPr kumimoji="1" lang="ja-JP" altLang="en-US" dirty="0"/>
          </a:p>
        </p:txBody>
      </p:sp>
    </p:spTree>
    <p:extLst>
      <p:ext uri="{BB962C8B-B14F-4D97-AF65-F5344CB8AC3E}">
        <p14:creationId xmlns:p14="http://schemas.microsoft.com/office/powerpoint/2010/main" xmlns="" val="3555591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従属論（１）</a:t>
            </a:r>
          </a:p>
        </p:txBody>
      </p:sp>
      <p:sp>
        <p:nvSpPr>
          <p:cNvPr id="35843" name="Rectangle 3"/>
          <p:cNvSpPr>
            <a:spLocks noGrp="1" noChangeArrowheads="1"/>
          </p:cNvSpPr>
          <p:nvPr>
            <p:ph type="body" idx="1"/>
          </p:nvPr>
        </p:nvSpPr>
        <p:spPr/>
        <p:txBody>
          <a:bodyPr/>
          <a:lstStyle/>
          <a:p>
            <a:pPr eaLnBrk="1" hangingPunct="1"/>
            <a:r>
              <a:rPr lang="ja-JP" altLang="en-US" sz="2800" smtClean="0"/>
              <a:t>低開発が浮上できないのは、中心－周辺という世界経済の構造にあるという主張。（南アメリカを中心とするマルクス主義経済学の立場）（以下フランク</a:t>
            </a:r>
            <a:r>
              <a:rPr lang="en-US" altLang="ja-JP" sz="2800" smtClean="0"/>
              <a:t>『</a:t>
            </a:r>
            <a:r>
              <a:rPr lang="ja-JP" altLang="en-US" sz="2800" smtClean="0"/>
              <a:t>世界資本主義と低開発</a:t>
            </a:r>
            <a:r>
              <a:rPr lang="en-US" altLang="ja-JP" sz="2800" smtClean="0"/>
              <a:t>』</a:t>
            </a:r>
            <a:r>
              <a:rPr lang="ja-JP" altLang="en-US" sz="2800" smtClean="0"/>
              <a:t>による。）</a:t>
            </a:r>
          </a:p>
          <a:p>
            <a:pPr eaLnBrk="1" hangingPunct="1"/>
            <a:r>
              <a:rPr lang="ja-JP" altLang="en-US" sz="2800" smtClean="0"/>
              <a:t>「（過去の研究は）重商主義資本主義体制の世界的規模にわたる拡張と発展を通じて形成されてきた中枢国と、その経済的植民地との間にある経済関係やその他の関係を無視している。」</a:t>
            </a:r>
          </a:p>
          <a:p>
            <a:pPr eaLnBrk="1" hangingPunct="1"/>
            <a:endParaRPr lang="en-US" altLang="ja-JP" sz="2800" smtClean="0"/>
          </a:p>
        </p:txBody>
      </p:sp>
    </p:spTree>
    <p:extLst>
      <p:ext uri="{BB962C8B-B14F-4D97-AF65-F5344CB8AC3E}">
        <p14:creationId xmlns:p14="http://schemas.microsoft.com/office/powerpoint/2010/main" xmlns="" val="2241101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mtClean="0"/>
              <a:t>従属論（２）</a:t>
            </a:r>
          </a:p>
        </p:txBody>
      </p:sp>
      <p:sp>
        <p:nvSpPr>
          <p:cNvPr id="36867" name="Rectangle 3"/>
          <p:cNvSpPr>
            <a:spLocks noGrp="1" noChangeArrowheads="1"/>
          </p:cNvSpPr>
          <p:nvPr>
            <p:ph type="body" idx="1"/>
          </p:nvPr>
        </p:nvSpPr>
        <p:spPr/>
        <p:txBody>
          <a:bodyPr/>
          <a:lstStyle/>
          <a:p>
            <a:pPr eaLnBrk="1" hangingPunct="1"/>
            <a:r>
              <a:rPr lang="ja-JP" altLang="en-US" sz="2800" smtClean="0"/>
              <a:t>第一テーゼ</a:t>
            </a:r>
          </a:p>
          <a:p>
            <a:pPr eaLnBrk="1" hangingPunct="1">
              <a:buFontTx/>
              <a:buNone/>
            </a:pPr>
            <a:r>
              <a:rPr lang="ja-JP" altLang="en-US" sz="2800" smtClean="0"/>
              <a:t>　経済発展は資本主義の諸段階を連続的に追って進むのであって、今日の低開発諸国は、今日の先進諸国がずっと以前に通過した一歴史段階にあるのだという（説がある）。しかし、歴史に少しでも通暁するならば、低開発とは原始的な段階でも伝統的なものではないこと、そして低開発諸国の過去や現在は、現代先進諸国の過去とはいささかも似ていないということは明らかである。</a:t>
            </a:r>
          </a:p>
        </p:txBody>
      </p:sp>
    </p:spTree>
    <p:extLst>
      <p:ext uri="{BB962C8B-B14F-4D97-AF65-F5344CB8AC3E}">
        <p14:creationId xmlns:p14="http://schemas.microsoft.com/office/powerpoint/2010/main" xmlns="" val="707238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mtClean="0"/>
              <a:t>従属論（３）</a:t>
            </a:r>
          </a:p>
        </p:txBody>
      </p:sp>
      <p:sp>
        <p:nvSpPr>
          <p:cNvPr id="37891" name="Rectangle 3"/>
          <p:cNvSpPr>
            <a:spLocks noGrp="1" noChangeArrowheads="1"/>
          </p:cNvSpPr>
          <p:nvPr>
            <p:ph type="body" idx="1"/>
          </p:nvPr>
        </p:nvSpPr>
        <p:spPr/>
        <p:txBody>
          <a:bodyPr/>
          <a:lstStyle/>
          <a:p>
            <a:pPr eaLnBrk="1" hangingPunct="1"/>
            <a:r>
              <a:rPr lang="ja-JP" altLang="en-US" smtClean="0"/>
              <a:t>第二テーゼ</a:t>
            </a:r>
          </a:p>
          <a:p>
            <a:pPr eaLnBrk="1" hangingPunct="1">
              <a:buFontTx/>
              <a:buNone/>
            </a:pPr>
            <a:r>
              <a:rPr lang="ja-JP" altLang="en-US" smtClean="0"/>
              <a:t>　現代における一国の低開発は、ひとえにその国の経済、政治、社会、文化の諸特質あるいは構造の反映ないし産物と理解すべきだという（説があるが）、しかし、現代の低開発派大部分、過去も現在も続いている低開発的衛生諸国と先進的中枢諸国の間の経済をはじめとする諸関係の歴史的所産にほかならない。</a:t>
            </a:r>
          </a:p>
        </p:txBody>
      </p:sp>
    </p:spTree>
    <p:extLst>
      <p:ext uri="{BB962C8B-B14F-4D97-AF65-F5344CB8AC3E}">
        <p14:creationId xmlns:p14="http://schemas.microsoft.com/office/powerpoint/2010/main" xmlns="" val="2514865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mtClean="0"/>
              <a:t>従属論（４）</a:t>
            </a:r>
          </a:p>
        </p:txBody>
      </p:sp>
      <p:sp>
        <p:nvSpPr>
          <p:cNvPr id="38915" name="Rectangle 3"/>
          <p:cNvSpPr>
            <a:spLocks noGrp="1" noChangeArrowheads="1"/>
          </p:cNvSpPr>
          <p:nvPr>
            <p:ph type="body" idx="1"/>
          </p:nvPr>
        </p:nvSpPr>
        <p:spPr/>
        <p:txBody>
          <a:bodyPr/>
          <a:lstStyle/>
          <a:p>
            <a:pPr eaLnBrk="1" hangingPunct="1"/>
            <a:r>
              <a:rPr lang="ja-JP" altLang="en-US" smtClean="0"/>
              <a:t>第三テーゼ</a:t>
            </a:r>
          </a:p>
          <a:p>
            <a:pPr eaLnBrk="1" hangingPunct="1">
              <a:buFontTx/>
              <a:buNone/>
            </a:pPr>
            <a:r>
              <a:rPr lang="ja-JP" altLang="en-US" smtClean="0"/>
              <a:t>　低開発諸国の発展、そしてその諸国内で特に遅れた地域の発展は、国際的資本主義中枢国や低開発諸国自身の都市的中枢部分から資本、諸制度、価値体系等々が波及することで生成刺激される（という説があるが）、低開発諸国の経済発展はこうした波及関係から独立してはじめて可能となる。</a:t>
            </a:r>
          </a:p>
        </p:txBody>
      </p:sp>
    </p:spTree>
    <p:extLst>
      <p:ext uri="{BB962C8B-B14F-4D97-AF65-F5344CB8AC3E}">
        <p14:creationId xmlns:p14="http://schemas.microsoft.com/office/powerpoint/2010/main" xmlns="" val="3703750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ja-JP" altLang="en-US" smtClean="0"/>
              <a:t>従属論（５）</a:t>
            </a:r>
          </a:p>
        </p:txBody>
      </p:sp>
      <p:sp>
        <p:nvSpPr>
          <p:cNvPr id="39939" name="Rectangle 3"/>
          <p:cNvSpPr>
            <a:spLocks noGrp="1" noChangeArrowheads="1"/>
          </p:cNvSpPr>
          <p:nvPr>
            <p:ph type="body" idx="1"/>
          </p:nvPr>
        </p:nvSpPr>
        <p:spPr/>
        <p:txBody>
          <a:bodyPr/>
          <a:lstStyle/>
          <a:p>
            <a:pPr eaLnBrk="1" hangingPunct="1"/>
            <a:r>
              <a:rPr lang="ja-JP" altLang="en-US" smtClean="0"/>
              <a:t>第四テーゼ</a:t>
            </a:r>
          </a:p>
          <a:p>
            <a:pPr eaLnBrk="1" hangingPunct="1">
              <a:buFontTx/>
              <a:buNone/>
            </a:pPr>
            <a:r>
              <a:rPr lang="ja-JP" altLang="en-US" smtClean="0"/>
              <a:t>　低開発諸国は二重社会、二重経済である相互に独立していると捉える理論があるが、そのふたつは見かけ以上に経済社会的相互依存関係がある。</a:t>
            </a:r>
          </a:p>
        </p:txBody>
      </p:sp>
    </p:spTree>
    <p:extLst>
      <p:ext uri="{BB962C8B-B14F-4D97-AF65-F5344CB8AC3E}">
        <p14:creationId xmlns:p14="http://schemas.microsoft.com/office/powerpoint/2010/main" xmlns="" val="4028860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smtClean="0"/>
              <a:t>ふたつの立場の対応策</a:t>
            </a:r>
          </a:p>
        </p:txBody>
      </p:sp>
      <p:sp>
        <p:nvSpPr>
          <p:cNvPr id="40963" name="Rectangle 3"/>
          <p:cNvSpPr>
            <a:spLocks noGrp="1" noChangeArrowheads="1"/>
          </p:cNvSpPr>
          <p:nvPr>
            <p:ph type="body" idx="1"/>
          </p:nvPr>
        </p:nvSpPr>
        <p:spPr/>
        <p:txBody>
          <a:bodyPr/>
          <a:lstStyle/>
          <a:p>
            <a:pPr eaLnBrk="1" hangingPunct="1"/>
            <a:r>
              <a:rPr lang="ja-JP" altLang="en-US" smtClean="0"/>
              <a:t>新自由主義：　内外からの投資・民間主導の経済政策の導入</a:t>
            </a:r>
          </a:p>
          <a:p>
            <a:pPr eaLnBrk="1" hangingPunct="1"/>
            <a:r>
              <a:rPr lang="ja-JP" altLang="en-US" smtClean="0"/>
              <a:t>従属論：　資本主義的経済からの脱却？</a:t>
            </a:r>
          </a:p>
          <a:p>
            <a:pPr eaLnBrk="1" hangingPunct="1">
              <a:buFontTx/>
              <a:buNone/>
            </a:pPr>
            <a:endParaRPr lang="ja-JP" altLang="en-US" smtClean="0"/>
          </a:p>
          <a:p>
            <a:pPr eaLnBrk="1" hangingPunct="1">
              <a:buFontTx/>
              <a:buNone/>
            </a:pPr>
            <a:r>
              <a:rPr lang="ja-JP" altLang="en-US" smtClean="0"/>
              <a:t>　問題　援助をどう考えるか</a:t>
            </a:r>
          </a:p>
        </p:txBody>
      </p:sp>
    </p:spTree>
    <p:extLst>
      <p:ext uri="{BB962C8B-B14F-4D97-AF65-F5344CB8AC3E}">
        <p14:creationId xmlns:p14="http://schemas.microsoft.com/office/powerpoint/2010/main" xmlns="" val="3426512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ＢＲＩＣＳ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発展の原動力</a:t>
            </a:r>
          </a:p>
          <a:p>
            <a:pPr lvl="1"/>
            <a:r>
              <a:rPr lang="ja-JP" altLang="en-US" dirty="0" smtClean="0"/>
              <a:t>広い国土と豊かな自然資源</a:t>
            </a:r>
          </a:p>
          <a:p>
            <a:pPr lvl="1"/>
            <a:r>
              <a:rPr kumimoji="1" lang="ja-JP" altLang="en-US" dirty="0" smtClean="0"/>
              <a:t>多い人口（安い労働力）</a:t>
            </a:r>
          </a:p>
          <a:p>
            <a:pPr lvl="1"/>
            <a:r>
              <a:rPr lang="ja-JP" altLang="en-US" dirty="0" smtClean="0"/>
              <a:t>政治的指導性による外資導入の成功</a:t>
            </a:r>
          </a:p>
          <a:p>
            <a:r>
              <a:rPr kumimoji="1" lang="ja-JP" altLang="en-US" dirty="0" smtClean="0"/>
              <a:t>不安要因</a:t>
            </a:r>
          </a:p>
          <a:p>
            <a:pPr lvl="1"/>
            <a:r>
              <a:rPr lang="ja-JP" altLang="en-US" dirty="0" smtClean="0"/>
              <a:t>国内市場の弱さ（貧困層の多さ）</a:t>
            </a:r>
          </a:p>
          <a:p>
            <a:pPr lvl="1"/>
            <a:r>
              <a:rPr lang="ja-JP" altLang="en-US" dirty="0" smtClean="0"/>
              <a:t>政治的不安要因（カースト、一党独裁）</a:t>
            </a:r>
          </a:p>
          <a:p>
            <a:endParaRPr kumimoji="1" lang="ja-JP" altLang="en-US" dirty="0"/>
          </a:p>
        </p:txBody>
      </p:sp>
    </p:spTree>
    <p:extLst>
      <p:ext uri="{BB962C8B-B14F-4D97-AF65-F5344CB8AC3E}">
        <p14:creationId xmlns:p14="http://schemas.microsoft.com/office/powerpoint/2010/main" xmlns="" val="2050588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7092950" cy="6754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4805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グローバリゼーションと経済格差</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グローバリゼーションは、国際的な経済格差を拡大したのか</a:t>
            </a:r>
          </a:p>
          <a:p>
            <a:r>
              <a:rPr lang="ja-JP" altLang="en-US" b="1" dirty="0" smtClean="0"/>
              <a:t>世界銀行の説明</a:t>
            </a:r>
          </a:p>
          <a:p>
            <a:pPr lvl="1"/>
            <a:r>
              <a:rPr lang="ja-JP" altLang="en-US" b="1" dirty="0" smtClean="0"/>
              <a:t>世界</a:t>
            </a:r>
            <a:r>
              <a:rPr lang="ja-JP" altLang="en-US" b="1" dirty="0" smtClean="0"/>
              <a:t>の貧困率および貧困層の数</a:t>
            </a:r>
          </a:p>
          <a:p>
            <a:pPr lvl="1"/>
            <a:r>
              <a:rPr lang="ja-JP" altLang="en-US" b="1" dirty="0" smtClean="0"/>
              <a:t>貧困率　</a:t>
            </a:r>
            <a:r>
              <a:rPr lang="en-US" altLang="ja-JP" b="1" dirty="0" smtClean="0"/>
              <a:t>1990</a:t>
            </a:r>
            <a:r>
              <a:rPr lang="ja-JP" altLang="en-US" b="1" dirty="0" smtClean="0"/>
              <a:t>年</a:t>
            </a:r>
            <a:r>
              <a:rPr lang="en-US" altLang="ja-JP" b="1" dirty="0" smtClean="0"/>
              <a:t>: 43.1% </a:t>
            </a:r>
            <a:r>
              <a:rPr lang="ja-JP" altLang="en-US" b="1" dirty="0" smtClean="0"/>
              <a:t>　</a:t>
            </a:r>
            <a:r>
              <a:rPr lang="en-US" altLang="ja-JP" b="1" dirty="0" smtClean="0"/>
              <a:t>2010</a:t>
            </a:r>
            <a:r>
              <a:rPr lang="ja-JP" altLang="en-US" b="1" dirty="0" smtClean="0"/>
              <a:t>年</a:t>
            </a:r>
            <a:r>
              <a:rPr lang="en-US" altLang="ja-JP" b="1" dirty="0" smtClean="0"/>
              <a:t>: 20.6% </a:t>
            </a:r>
            <a:br>
              <a:rPr lang="en-US" altLang="ja-JP" b="1" dirty="0" smtClean="0"/>
            </a:br>
            <a:r>
              <a:rPr lang="ja-JP" altLang="en-US" b="1" dirty="0" smtClean="0"/>
              <a:t>貧困層の数　 </a:t>
            </a:r>
            <a:r>
              <a:rPr lang="en-US" altLang="ja-JP" b="1" dirty="0" smtClean="0"/>
              <a:t>1990</a:t>
            </a:r>
            <a:r>
              <a:rPr lang="ja-JP" altLang="en-US" b="1" dirty="0" smtClean="0"/>
              <a:t>年</a:t>
            </a:r>
            <a:r>
              <a:rPr lang="en-US" altLang="ja-JP" b="1" dirty="0" smtClean="0"/>
              <a:t>: 19</a:t>
            </a:r>
            <a:r>
              <a:rPr lang="ja-JP" altLang="en-US" b="1" dirty="0" smtClean="0"/>
              <a:t>億人     </a:t>
            </a:r>
            <a:r>
              <a:rPr lang="en-US" altLang="ja-JP" b="1" dirty="0" smtClean="0"/>
              <a:t>2010</a:t>
            </a:r>
            <a:r>
              <a:rPr lang="ja-JP" altLang="en-US" b="1" dirty="0" smtClean="0"/>
              <a:t>年</a:t>
            </a:r>
            <a:r>
              <a:rPr lang="en-US" altLang="ja-JP" b="1" dirty="0" smtClean="0"/>
              <a:t>: 12</a:t>
            </a:r>
            <a:r>
              <a:rPr lang="ja-JP" altLang="en-US" b="1" dirty="0" smtClean="0"/>
              <a:t>億人 </a:t>
            </a:r>
          </a:p>
          <a:p>
            <a:r>
              <a:rPr lang="en-US" altLang="ja-JP" dirty="0" smtClean="0"/>
              <a:t>http://www.worldbank.org/ja/news/feature/2014/01/08/open-data-poverty</a:t>
            </a:r>
            <a:endParaRPr kumimoji="1" lang="ja-JP" altLang="en-US" dirty="0"/>
          </a:p>
        </p:txBody>
      </p:sp>
    </p:spTree>
    <p:extLst>
      <p:ext uri="{BB962C8B-B14F-4D97-AF65-F5344CB8AC3E}">
        <p14:creationId xmlns:p14="http://schemas.microsoft.com/office/powerpoint/2010/main" xmlns="" val="307180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wakei\Desktop\430px-Gini_Coefficient_World_CIA_Report_2009.png"/>
          <p:cNvPicPr>
            <a:picLocks noChangeAspect="1" noChangeArrowheads="1"/>
          </p:cNvPicPr>
          <p:nvPr/>
        </p:nvPicPr>
        <p:blipFill>
          <a:blip r:embed="rId2" cstate="print"/>
          <a:srcRect/>
          <a:stretch>
            <a:fillRect/>
          </a:stretch>
        </p:blipFill>
        <p:spPr bwMode="auto">
          <a:xfrm>
            <a:off x="0" y="764704"/>
            <a:ext cx="9010525" cy="39604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akei\Desktop\4661.gif"/>
          <p:cNvPicPr>
            <a:picLocks noChangeAspect="1" noChangeArrowheads="1"/>
          </p:cNvPicPr>
          <p:nvPr/>
        </p:nvPicPr>
        <p:blipFill>
          <a:blip r:embed="rId2" cstate="print"/>
          <a:srcRect/>
          <a:stretch>
            <a:fillRect/>
          </a:stretch>
        </p:blipFill>
        <p:spPr bwMode="auto">
          <a:xfrm>
            <a:off x="179512" y="404664"/>
            <a:ext cx="8316416" cy="605344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wakei\Desktop\krugman_2-050814.png"/>
          <p:cNvPicPr>
            <a:picLocks noChangeAspect="1" noChangeArrowheads="1"/>
          </p:cNvPicPr>
          <p:nvPr/>
        </p:nvPicPr>
        <p:blipFill>
          <a:blip r:embed="rId2" cstate="print"/>
          <a:srcRect/>
          <a:stretch>
            <a:fillRect/>
          </a:stretch>
        </p:blipFill>
        <p:spPr bwMode="auto">
          <a:xfrm>
            <a:off x="251520" y="2636912"/>
            <a:ext cx="8747202" cy="3600400"/>
          </a:xfrm>
          <a:prstGeom prst="rect">
            <a:avLst/>
          </a:prstGeom>
          <a:noFill/>
        </p:spPr>
      </p:pic>
      <p:sp>
        <p:nvSpPr>
          <p:cNvPr id="3" name="テキスト ボックス 2"/>
          <p:cNvSpPr txBox="1"/>
          <p:nvPr/>
        </p:nvSpPr>
        <p:spPr>
          <a:xfrm>
            <a:off x="611560" y="764704"/>
            <a:ext cx="5688632" cy="369332"/>
          </a:xfrm>
          <a:prstGeom prst="rect">
            <a:avLst/>
          </a:prstGeom>
          <a:noFill/>
        </p:spPr>
        <p:txBody>
          <a:bodyPr wrap="square" rtlCol="0">
            <a:spAutoFit/>
          </a:bodyPr>
          <a:lstStyle/>
          <a:p>
            <a:r>
              <a:rPr kumimoji="1" lang="ja-JP" altLang="en-US" dirty="0" smtClean="0"/>
              <a:t>ピケティ</a:t>
            </a:r>
            <a:r>
              <a:rPr kumimoji="1" lang="en-US" altLang="ja-JP" dirty="0" smtClean="0"/>
              <a:t>『</a:t>
            </a:r>
            <a:r>
              <a:rPr kumimoji="1" lang="ja-JP" altLang="en-US" dirty="0" smtClean="0"/>
              <a:t>２１世紀の資本論</a:t>
            </a:r>
            <a:r>
              <a:rPr kumimoji="1" lang="en-US" altLang="ja-JP" dirty="0" smtClean="0"/>
              <a:t>』</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貧困は何故</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貧困層の圧倒的に多いアフリカ中央部から南部－民族紛争も大きな要因</a:t>
            </a:r>
          </a:p>
          <a:p>
            <a:r>
              <a:rPr lang="ja-JP" altLang="en-US" dirty="0" smtClean="0"/>
              <a:t>戦争</a:t>
            </a:r>
            <a:r>
              <a:rPr lang="ja-JP" altLang="en-US" dirty="0" smtClean="0"/>
              <a:t>に</a:t>
            </a:r>
            <a:r>
              <a:rPr lang="ja-JP" altLang="en-US" dirty="0" smtClean="0"/>
              <a:t>よる貧困の創出は他</a:t>
            </a:r>
            <a:r>
              <a:rPr lang="ja-JP" altLang="en-US" dirty="0" smtClean="0"/>
              <a:t>に</a:t>
            </a:r>
            <a:r>
              <a:rPr lang="ja-JP" altLang="en-US" dirty="0" smtClean="0"/>
              <a:t>も（難民）</a:t>
            </a:r>
          </a:p>
          <a:p>
            <a:r>
              <a:rPr kumimoji="1" lang="ja-JP" altLang="en-US" dirty="0" smtClean="0"/>
              <a:t>国内の経済格差はみやすい</a:t>
            </a:r>
            <a:r>
              <a:rPr kumimoji="1" lang="ja-JP" altLang="en-US" dirty="0" smtClean="0"/>
              <a:t>が</a:t>
            </a:r>
            <a:r>
              <a:rPr kumimoji="1" lang="ja-JP" altLang="en-US" dirty="0" smtClean="0"/>
              <a:t>、国際的比較は指標が</a:t>
            </a:r>
            <a:r>
              <a:rPr kumimoji="1" lang="ja-JP" altLang="en-US" dirty="0" smtClean="0"/>
              <a:t>あいまい</a:t>
            </a:r>
            <a:r>
              <a:rPr kumimoji="1" lang="ja-JP" altLang="en-US" dirty="0" smtClean="0"/>
              <a:t>。（物価の相違等）</a:t>
            </a:r>
          </a:p>
          <a:p>
            <a:r>
              <a:rPr kumimoji="1" lang="ja-JP" altLang="en-US" dirty="0" smtClean="0"/>
              <a:t>商品経済で動いているか、あるいは、相互援助で動いているかによって異なる。</a:t>
            </a:r>
          </a:p>
          <a:p>
            <a:r>
              <a:rPr lang="ja-JP" altLang="en-US" dirty="0" smtClean="0"/>
              <a:t>しかし</a:t>
            </a:r>
            <a:r>
              <a:rPr lang="ja-JP" altLang="en-US" dirty="0" smtClean="0"/>
              <a:t>、国内的格差の拡大と貧困国の困難さは</a:t>
            </a:r>
            <a:r>
              <a:rPr lang="ja-JP" altLang="en-US" dirty="0" smtClean="0"/>
              <a:t>明確</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ja-JP" altLang="en-US" smtClean="0"/>
              <a:t>社会の発展に関する理論</a:t>
            </a: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dirty="0" smtClean="0"/>
              <a:t>近代化論　→　新自由主義</a:t>
            </a:r>
          </a:p>
          <a:p>
            <a:pPr eaLnBrk="1" hangingPunct="1">
              <a:lnSpc>
                <a:spcPct val="90000"/>
              </a:lnSpc>
            </a:pPr>
            <a:r>
              <a:rPr lang="ja-JP" altLang="en-US" dirty="0" smtClean="0"/>
              <a:t>マルクス主義　→　その発展としての従属論</a:t>
            </a:r>
          </a:p>
          <a:p>
            <a:pPr eaLnBrk="1" hangingPunct="1">
              <a:lnSpc>
                <a:spcPct val="90000"/>
              </a:lnSpc>
            </a:pPr>
            <a:endParaRPr lang="ja-JP" altLang="en-US" dirty="0" smtClean="0"/>
          </a:p>
          <a:p>
            <a:pPr eaLnBrk="1" hangingPunct="1">
              <a:lnSpc>
                <a:spcPct val="90000"/>
              </a:lnSpc>
            </a:pPr>
            <a:r>
              <a:rPr lang="ja-JP" altLang="en-US" dirty="0" smtClean="0"/>
              <a:t>（１）日本は１９７０年代まで唯一の例外だった。</a:t>
            </a:r>
          </a:p>
          <a:p>
            <a:pPr eaLnBrk="1" hangingPunct="1">
              <a:lnSpc>
                <a:spcPct val="90000"/>
              </a:lnSpc>
              <a:buFontTx/>
              <a:buNone/>
            </a:pPr>
            <a:r>
              <a:rPr lang="ja-JP" altLang="en-US" dirty="0" smtClean="0"/>
              <a:t>　　　　何故日本だけアジア・アフリカで近代化したのか。</a:t>
            </a:r>
          </a:p>
          <a:p>
            <a:pPr eaLnBrk="1" hangingPunct="1">
              <a:lnSpc>
                <a:spcPct val="90000"/>
              </a:lnSpc>
              <a:buFontTx/>
              <a:buNone/>
            </a:pPr>
            <a:r>
              <a:rPr lang="ja-JP" altLang="en-US" dirty="0" smtClean="0"/>
              <a:t>　（２）ＮＩＥＳは何故近代化できたのか。</a:t>
            </a:r>
          </a:p>
          <a:p>
            <a:pPr eaLnBrk="1" hangingPunct="1">
              <a:lnSpc>
                <a:spcPct val="90000"/>
              </a:lnSpc>
              <a:buFontTx/>
              <a:buNone/>
            </a:pPr>
            <a:r>
              <a:rPr lang="ja-JP" altLang="en-US" dirty="0" smtClean="0"/>
              <a:t>　（３）ＢＲＩＣＳはなぜ発展できたか。</a:t>
            </a:r>
          </a:p>
        </p:txBody>
      </p:sp>
    </p:spTree>
    <p:extLst>
      <p:ext uri="{BB962C8B-B14F-4D97-AF65-F5344CB8AC3E}">
        <p14:creationId xmlns:p14="http://schemas.microsoft.com/office/powerpoint/2010/main" xmlns="" val="94142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ロストウの発展段階論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第１段階：伝統的社会 </a:t>
            </a:r>
          </a:p>
          <a:p>
            <a:r>
              <a:rPr lang="ja-JP" altLang="en-US" dirty="0" smtClean="0"/>
              <a:t>第２段階：離陸先行期 </a:t>
            </a:r>
          </a:p>
          <a:p>
            <a:pPr lvl="1"/>
            <a:r>
              <a:rPr lang="ja-JP" altLang="en-US" dirty="0" smtClean="0"/>
              <a:t>ＧＮＰが持続的に上昇していく期間である。</a:t>
            </a:r>
          </a:p>
          <a:p>
            <a:r>
              <a:rPr lang="ja-JP" altLang="en-US" dirty="0" smtClean="0"/>
              <a:t>第３段階：離陸（</a:t>
            </a:r>
            <a:r>
              <a:rPr lang="ja-JP" altLang="en-US" dirty="0" smtClean="0">
                <a:hlinkClick r:id="rId2" tooltip="テイクオフ (1831d)"/>
              </a:rPr>
              <a:t>テイクオフ</a:t>
            </a:r>
            <a:r>
              <a:rPr lang="ja-JP" altLang="en-US" dirty="0" smtClean="0"/>
              <a:t>） </a:t>
            </a:r>
          </a:p>
          <a:p>
            <a:pPr lvl="1"/>
            <a:r>
              <a:rPr lang="ja-JP" altLang="en-US" dirty="0" smtClean="0"/>
              <a:t>離陸期になると貯蓄率と投資率１０％以上に増加し、主導産業があらわれ、政治制度が成立</a:t>
            </a:r>
            <a:r>
              <a:rPr lang="ja-JP" altLang="en-US" dirty="0" err="1" smtClean="0"/>
              <a:t>る</a:t>
            </a:r>
            <a:r>
              <a:rPr lang="ja-JP" altLang="en-US" dirty="0" smtClean="0"/>
              <a:t>。</a:t>
            </a:r>
          </a:p>
          <a:p>
            <a:r>
              <a:rPr lang="ja-JP" altLang="en-US" dirty="0" smtClean="0"/>
              <a:t>第４段階：成熟化 </a:t>
            </a:r>
          </a:p>
          <a:p>
            <a:pPr lvl="1"/>
            <a:r>
              <a:rPr lang="ja-JP" altLang="en-US" dirty="0" smtClean="0"/>
              <a:t>主導産業が重化学工業になる。</a:t>
            </a:r>
          </a:p>
          <a:p>
            <a:r>
              <a:rPr lang="ja-JP" altLang="en-US" dirty="0" smtClean="0"/>
              <a:t>第５段階：高度大量消費 </a:t>
            </a:r>
          </a:p>
          <a:p>
            <a:endParaRPr kumimoji="1" lang="ja-JP" altLang="en-US" dirty="0"/>
          </a:p>
        </p:txBody>
      </p:sp>
    </p:spTree>
    <p:extLst>
      <p:ext uri="{BB962C8B-B14F-4D97-AF65-F5344CB8AC3E}">
        <p14:creationId xmlns:p14="http://schemas.microsoft.com/office/powerpoint/2010/main" xmlns="" val="4663260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TotalTime>
  <Words>876</Words>
  <Application>Microsoft Office PowerPoint</Application>
  <PresentationFormat>画面に合わせる (4:3)</PresentationFormat>
  <Paragraphs>130</Paragraphs>
  <Slides>29</Slides>
  <Notes>0</Notes>
  <HiddenSlides>0</HiddenSlides>
  <MMClips>0</MMClips>
  <ScaleCrop>false</ScaleCrop>
  <HeadingPairs>
    <vt:vector size="4" baseType="variant">
      <vt:variant>
        <vt:lpstr>テーマ</vt:lpstr>
      </vt:variant>
      <vt:variant>
        <vt:i4>3</vt:i4>
      </vt:variant>
      <vt:variant>
        <vt:lpstr>スライド タイトル</vt:lpstr>
      </vt:variant>
      <vt:variant>
        <vt:i4>29</vt:i4>
      </vt:variant>
    </vt:vector>
  </HeadingPairs>
  <TitlesOfParts>
    <vt:vector size="32" baseType="lpstr">
      <vt:lpstr>Office ​​テーマ</vt:lpstr>
      <vt:lpstr>標準デザイン</vt:lpstr>
      <vt:lpstr>1_標準デザイン</vt:lpstr>
      <vt:lpstr>南北問題２</vt:lpstr>
      <vt:lpstr>民営と公営（前回のつづき）</vt:lpstr>
      <vt:lpstr>グローバリゼーションと経済格差</vt:lpstr>
      <vt:lpstr>スライド 4</vt:lpstr>
      <vt:lpstr>スライド 5</vt:lpstr>
      <vt:lpstr>スライド 6</vt:lpstr>
      <vt:lpstr>貧困は何故</vt:lpstr>
      <vt:lpstr>社会の発展に関する理論</vt:lpstr>
      <vt:lpstr>ロストウの発展段階論</vt:lpstr>
      <vt:lpstr>近代化論とマルクス主義</vt:lpstr>
      <vt:lpstr>日本はなぜ近代化できたか１</vt:lpstr>
      <vt:lpstr>日本はなぜ近代化できたか２</vt:lpstr>
      <vt:lpstr>開発独裁の問題</vt:lpstr>
      <vt:lpstr>マルクスの発展段階論</vt:lpstr>
      <vt:lpstr>マルクス理論と衰退と復興１</vt:lpstr>
      <vt:lpstr>マルクス理論の衰退と復興２</vt:lpstr>
      <vt:lpstr>マルクス理論の衰退と復興３</vt:lpstr>
      <vt:lpstr>先進国の格差拡大</vt:lpstr>
      <vt:lpstr>先進国の格差拡大</vt:lpstr>
      <vt:lpstr>先進国の格差拡大</vt:lpstr>
      <vt:lpstr>最貧困層の推移</vt:lpstr>
      <vt:lpstr>従属論（１）</vt:lpstr>
      <vt:lpstr>従属論（２）</vt:lpstr>
      <vt:lpstr>従属論（３）</vt:lpstr>
      <vt:lpstr>従属論（４）</vt:lpstr>
      <vt:lpstr>従属論（５）</vt:lpstr>
      <vt:lpstr>ふたつの立場の対応策</vt:lpstr>
      <vt:lpstr>ＢＲＩＣＳ</vt:lpstr>
      <vt:lpstr>スライド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南北問題２</dc:title>
  <dc:creator>Ohta Kazutosi</dc:creator>
  <cp:lastModifiedBy>wakei</cp:lastModifiedBy>
  <cp:revision>7</cp:revision>
  <dcterms:created xsi:type="dcterms:W3CDTF">2014-06-12T09:54:46Z</dcterms:created>
  <dcterms:modified xsi:type="dcterms:W3CDTF">2014-06-13T12:27:49Z</dcterms:modified>
</cp:coreProperties>
</file>