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9"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14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FEC5E86-7F30-42FE-9A3D-2992B7B63158}" type="datetimeFigureOut">
              <a:rPr kumimoji="1" lang="ja-JP" altLang="en-US" smtClean="0"/>
              <a:pPr/>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A88CE2E-1DDA-4679-A0FF-CD2AE729326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C5E86-7F30-42FE-9A3D-2992B7B63158}" type="datetimeFigureOut">
              <a:rPr kumimoji="1" lang="ja-JP" altLang="en-US" smtClean="0"/>
              <a:pPr/>
              <a:t>2014/6/6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8CE2E-1DDA-4679-A0FF-CD2AE72932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民営化とグローバリゼーション</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国家の役割は何か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ＬＤＣとは</a:t>
            </a:r>
          </a:p>
        </p:txBody>
      </p:sp>
      <p:sp>
        <p:nvSpPr>
          <p:cNvPr id="6147" name="Rectangle 3"/>
          <p:cNvSpPr>
            <a:spLocks noGrp="1" noChangeArrowheads="1"/>
          </p:cNvSpPr>
          <p:nvPr>
            <p:ph type="body" idx="1"/>
          </p:nvPr>
        </p:nvSpPr>
        <p:spPr/>
        <p:txBody>
          <a:bodyPr/>
          <a:lstStyle/>
          <a:p>
            <a:pPr eaLnBrk="1" hangingPunct="1"/>
            <a:r>
              <a:rPr lang="ja-JP" altLang="en-US" sz="2800" smtClean="0"/>
              <a:t>後発開発途上国（</a:t>
            </a:r>
            <a:r>
              <a:rPr lang="en-US" altLang="ja-JP" sz="2800" smtClean="0"/>
              <a:t>LDC</a:t>
            </a:r>
            <a:r>
              <a:rPr lang="ja-JP" altLang="en-US" sz="2800" smtClean="0"/>
              <a:t>：</a:t>
            </a:r>
            <a:r>
              <a:rPr lang="en-US" altLang="ja-JP" sz="2800" smtClean="0"/>
              <a:t>Least Developed Countries</a:t>
            </a:r>
            <a:r>
              <a:rPr lang="ja-JP" altLang="en-US" sz="2800" smtClean="0"/>
              <a:t>）とは、国連開発政策委員会（</a:t>
            </a:r>
            <a:r>
              <a:rPr lang="en-US" altLang="ja-JP" sz="2800" smtClean="0"/>
              <a:t>CDP</a:t>
            </a:r>
            <a:r>
              <a:rPr lang="ja-JP" altLang="en-US" sz="2800" smtClean="0"/>
              <a:t>：</a:t>
            </a:r>
            <a:r>
              <a:rPr lang="en-US" altLang="ja-JP" sz="2800" smtClean="0"/>
              <a:t>United Nations Committee for Development Policy</a:t>
            </a:r>
            <a:r>
              <a:rPr lang="ja-JP" altLang="en-US" sz="2800" smtClean="0"/>
              <a:t>）が認定した基準に基づき、国連経済社会理事会の審議を経て、国連総会の決議により認定された途上国の中でも特に開発の遅れた国々のことです。現在、世界には</a:t>
            </a:r>
            <a:r>
              <a:rPr lang="en-US" altLang="ja-JP" sz="2800" smtClean="0"/>
              <a:t>50</a:t>
            </a:r>
            <a:r>
              <a:rPr lang="ja-JP" altLang="en-US" sz="2800" smtClean="0"/>
              <a:t>ヶ国が</a:t>
            </a:r>
            <a:r>
              <a:rPr lang="en-US" altLang="ja-JP" sz="2800" smtClean="0"/>
              <a:t>LDC</a:t>
            </a:r>
            <a:r>
              <a:rPr lang="ja-JP" altLang="en-US" sz="2800" smtClean="0"/>
              <a:t>と認定されています（アフリカ地域：</a:t>
            </a:r>
            <a:r>
              <a:rPr lang="en-US" altLang="ja-JP" sz="2800" smtClean="0"/>
              <a:t>34</a:t>
            </a:r>
            <a:r>
              <a:rPr lang="ja-JP" altLang="en-US" sz="2800" smtClean="0"/>
              <a:t>ヶ国、アジア地域：</a:t>
            </a:r>
            <a:r>
              <a:rPr lang="en-US" altLang="ja-JP" sz="2800" smtClean="0"/>
              <a:t>10</a:t>
            </a:r>
            <a:r>
              <a:rPr lang="ja-JP" altLang="en-US" sz="2800" smtClean="0"/>
              <a:t>ヶ国、大洋州地域：</a:t>
            </a:r>
            <a:r>
              <a:rPr lang="en-US" altLang="ja-JP" sz="2800" smtClean="0"/>
              <a:t>5</a:t>
            </a:r>
            <a:r>
              <a:rPr lang="ja-JP" altLang="en-US" sz="2800" smtClean="0"/>
              <a:t>ヶ国、中南米地域：</a:t>
            </a:r>
            <a:r>
              <a:rPr lang="en-US" altLang="ja-JP" sz="2800" smtClean="0"/>
              <a:t>1</a:t>
            </a:r>
            <a:r>
              <a:rPr lang="ja-JP" altLang="en-US" sz="2800" smtClean="0"/>
              <a:t>ヶ国）（以下の資料は世界銀行のＨＰより）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現在のＬＤＣ１</a:t>
            </a:r>
            <a:endParaRPr kumimoji="1" lang="ja-JP" altLang="en-US" dirty="0"/>
          </a:p>
        </p:txBody>
      </p:sp>
      <p:sp>
        <p:nvSpPr>
          <p:cNvPr id="3" name="コンテンツ プレースホルダ 2"/>
          <p:cNvSpPr>
            <a:spLocks noGrp="1"/>
          </p:cNvSpPr>
          <p:nvPr>
            <p:ph idx="1"/>
          </p:nvPr>
        </p:nvSpPr>
        <p:spPr/>
        <p:txBody>
          <a:bodyPr/>
          <a:lstStyle/>
          <a:p>
            <a:r>
              <a:rPr lang="en-US" altLang="ja-JP" b="1" dirty="0" smtClean="0"/>
              <a:t>2.</a:t>
            </a:r>
            <a:r>
              <a:rPr lang="ja-JP" altLang="en-US" b="1" dirty="0" smtClean="0"/>
              <a:t>基準（</a:t>
            </a:r>
            <a:r>
              <a:rPr lang="en-US" altLang="ja-JP" b="1" dirty="0" smtClean="0"/>
              <a:t>2012</a:t>
            </a:r>
            <a:r>
              <a:rPr lang="ja-JP" altLang="en-US" b="1" dirty="0" smtClean="0"/>
              <a:t>年）</a:t>
            </a:r>
          </a:p>
          <a:p>
            <a:pPr lvl="1"/>
            <a:r>
              <a:rPr lang="ja-JP" altLang="en-US" dirty="0" smtClean="0"/>
              <a:t>　　（</a:t>
            </a:r>
            <a:r>
              <a:rPr lang="en-US" altLang="ja-JP" dirty="0" smtClean="0"/>
              <a:t>1</a:t>
            </a:r>
            <a:r>
              <a:rPr lang="ja-JP" altLang="en-US" dirty="0" smtClean="0"/>
              <a:t>）一人あたり</a:t>
            </a:r>
            <a:r>
              <a:rPr lang="en-US" altLang="ja-JP" dirty="0" smtClean="0"/>
              <a:t>GNI</a:t>
            </a:r>
            <a:r>
              <a:rPr lang="ja-JP" altLang="en-US" dirty="0" smtClean="0"/>
              <a:t>（</a:t>
            </a:r>
            <a:r>
              <a:rPr lang="en-US" altLang="ja-JP" dirty="0" smtClean="0"/>
              <a:t>2008-2010</a:t>
            </a:r>
            <a:r>
              <a:rPr lang="ja-JP" altLang="en-US" dirty="0" smtClean="0"/>
              <a:t>年平均）</a:t>
            </a:r>
            <a:r>
              <a:rPr lang="en-US" altLang="ja-JP" dirty="0" smtClean="0"/>
              <a:t>:992</a:t>
            </a:r>
            <a:r>
              <a:rPr lang="ja-JP" altLang="en-US" dirty="0" smtClean="0"/>
              <a:t>米ドル以下</a:t>
            </a:r>
          </a:p>
          <a:p>
            <a:pPr lvl="1"/>
            <a:r>
              <a:rPr lang="ja-JP" altLang="en-US" dirty="0" smtClean="0"/>
              <a:t>　（</a:t>
            </a:r>
            <a:r>
              <a:rPr lang="en-US" altLang="ja-JP" dirty="0" smtClean="0"/>
              <a:t>2</a:t>
            </a:r>
            <a:r>
              <a:rPr lang="ja-JP" altLang="en-US" dirty="0" smtClean="0"/>
              <a:t>）</a:t>
            </a:r>
            <a:r>
              <a:rPr lang="en-US" altLang="ja-JP" dirty="0" smtClean="0"/>
              <a:t>HAI</a:t>
            </a:r>
            <a:r>
              <a:rPr lang="ja-JP" altLang="en-US" dirty="0" smtClean="0"/>
              <a:t>（</a:t>
            </a:r>
            <a:r>
              <a:rPr lang="en-US" altLang="ja-JP" dirty="0" smtClean="0"/>
              <a:t>Human Assets Index</a:t>
            </a:r>
            <a:r>
              <a:rPr lang="ja-JP" altLang="en-US" dirty="0" smtClean="0"/>
              <a:t>）</a:t>
            </a:r>
            <a:r>
              <a:rPr lang="en-US" altLang="ja-JP" dirty="0" smtClean="0"/>
              <a:t>:</a:t>
            </a:r>
            <a:r>
              <a:rPr lang="ja-JP" altLang="en-US" dirty="0" smtClean="0"/>
              <a:t>栄養不足人口の割合、</a:t>
            </a:r>
            <a:r>
              <a:rPr lang="en-US" altLang="ja-JP" dirty="0" smtClean="0"/>
              <a:t>5</a:t>
            </a:r>
            <a:r>
              <a:rPr lang="ja-JP" altLang="en-US" dirty="0" smtClean="0"/>
              <a:t>歳以下乳幼児死亡率、中等教育就学率、成人識字率</a:t>
            </a:r>
          </a:p>
          <a:p>
            <a:pPr lvl="1"/>
            <a:r>
              <a:rPr lang="ja-JP" altLang="en-US" dirty="0" smtClean="0"/>
              <a:t>　（</a:t>
            </a:r>
            <a:r>
              <a:rPr lang="en-US" altLang="ja-JP" dirty="0" smtClean="0"/>
              <a:t>3</a:t>
            </a:r>
            <a:r>
              <a:rPr lang="ja-JP" altLang="en-US" dirty="0" smtClean="0"/>
              <a:t>）</a:t>
            </a:r>
            <a:r>
              <a:rPr lang="en-US" altLang="ja-JP" dirty="0" smtClean="0"/>
              <a:t>EVI</a:t>
            </a:r>
            <a:r>
              <a:rPr lang="ja-JP" altLang="en-US" dirty="0" smtClean="0"/>
              <a:t>（</a:t>
            </a:r>
            <a:r>
              <a:rPr lang="en-US" altLang="ja-JP" dirty="0" smtClean="0"/>
              <a:t>Economic Vulnerability Index</a:t>
            </a:r>
            <a:r>
              <a:rPr lang="ja-JP" altLang="en-US" dirty="0" smtClean="0"/>
              <a:t>）</a:t>
            </a:r>
            <a:r>
              <a:rPr lang="en-US" altLang="ja-JP" dirty="0" smtClean="0"/>
              <a:t>:</a:t>
            </a:r>
            <a:r>
              <a:rPr lang="ja-JP" altLang="en-US" dirty="0" smtClean="0"/>
              <a:t>外的ショックからの経済的脆弱性</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現在のＬＤＣ２</a:t>
            </a:r>
            <a:endParaRPr kumimoji="1" lang="ja-JP" altLang="en-US" dirty="0"/>
          </a:p>
        </p:txBody>
      </p:sp>
      <p:sp>
        <p:nvSpPr>
          <p:cNvPr id="3" name="コンテンツ プレースホルダ 2"/>
          <p:cNvSpPr>
            <a:spLocks noGrp="1"/>
          </p:cNvSpPr>
          <p:nvPr>
            <p:ph idx="1"/>
          </p:nvPr>
        </p:nvSpPr>
        <p:spPr/>
        <p:txBody>
          <a:bodyPr>
            <a:normAutofit fontScale="92500"/>
          </a:bodyPr>
          <a:lstStyle/>
          <a:p>
            <a:pPr lvl="1"/>
            <a:r>
              <a:rPr lang="ja-JP" altLang="en-US" sz="2400" dirty="0" smtClean="0"/>
              <a:t>アフリカ（</a:t>
            </a:r>
            <a:r>
              <a:rPr lang="en-US" altLang="ja-JP" sz="2400" dirty="0" smtClean="0"/>
              <a:t>34</a:t>
            </a:r>
            <a:r>
              <a:rPr lang="ja-JP" altLang="en-US" sz="2400" dirty="0" smtClean="0"/>
              <a:t>）</a:t>
            </a:r>
            <a:r>
              <a:rPr lang="en-US" altLang="ja-JP" sz="2400" dirty="0" smtClean="0"/>
              <a:t>: </a:t>
            </a:r>
            <a:r>
              <a:rPr lang="ja-JP" altLang="en-US" sz="2400" dirty="0" smtClean="0"/>
              <a:t>アンゴラ、ベナン、ブルキナファソ、ブルンジ、中央アフリカ、チャド、コモロ、コンゴ、ジブチ、赤道ギニア、エリトリア、エチオピア、ガンビア、ギニア、ギニアビサウ、レソト、リベリア、マダガスカル、マラウイ、マリ、モーリタニア、モザンビーク、ニジェール、ルワンダ、サントメ・プリンシペ、セネガル、シエラレオネ、ソマリア、南スーダン、スーダン、トーゴ、ウガンダ、タンザニア、ザンビア</a:t>
            </a:r>
          </a:p>
          <a:p>
            <a:pPr lvl="1"/>
            <a:r>
              <a:rPr lang="ja-JP" altLang="en-US" sz="2400" dirty="0" smtClean="0"/>
              <a:t>アジア（</a:t>
            </a:r>
            <a:r>
              <a:rPr lang="en-US" altLang="ja-JP" sz="2400" dirty="0" smtClean="0"/>
              <a:t>9</a:t>
            </a:r>
            <a:r>
              <a:rPr lang="ja-JP" altLang="en-US" sz="2400" dirty="0" smtClean="0"/>
              <a:t>） </a:t>
            </a:r>
            <a:r>
              <a:rPr lang="en-US" altLang="ja-JP" sz="2400" dirty="0" smtClean="0"/>
              <a:t>: </a:t>
            </a:r>
            <a:r>
              <a:rPr lang="ja-JP" altLang="en-US" sz="2400" dirty="0" smtClean="0"/>
              <a:t>アフガニスタン、バングラデシュ、ブータン、カンボジア、ラオス、ミャンマー、ネパール、イエメン、東ティモール</a:t>
            </a:r>
          </a:p>
          <a:p>
            <a:pPr lvl="1"/>
            <a:r>
              <a:rPr lang="ja-JP" altLang="en-US" sz="2400" dirty="0" smtClean="0"/>
              <a:t>大洋州（</a:t>
            </a:r>
            <a:r>
              <a:rPr lang="en-US" altLang="ja-JP" sz="2400" dirty="0" smtClean="0"/>
              <a:t>5</a:t>
            </a:r>
            <a:r>
              <a:rPr lang="ja-JP" altLang="en-US" sz="2400" dirty="0" smtClean="0"/>
              <a:t>） </a:t>
            </a:r>
            <a:r>
              <a:rPr lang="en-US" altLang="ja-JP" sz="2400" dirty="0" smtClean="0"/>
              <a:t>: </a:t>
            </a:r>
            <a:r>
              <a:rPr lang="ja-JP" altLang="en-US" sz="2400" dirty="0" smtClean="0"/>
              <a:t>キリバス、サモア、ソロモン諸島、ツバル、バヌアツ</a:t>
            </a:r>
          </a:p>
          <a:p>
            <a:pPr lvl="1"/>
            <a:r>
              <a:rPr lang="ja-JP" altLang="en-US" sz="2400" dirty="0" smtClean="0"/>
              <a:t>中南米（</a:t>
            </a:r>
            <a:r>
              <a:rPr lang="en-US" altLang="ja-JP" sz="2400" dirty="0" smtClean="0"/>
              <a:t>1</a:t>
            </a:r>
            <a:r>
              <a:rPr lang="ja-JP" altLang="en-US" sz="2400" dirty="0" smtClean="0"/>
              <a:t>） </a:t>
            </a:r>
            <a:r>
              <a:rPr lang="en-US" altLang="ja-JP" sz="2400" dirty="0" smtClean="0"/>
              <a:t>: </a:t>
            </a:r>
            <a:r>
              <a:rPr lang="ja-JP" altLang="en-US" sz="2400" dirty="0" smtClean="0"/>
              <a:t>ハイチ</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ja-JP" altLang="en-US" smtClean="0"/>
              <a:t>子どもの栄養不良</a:t>
            </a:r>
          </a:p>
        </p:txBody>
      </p:sp>
      <p:pic>
        <p:nvPicPr>
          <p:cNvPr id="7171"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世界銀行の目標１</a:t>
            </a:r>
          </a:p>
        </p:txBody>
      </p:sp>
      <p:pic>
        <p:nvPicPr>
          <p:cNvPr id="8195"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ja-JP" altLang="en-US" smtClean="0"/>
              <a:t>初等学校の修了</a:t>
            </a:r>
          </a:p>
        </p:txBody>
      </p:sp>
      <p:pic>
        <p:nvPicPr>
          <p:cNvPr id="9219"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世界銀行の目標２</a:t>
            </a:r>
          </a:p>
        </p:txBody>
      </p:sp>
      <p:pic>
        <p:nvPicPr>
          <p:cNvPr id="10243"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ja-JP" altLang="en-US" smtClean="0"/>
              <a:t>教育におけるジェンダーの平等</a:t>
            </a:r>
          </a:p>
        </p:txBody>
      </p:sp>
      <p:pic>
        <p:nvPicPr>
          <p:cNvPr id="11267"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世界銀行の目標３</a:t>
            </a:r>
          </a:p>
        </p:txBody>
      </p:sp>
      <p:pic>
        <p:nvPicPr>
          <p:cNvPr id="12291"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ja-JP" altLang="en-US" smtClean="0"/>
              <a:t>子どもの死亡率</a:t>
            </a:r>
          </a:p>
        </p:txBody>
      </p:sp>
      <p:pic>
        <p:nvPicPr>
          <p:cNvPr id="13315"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公営・民営</a:t>
            </a:r>
          </a:p>
        </p:txBody>
      </p:sp>
      <p:sp>
        <p:nvSpPr>
          <p:cNvPr id="8195" name="Rectangle 3"/>
          <p:cNvSpPr>
            <a:spLocks noGrp="1" noChangeArrowheads="1"/>
          </p:cNvSpPr>
          <p:nvPr>
            <p:ph type="body" idx="1"/>
          </p:nvPr>
        </p:nvSpPr>
        <p:spPr/>
        <p:txBody>
          <a:bodyPr/>
          <a:lstStyle/>
          <a:p>
            <a:pPr eaLnBrk="1" hangingPunct="1"/>
            <a:r>
              <a:rPr lang="ja-JP" altLang="en-US" smtClean="0"/>
              <a:t>夜警国家　軍事と治安</a:t>
            </a:r>
          </a:p>
          <a:p>
            <a:pPr eaLnBrk="1" hangingPunct="1"/>
            <a:r>
              <a:rPr lang="ja-JP" altLang="en-US" smtClean="0"/>
              <a:t>１９世紀に社会主義思想等により、次第に政府の仕事が拡大した。</a:t>
            </a:r>
          </a:p>
          <a:p>
            <a:pPr eaLnBrk="1" hangingPunct="1">
              <a:buFontTx/>
              <a:buNone/>
            </a:pPr>
            <a:r>
              <a:rPr lang="ja-JP" altLang="en-US" smtClean="0"/>
              <a:t>　　教育、道路、水道、鉄道、郵便、電信電話、社会福祉、放送、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世界銀行の目標４</a:t>
            </a:r>
          </a:p>
        </p:txBody>
      </p:sp>
      <p:pic>
        <p:nvPicPr>
          <p:cNvPr id="14339"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ja-JP" altLang="en-US" smtClean="0"/>
              <a:t>妊産婦の死亡率</a:t>
            </a:r>
          </a:p>
        </p:txBody>
      </p:sp>
      <p:pic>
        <p:nvPicPr>
          <p:cNvPr id="15363"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世界銀行の目標５</a:t>
            </a:r>
          </a:p>
        </p:txBody>
      </p:sp>
      <p:pic>
        <p:nvPicPr>
          <p:cNvPr id="16387"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ja-JP" altLang="en-US" smtClean="0"/>
              <a:t>エイズの蔓延</a:t>
            </a:r>
          </a:p>
        </p:txBody>
      </p:sp>
      <p:pic>
        <p:nvPicPr>
          <p:cNvPr id="17411"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世界銀行の目標６</a:t>
            </a:r>
          </a:p>
        </p:txBody>
      </p:sp>
      <p:pic>
        <p:nvPicPr>
          <p:cNvPr id="18435"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ja-JP" altLang="en-US" smtClean="0"/>
              <a:t>浄化水源</a:t>
            </a:r>
          </a:p>
        </p:txBody>
      </p:sp>
      <p:pic>
        <p:nvPicPr>
          <p:cNvPr id="19459"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世界銀行の目標７</a:t>
            </a:r>
          </a:p>
        </p:txBody>
      </p:sp>
      <p:pic>
        <p:nvPicPr>
          <p:cNvPr id="20483"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アフリカ地域のファクトシート</a:t>
            </a:r>
          </a:p>
        </p:txBody>
      </p:sp>
      <p:pic>
        <p:nvPicPr>
          <p:cNvPr id="21507"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z="4000" smtClean="0"/>
              <a:t>東アジア・太平洋地域のファクトシート</a:t>
            </a:r>
          </a:p>
        </p:txBody>
      </p:sp>
      <p:pic>
        <p:nvPicPr>
          <p:cNvPr id="22531"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南アジアのファクトシート</a:t>
            </a:r>
          </a:p>
        </p:txBody>
      </p:sp>
      <p:pic>
        <p:nvPicPr>
          <p:cNvPr id="23555"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日本における民営化</a:t>
            </a:r>
          </a:p>
        </p:txBody>
      </p:sp>
      <p:sp>
        <p:nvSpPr>
          <p:cNvPr id="9219" name="Rectangle 3"/>
          <p:cNvSpPr>
            <a:spLocks noGrp="1" noChangeArrowheads="1"/>
          </p:cNvSpPr>
          <p:nvPr>
            <p:ph type="body" idx="1"/>
          </p:nvPr>
        </p:nvSpPr>
        <p:spPr/>
        <p:txBody>
          <a:bodyPr/>
          <a:lstStyle/>
          <a:p>
            <a:pPr eaLnBrk="1" hangingPunct="1">
              <a:lnSpc>
                <a:spcPct val="90000"/>
              </a:lnSpc>
            </a:pPr>
            <a:r>
              <a:rPr lang="ja-JP" altLang="en-US" smtClean="0"/>
              <a:t>国鉄　→　ＪＲ</a:t>
            </a:r>
          </a:p>
          <a:p>
            <a:pPr eaLnBrk="1" hangingPunct="1">
              <a:lnSpc>
                <a:spcPct val="90000"/>
              </a:lnSpc>
            </a:pPr>
            <a:r>
              <a:rPr lang="ja-JP" altLang="en-US" smtClean="0"/>
              <a:t>電電公社　→　ＮＴＴ</a:t>
            </a:r>
          </a:p>
          <a:p>
            <a:pPr eaLnBrk="1" hangingPunct="1">
              <a:lnSpc>
                <a:spcPct val="90000"/>
              </a:lnSpc>
            </a:pPr>
            <a:r>
              <a:rPr lang="ja-JP" altLang="en-US" smtClean="0"/>
              <a:t>専売公社　→　日本たばこ</a:t>
            </a:r>
          </a:p>
          <a:p>
            <a:pPr eaLnBrk="1" hangingPunct="1">
              <a:lnSpc>
                <a:spcPct val="90000"/>
              </a:lnSpc>
              <a:buFontTx/>
              <a:buNone/>
            </a:pPr>
            <a:r>
              <a:rPr lang="ja-JP" altLang="en-US" smtClean="0"/>
              <a:t>　　現在の懸案</a:t>
            </a:r>
          </a:p>
          <a:p>
            <a:pPr eaLnBrk="1" hangingPunct="1">
              <a:lnSpc>
                <a:spcPct val="90000"/>
              </a:lnSpc>
            </a:pPr>
            <a:r>
              <a:rPr lang="ja-JP" altLang="en-US" smtClean="0"/>
              <a:t>道路公団の民営化</a:t>
            </a:r>
          </a:p>
          <a:p>
            <a:pPr eaLnBrk="1" hangingPunct="1">
              <a:lnSpc>
                <a:spcPct val="90000"/>
              </a:lnSpc>
            </a:pPr>
            <a:r>
              <a:rPr lang="ja-JP" altLang="en-US" smtClean="0"/>
              <a:t>郵政民営化</a:t>
            </a:r>
          </a:p>
          <a:p>
            <a:pPr eaLnBrk="1" hangingPunct="1">
              <a:lnSpc>
                <a:spcPct val="90000"/>
              </a:lnSpc>
              <a:buFontTx/>
              <a:buNone/>
            </a:pPr>
            <a:r>
              <a:rPr lang="ja-JP" altLang="en-US" smtClean="0"/>
              <a:t>　　新しい現象</a:t>
            </a:r>
          </a:p>
          <a:p>
            <a:pPr eaLnBrk="1" hangingPunct="1">
              <a:lnSpc>
                <a:spcPct val="90000"/>
              </a:lnSpc>
            </a:pPr>
            <a:r>
              <a:rPr lang="ja-JP" altLang="en-US" smtClean="0"/>
              <a:t>刑務所</a:t>
            </a:r>
          </a:p>
          <a:p>
            <a:pPr eaLnBrk="1" hangingPunct="1">
              <a:lnSpc>
                <a:spcPct val="90000"/>
              </a:lnSpc>
            </a:pPr>
            <a:endParaRPr lang="en-US" altLang="ja-JP"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z="4000" smtClean="0"/>
              <a:t>ヨーロッパ・中央アジアファクトシート</a:t>
            </a:r>
          </a:p>
        </p:txBody>
      </p:sp>
      <p:pic>
        <p:nvPicPr>
          <p:cNvPr id="24579"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ラテンアメリカのファクトシート</a:t>
            </a:r>
          </a:p>
        </p:txBody>
      </p:sp>
      <p:pic>
        <p:nvPicPr>
          <p:cNvPr id="25603"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中東・北アフリカのファクトシート</a:t>
            </a:r>
          </a:p>
        </p:txBody>
      </p:sp>
      <p:pic>
        <p:nvPicPr>
          <p:cNvPr id="26627"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smtClean="0"/>
              <a:t>以上のことからわかること</a:t>
            </a:r>
          </a:p>
        </p:txBody>
      </p:sp>
      <p:sp>
        <p:nvSpPr>
          <p:cNvPr id="27651" name="Rectangle 3"/>
          <p:cNvSpPr>
            <a:spLocks noGrp="1" noChangeArrowheads="1"/>
          </p:cNvSpPr>
          <p:nvPr>
            <p:ph type="body" idx="1"/>
          </p:nvPr>
        </p:nvSpPr>
        <p:spPr/>
        <p:txBody>
          <a:bodyPr/>
          <a:lstStyle/>
          <a:p>
            <a:pPr eaLnBrk="1" hangingPunct="1"/>
            <a:r>
              <a:rPr lang="ja-JP" altLang="en-US" smtClean="0"/>
              <a:t>貧富の差は経済的な格差だけではない。</a:t>
            </a:r>
          </a:p>
          <a:p>
            <a:pPr eaLnBrk="1" hangingPunct="1"/>
            <a:r>
              <a:rPr lang="ja-JP" altLang="en-US" smtClean="0"/>
              <a:t>自然環境、衛生状態・教育など社会環境も</a:t>
            </a:r>
          </a:p>
          <a:p>
            <a:pPr eaLnBrk="1" hangingPunct="1"/>
            <a:r>
              <a:rPr lang="ja-JP" altLang="en-US" smtClean="0"/>
              <a:t>経済的な困難な地域は、政治的にも困難。</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水の民営化について考えてみよう</a:t>
            </a:r>
          </a:p>
        </p:txBody>
      </p:sp>
      <p:sp>
        <p:nvSpPr>
          <p:cNvPr id="11267" name="Rectangle 3"/>
          <p:cNvSpPr>
            <a:spLocks noGrp="1" noChangeArrowheads="1"/>
          </p:cNvSpPr>
          <p:nvPr>
            <p:ph type="body" idx="1"/>
          </p:nvPr>
        </p:nvSpPr>
        <p:spPr/>
        <p:txBody>
          <a:bodyPr/>
          <a:lstStyle/>
          <a:p>
            <a:pPr eaLnBrk="1" hangingPunct="1"/>
            <a:r>
              <a:rPr lang="ja-JP" altLang="en-US" smtClean="0"/>
              <a:t>水を得る為に　アフリカ</a:t>
            </a:r>
          </a:p>
          <a:p>
            <a:pPr eaLnBrk="1" hangingPunct="1"/>
            <a:r>
              <a:rPr lang="ja-JP" altLang="en-US" smtClean="0"/>
              <a:t>水の民営化の一例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smtClean="0"/>
              <a:t>グローバリゼーションと平和</a:t>
            </a:r>
          </a:p>
        </p:txBody>
      </p:sp>
      <p:sp>
        <p:nvSpPr>
          <p:cNvPr id="10243" name="コンテンツ プレースホルダ 2"/>
          <p:cNvSpPr>
            <a:spLocks noGrp="1"/>
          </p:cNvSpPr>
          <p:nvPr>
            <p:ph idx="1"/>
          </p:nvPr>
        </p:nvSpPr>
        <p:spPr/>
        <p:txBody>
          <a:bodyPr/>
          <a:lstStyle/>
          <a:p>
            <a:pPr eaLnBrk="1" hangingPunct="1"/>
            <a:r>
              <a:rPr lang="ja-JP" altLang="en-US" smtClean="0"/>
              <a:t>平和主義的把握</a:t>
            </a:r>
          </a:p>
          <a:p>
            <a:pPr eaLnBrk="1" hangingPunct="1">
              <a:buFontTx/>
              <a:buNone/>
            </a:pPr>
            <a:r>
              <a:rPr lang="ja-JP" altLang="en-US" smtClean="0"/>
              <a:t>　　　資本の相互投資　→　戦争の回避</a:t>
            </a:r>
          </a:p>
          <a:p>
            <a:pPr eaLnBrk="1" hangingPunct="1">
              <a:buFontTx/>
              <a:buNone/>
            </a:pPr>
            <a:r>
              <a:rPr lang="ja-JP" altLang="en-US" smtClean="0"/>
              <a:t>　　トーマス・フリードマン</a:t>
            </a:r>
            <a:r>
              <a:rPr lang="en-US" altLang="ja-JP" smtClean="0"/>
              <a:t>『</a:t>
            </a:r>
            <a:r>
              <a:rPr lang="ja-JP" altLang="en-US" smtClean="0"/>
              <a:t>レクサスとオリーブの木</a:t>
            </a:r>
            <a:r>
              <a:rPr lang="en-US" altLang="ja-JP" smtClean="0"/>
              <a:t>』</a:t>
            </a:r>
            <a:r>
              <a:rPr lang="ja-JP" altLang="en-US" smtClean="0"/>
              <a:t>（マクドナルドのある国では戦争がない）</a:t>
            </a:r>
          </a:p>
          <a:p>
            <a:pPr eaLnBrk="1" hangingPunct="1"/>
            <a:r>
              <a:rPr lang="ja-JP" altLang="en-US" smtClean="0"/>
              <a:t>平和を乱すという理解（クラインの説）</a:t>
            </a:r>
          </a:p>
          <a:p>
            <a:pPr eaLnBrk="1" hangingPunct="1">
              <a:buFontTx/>
              <a:buNone/>
            </a:pPr>
            <a:r>
              <a:rPr lang="ja-JP" altLang="en-US" smtClean="0"/>
              <a:t>　　　途上国の経済の混乱　→　紛争</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ja-JP" altLang="en-US" smtClean="0"/>
              <a:t>グローカリゼーション</a:t>
            </a:r>
          </a:p>
        </p:txBody>
      </p:sp>
      <p:sp>
        <p:nvSpPr>
          <p:cNvPr id="12291" name="コンテンツ プレースホルダ 2"/>
          <p:cNvSpPr>
            <a:spLocks noGrp="1"/>
          </p:cNvSpPr>
          <p:nvPr>
            <p:ph idx="1"/>
          </p:nvPr>
        </p:nvSpPr>
        <p:spPr/>
        <p:txBody>
          <a:bodyPr/>
          <a:lstStyle/>
          <a:p>
            <a:pPr eaLnBrk="1" hangingPunct="1"/>
            <a:r>
              <a:rPr lang="ja-JP" altLang="en-US" smtClean="0"/>
              <a:t>マクドナルド　基本を維持しつつ、各文化に適応</a:t>
            </a:r>
          </a:p>
          <a:p>
            <a:pPr eaLnBrk="1" hangingPunct="1"/>
            <a:r>
              <a:rPr lang="ja-JP" altLang="en-US" smtClean="0"/>
              <a:t>コカコーラ　同じか違うか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経済格差は問題なのか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問題ではない</a:t>
            </a:r>
          </a:p>
          <a:p>
            <a:pPr lvl="1"/>
            <a:r>
              <a:rPr kumimoji="1" lang="ja-JP" altLang="en-US" dirty="0" smtClean="0"/>
              <a:t>格差は努力の結果だ。</a:t>
            </a:r>
          </a:p>
          <a:p>
            <a:pPr lvl="1"/>
            <a:r>
              <a:rPr lang="ja-JP" altLang="en-US" dirty="0"/>
              <a:t>正当</a:t>
            </a:r>
            <a:r>
              <a:rPr lang="ja-JP" altLang="en-US" dirty="0" smtClean="0"/>
              <a:t>な状態</a:t>
            </a:r>
            <a:r>
              <a:rPr lang="ja-JP" altLang="en-US" dirty="0"/>
              <a:t>だ</a:t>
            </a:r>
            <a:r>
              <a:rPr lang="ja-JP" altLang="en-US" dirty="0" smtClean="0"/>
              <a:t>。</a:t>
            </a:r>
          </a:p>
          <a:p>
            <a:r>
              <a:rPr kumimoji="1" lang="ja-JP" altLang="en-US" dirty="0" smtClean="0"/>
              <a:t>問題だ　理由を考えてみよう。</a:t>
            </a:r>
            <a:endParaRPr kumimoji="1" lang="ja-JP" altLang="en-US" dirty="0"/>
          </a:p>
        </p:txBody>
      </p:sp>
    </p:spTree>
    <p:extLst>
      <p:ext uri="{BB962C8B-B14F-4D97-AF65-F5344CB8AC3E}">
        <p14:creationId xmlns="" xmlns:p14="http://schemas.microsoft.com/office/powerpoint/2010/main" val="40068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格差は問題なのか（２）</a:t>
            </a:r>
          </a:p>
        </p:txBody>
      </p:sp>
      <p:sp>
        <p:nvSpPr>
          <p:cNvPr id="3075" name="コンテンツ プレースホルダ 2"/>
          <p:cNvSpPr>
            <a:spLocks noGrp="1"/>
          </p:cNvSpPr>
          <p:nvPr>
            <p:ph idx="1"/>
          </p:nvPr>
        </p:nvSpPr>
        <p:spPr/>
        <p:txBody>
          <a:bodyPr/>
          <a:lstStyle/>
          <a:p>
            <a:pPr eaLnBrk="1" hangingPunct="1"/>
            <a:r>
              <a:rPr lang="ja-JP" altLang="en-US" dirty="0" smtClean="0"/>
              <a:t>新自由主義的原理主義は格差を是認（ナオミ・クラインの著書出現後多くの批判にさらされた。）</a:t>
            </a:r>
          </a:p>
          <a:p>
            <a:pPr eaLnBrk="1" hangingPunct="1"/>
            <a:r>
              <a:rPr lang="ja-JP" altLang="en-US" dirty="0" smtClean="0"/>
              <a:t>多くの市場主義者</a:t>
            </a:r>
            <a:r>
              <a:rPr lang="ja-JP" altLang="en-US" dirty="0"/>
              <a:t>、社会</a:t>
            </a:r>
            <a:r>
              <a:rPr lang="ja-JP" altLang="en-US" dirty="0" smtClean="0"/>
              <a:t>主義者は否定</a:t>
            </a:r>
          </a:p>
          <a:p>
            <a:pPr lvl="1" eaLnBrk="1" hangingPunct="1"/>
            <a:r>
              <a:rPr lang="ja-JP" altLang="en-US" dirty="0"/>
              <a:t>市場</a:t>
            </a:r>
            <a:r>
              <a:rPr lang="ja-JP" altLang="en-US" dirty="0" smtClean="0"/>
              <a:t>主義者の否定根拠</a:t>
            </a:r>
            <a:r>
              <a:rPr lang="ja-JP" altLang="en-US" dirty="0"/>
              <a:t>－持続</a:t>
            </a:r>
            <a:r>
              <a:rPr lang="ja-JP" altLang="en-US" dirty="0" smtClean="0"/>
              <a:t>可能性</a:t>
            </a:r>
          </a:p>
          <a:p>
            <a:pPr lvl="1" eaLnBrk="1" hangingPunct="1"/>
            <a:r>
              <a:rPr lang="ja-JP" altLang="en-US" dirty="0" smtClean="0"/>
              <a:t>社会主義者の否定根拠</a:t>
            </a:r>
            <a:r>
              <a:rPr lang="ja-JP" altLang="en-US" dirty="0"/>
              <a:t>－</a:t>
            </a:r>
            <a:r>
              <a:rPr lang="ja-JP" altLang="en-US" dirty="0" smtClean="0"/>
              <a:t>基本的原則が</a:t>
            </a:r>
            <a:r>
              <a:rPr lang="ja-JP" altLang="en-US" dirty="0"/>
              <a:t>平等</a:t>
            </a:r>
            <a:endParaRPr lang="ja-JP" altLang="en-US" dirty="0" smtClean="0"/>
          </a:p>
          <a:p>
            <a:pPr eaLnBrk="1" hangingPunct="1"/>
            <a:r>
              <a:rPr lang="ja-JP" altLang="en-US" dirty="0" smtClean="0"/>
              <a:t>どこまでの格差なら許されるのか　議論してみよう。</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ja-JP" altLang="en-US" smtClean="0"/>
              <a:t>世界のＬＤＣ分布</a:t>
            </a:r>
          </a:p>
        </p:txBody>
      </p:sp>
      <p:pic>
        <p:nvPicPr>
          <p:cNvPr id="5123" name="Picture 7" descr="世界のLDC分布図"/>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450" y="1628775"/>
            <a:ext cx="7056438" cy="4949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516</Words>
  <Application>Microsoft Office PowerPoint</Application>
  <PresentationFormat>画面に合わせる (4:3)</PresentationFormat>
  <Paragraphs>75</Paragraphs>
  <Slides>33</Slides>
  <Notes>0</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民営化とグローバリゼーション</vt:lpstr>
      <vt:lpstr>公営・民営</vt:lpstr>
      <vt:lpstr>日本における民営化</vt:lpstr>
      <vt:lpstr>水の民営化について考えてみよう</vt:lpstr>
      <vt:lpstr>グローバリゼーションと平和</vt:lpstr>
      <vt:lpstr>グローカリゼーション</vt:lpstr>
      <vt:lpstr>経済格差は問題なのか</vt:lpstr>
      <vt:lpstr>格差は問題なのか（２）</vt:lpstr>
      <vt:lpstr>世界のＬＤＣ分布</vt:lpstr>
      <vt:lpstr>ＬＤＣとは</vt:lpstr>
      <vt:lpstr>現在のＬＤＣ１</vt:lpstr>
      <vt:lpstr>現在のＬＤＣ２</vt:lpstr>
      <vt:lpstr>子どもの栄養不良</vt:lpstr>
      <vt:lpstr>世界銀行の目標１</vt:lpstr>
      <vt:lpstr>初等学校の修了</vt:lpstr>
      <vt:lpstr>世界銀行の目標２</vt:lpstr>
      <vt:lpstr>教育におけるジェンダーの平等</vt:lpstr>
      <vt:lpstr>世界銀行の目標３</vt:lpstr>
      <vt:lpstr>子どもの死亡率</vt:lpstr>
      <vt:lpstr>世界銀行の目標４</vt:lpstr>
      <vt:lpstr>妊産婦の死亡率</vt:lpstr>
      <vt:lpstr>世界銀行の目標５</vt:lpstr>
      <vt:lpstr>エイズの蔓延</vt:lpstr>
      <vt:lpstr>世界銀行の目標６</vt:lpstr>
      <vt:lpstr>浄化水源</vt:lpstr>
      <vt:lpstr>世界銀行の目標７</vt:lpstr>
      <vt:lpstr>アフリカ地域のファクトシート</vt:lpstr>
      <vt:lpstr>東アジア・太平洋地域のファクトシート</vt:lpstr>
      <vt:lpstr>南アジアのファクトシート</vt:lpstr>
      <vt:lpstr>ヨーロッパ・中央アジアファクトシート</vt:lpstr>
      <vt:lpstr>ラテンアメリカのファクトシート</vt:lpstr>
      <vt:lpstr>中東・北アフリカのファクトシート</vt:lpstr>
      <vt:lpstr>以上のことからわかること</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民営化とグローバリゼーション</dc:title>
  <dc:creator>wakei</dc:creator>
  <cp:lastModifiedBy>wakei</cp:lastModifiedBy>
  <cp:revision>4</cp:revision>
  <dcterms:created xsi:type="dcterms:W3CDTF">2014-05-30T03:05:15Z</dcterms:created>
  <dcterms:modified xsi:type="dcterms:W3CDTF">2014-06-06T01:39:32Z</dcterms:modified>
</cp:coreProperties>
</file>