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99" r:id="rId4"/>
    <p:sldId id="300" r:id="rId5"/>
    <p:sldId id="301" r:id="rId6"/>
    <p:sldId id="302" r:id="rId7"/>
    <p:sldId id="303" r:id="rId8"/>
    <p:sldId id="304" r:id="rId9"/>
    <p:sldId id="305" r:id="rId10"/>
    <p:sldId id="306" r:id="rId11"/>
    <p:sldId id="307" r:id="rId12"/>
    <p:sldId id="308" r:id="rId13"/>
    <p:sldId id="310" r:id="rId14"/>
    <p:sldId id="291" r:id="rId15"/>
    <p:sldId id="294" r:id="rId16"/>
    <p:sldId id="292" r:id="rId17"/>
    <p:sldId id="293" r:id="rId18"/>
    <p:sldId id="309" r:id="rId19"/>
    <p:sldId id="295" r:id="rId20"/>
    <p:sldId id="289" r:id="rId21"/>
    <p:sldId id="290" r:id="rId22"/>
    <p:sldId id="284" r:id="rId23"/>
    <p:sldId id="311" r:id="rId24"/>
    <p:sldId id="312" r:id="rId25"/>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4" autoAdjust="0"/>
    <p:restoredTop sz="94215" autoAdjust="0"/>
  </p:normalViewPr>
  <p:slideViewPr>
    <p:cSldViewPr>
      <p:cViewPr varScale="1">
        <p:scale>
          <a:sx n="89" d="100"/>
          <a:sy n="89" d="100"/>
        </p:scale>
        <p:origin x="-120" y="-4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A77169-D5A2-473E-9F84-D69EB35061ED}"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C93B52-246D-43E8-A1CA-3E758A06E64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6F9E45E-2FFE-439A-A6AE-17D2C9E0FB1F}"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D64B0F-7B7F-4953-8BCE-008C9E893563}"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6252E97-555A-40C9-9F45-D37C50138CB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C112F4E-FC4C-458C-9A1D-5F9BB21AD28F}"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7614312B-935B-49EB-96B3-8CE80345F7AE}"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534C876-58E4-4718-BEEE-E6AB33727E5F}"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C0AD61F-DE75-40AF-9DAC-61045639AF41}"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208B6-8364-432D-BC45-8ED369DA584E}"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A3D5ADA-1EB8-4237-B0AA-33818BED3E52}"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BD7FAF2-891D-45B0-9954-42CE2C8567DD}"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グローバリゼーション</a:t>
            </a:r>
          </a:p>
        </p:txBody>
      </p:sp>
      <p:sp>
        <p:nvSpPr>
          <p:cNvPr id="2051" name="Rectangle 3"/>
          <p:cNvSpPr>
            <a:spLocks noGrp="1" noChangeArrowheads="1"/>
          </p:cNvSpPr>
          <p:nvPr>
            <p:ph type="subTitle" idx="1"/>
          </p:nvPr>
        </p:nvSpPr>
        <p:spPr/>
        <p:txBody>
          <a:bodyPr/>
          <a:lstStyle/>
          <a:p>
            <a:pPr eaLnBrk="1" hangingPunct="1"/>
            <a:r>
              <a:rPr lang="ja-JP" altLang="en-US" smtClean="0"/>
              <a:t>グローバリゼーションは</a:t>
            </a:r>
          </a:p>
          <a:p>
            <a:pPr eaLnBrk="1" hangingPunct="1"/>
            <a:r>
              <a:rPr lang="ja-JP" altLang="en-US" smtClean="0"/>
              <a:t>国際的画一化なのか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ja-JP" altLang="en-US" smtClean="0"/>
              <a:t>グローバリゼーションとは何か</a:t>
            </a:r>
          </a:p>
        </p:txBody>
      </p:sp>
      <p:sp>
        <p:nvSpPr>
          <p:cNvPr id="5123" name="コンテンツ プレースホルダ 2"/>
          <p:cNvSpPr>
            <a:spLocks noGrp="1"/>
          </p:cNvSpPr>
          <p:nvPr>
            <p:ph idx="1"/>
          </p:nvPr>
        </p:nvSpPr>
        <p:spPr/>
        <p:txBody>
          <a:bodyPr/>
          <a:lstStyle/>
          <a:p>
            <a:pPr eaLnBrk="1" hangingPunct="1"/>
            <a:r>
              <a:rPr lang="ja-JP" altLang="en-US" dirty="0" smtClean="0"/>
              <a:t>包括的な定義 「人・物</a:t>
            </a:r>
            <a:r>
              <a:rPr lang="en-US" altLang="ja-JP" dirty="0" smtClean="0"/>
              <a:t>(</a:t>
            </a:r>
            <a:r>
              <a:rPr lang="ja-JP" altLang="en-US" dirty="0" smtClean="0"/>
              <a:t>汚染物質も含む</a:t>
            </a:r>
            <a:r>
              <a:rPr lang="en-US" altLang="ja-JP" dirty="0" smtClean="0"/>
              <a:t>)</a:t>
            </a:r>
            <a:r>
              <a:rPr lang="ja-JP" altLang="en-US" dirty="0" smtClean="0"/>
              <a:t>・通貨・情報が全地球的規模で流動化している現象」</a:t>
            </a:r>
          </a:p>
          <a:p>
            <a:pPr lvl="1" eaLnBrk="1" hangingPunct="1"/>
            <a:r>
              <a:rPr lang="ja-JP" altLang="en-US" dirty="0" smtClean="0"/>
              <a:t>経済的概念　自由主義経済（市場経済）の採用と公的経営の否定・縮小</a:t>
            </a:r>
          </a:p>
          <a:p>
            <a:pPr lvl="1" eaLnBrk="1" hangingPunct="1"/>
            <a:r>
              <a:rPr lang="ja-JP" altLang="en-US" dirty="0" smtClean="0"/>
              <a:t>政治的概念　世界の警察としてのアメリカの政治的影響力</a:t>
            </a:r>
          </a:p>
          <a:p>
            <a:pPr lvl="1" eaLnBrk="1" hangingPunct="1"/>
            <a:r>
              <a:rPr lang="ja-JP" altLang="en-US" dirty="0" smtClean="0"/>
              <a:t>文化的概念　欧米の文化の拡大現象ハリウッド映画、コカコーラ、マクドナルド、インターネット</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グローバリゼーションという言葉</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平凡社世界大百科事典　項目なし　国際経済学・国際政治という項目の中にも言葉なし</a:t>
            </a:r>
          </a:p>
          <a:p>
            <a:r>
              <a:rPr kumimoji="1" lang="ja-JP" altLang="en-US" dirty="0" smtClean="0"/>
              <a:t>朝日新聞に現れた時期</a:t>
            </a:r>
          </a:p>
          <a:p>
            <a:pPr lvl="1"/>
            <a:r>
              <a:rPr lang="en-US" altLang="ja-JP" dirty="0" smtClean="0"/>
              <a:t>1987.10.9</a:t>
            </a:r>
            <a:r>
              <a:rPr lang="ja-JP" altLang="en-US" dirty="0" smtClean="0"/>
              <a:t> 証券取引の</a:t>
            </a:r>
            <a:r>
              <a:rPr lang="en-US" altLang="ja-JP" dirty="0" smtClean="0"/>
              <a:t>G(</a:t>
            </a:r>
            <a:r>
              <a:rPr lang="ja-JP" altLang="en-US" dirty="0" smtClean="0"/>
              <a:t>国際化</a:t>
            </a:r>
            <a:r>
              <a:rPr lang="en-US" altLang="ja-JP" dirty="0" smtClean="0"/>
              <a:t>)</a:t>
            </a:r>
            <a:r>
              <a:rPr lang="ja-JP" altLang="en-US" dirty="0" smtClean="0"/>
              <a:t>の中で、不正防止が必要に</a:t>
            </a:r>
            <a:r>
              <a:rPr lang="en-US" altLang="ja-JP" dirty="0" smtClean="0"/>
              <a:t>(</a:t>
            </a:r>
            <a:r>
              <a:rPr lang="ja-JP" altLang="en-US" dirty="0" smtClean="0"/>
              <a:t>大蔵省</a:t>
            </a:r>
            <a:r>
              <a:rPr lang="en-US" altLang="ja-JP" dirty="0" smtClean="0"/>
              <a:t>)</a:t>
            </a:r>
            <a:endParaRPr lang="ja-JP" altLang="en-US" dirty="0" smtClean="0"/>
          </a:p>
          <a:p>
            <a:pPr lvl="1"/>
            <a:r>
              <a:rPr lang="en-US" altLang="ja-JP" dirty="0" smtClean="0"/>
              <a:t>1988.2.2</a:t>
            </a:r>
            <a:r>
              <a:rPr lang="ja-JP" altLang="en-US" dirty="0" smtClean="0"/>
              <a:t> 経済同友会提言「日本の企業再構築は、本業の活性化と多角化、国際的統合</a:t>
            </a:r>
            <a:r>
              <a:rPr lang="en-US" altLang="ja-JP" dirty="0" smtClean="0"/>
              <a:t>(G)</a:t>
            </a:r>
            <a:endParaRPr lang="ja-JP" altLang="en-US" dirty="0" smtClean="0"/>
          </a:p>
          <a:p>
            <a:pPr lvl="1"/>
            <a:r>
              <a:rPr lang="en-US" altLang="ja-JP" dirty="0" smtClean="0"/>
              <a:t>1988.6.22</a:t>
            </a:r>
            <a:r>
              <a:rPr lang="ja-JP" altLang="en-US" dirty="0" smtClean="0"/>
              <a:t> トロントサミット「情報技術革命と市場の</a:t>
            </a:r>
            <a:r>
              <a:rPr lang="en-US" altLang="ja-JP" dirty="0" smtClean="0"/>
              <a:t>G</a:t>
            </a:r>
            <a:r>
              <a:rPr lang="ja-JP" altLang="en-US" dirty="0" smtClean="0"/>
              <a:t>は経済的相互依存を高め」</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グローバリゼーションという言葉</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ブリタニカ</a:t>
            </a:r>
            <a:r>
              <a:rPr kumimoji="1" lang="en-US" altLang="ja-JP" dirty="0" smtClean="0"/>
              <a:t>(</a:t>
            </a:r>
            <a:r>
              <a:rPr kumimoji="1" lang="ja-JP" altLang="en-US" dirty="0" smtClean="0"/>
              <a:t>テキスト</a:t>
            </a:r>
            <a:r>
              <a:rPr kumimoji="1" lang="en-US" altLang="ja-JP" dirty="0" smtClean="0"/>
              <a:t>)</a:t>
            </a:r>
            <a:r>
              <a:rPr kumimoji="1" lang="ja-JP" altLang="en-US" dirty="0" smtClean="0"/>
              <a:t> </a:t>
            </a:r>
            <a:r>
              <a:rPr kumimoji="1" lang="en-US" altLang="ja-JP" dirty="0" smtClean="0"/>
              <a:t>2012</a:t>
            </a:r>
            <a:r>
              <a:rPr kumimoji="1" lang="ja-JP" altLang="en-US" dirty="0" smtClean="0"/>
              <a:t> 版では、各領域の説明となっている。</a:t>
            </a:r>
          </a:p>
          <a:p>
            <a:r>
              <a:rPr lang="ja-JP" altLang="en-US" dirty="0" smtClean="0"/>
              <a:t>ウィキペディア </a:t>
            </a:r>
            <a:r>
              <a:rPr lang="en-US" altLang="ja-JP" dirty="0" smtClean="0"/>
              <a:t>1970</a:t>
            </a:r>
            <a:r>
              <a:rPr lang="ja-JP" altLang="en-US" dirty="0" smtClean="0"/>
              <a:t>年代から使用、本格的には、</a:t>
            </a:r>
            <a:r>
              <a:rPr lang="en-US" altLang="ja-JP" dirty="0" smtClean="0"/>
              <a:t>1990</a:t>
            </a:r>
            <a:r>
              <a:rPr lang="ja-JP" altLang="en-US" dirty="0" smtClean="0"/>
              <a:t>年代ソ連崩壊後としている</a:t>
            </a:r>
          </a:p>
          <a:p>
            <a:r>
              <a:rPr lang="ja-JP" altLang="en-US" dirty="0" smtClean="0"/>
              <a:t>ナオミ・クラインの「ショック・ドクトリン」のショック  戦後史の新自由主義的グローバリズムの蛮行を暴き出し、グローバリゼーションのイメージを変化させた</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z="4000" smtClean="0"/>
              <a:t>グローバリゼーションと新自由主義</a:t>
            </a:r>
          </a:p>
        </p:txBody>
      </p:sp>
      <p:sp>
        <p:nvSpPr>
          <p:cNvPr id="7171" name="Rectangle 3"/>
          <p:cNvSpPr>
            <a:spLocks noGrp="1" noChangeArrowheads="1"/>
          </p:cNvSpPr>
          <p:nvPr>
            <p:ph type="body" idx="1"/>
          </p:nvPr>
        </p:nvSpPr>
        <p:spPr/>
        <p:txBody>
          <a:bodyPr/>
          <a:lstStyle/>
          <a:p>
            <a:pPr eaLnBrk="1" hangingPunct="1">
              <a:lnSpc>
                <a:spcPct val="90000"/>
              </a:lnSpc>
            </a:pPr>
            <a:r>
              <a:rPr lang="ja-JP" altLang="en-US" sz="2800" smtClean="0"/>
              <a:t>共通点はあるが同じではない。</a:t>
            </a:r>
          </a:p>
          <a:p>
            <a:pPr eaLnBrk="1" hangingPunct="1">
              <a:lnSpc>
                <a:spcPct val="90000"/>
              </a:lnSpc>
            </a:pPr>
            <a:r>
              <a:rPr lang="ja-JP" altLang="en-US" sz="2800" smtClean="0"/>
              <a:t>自由主義経済・市場経済を基礎</a:t>
            </a:r>
          </a:p>
          <a:p>
            <a:pPr eaLnBrk="1" hangingPunct="1">
              <a:lnSpc>
                <a:spcPct val="90000"/>
              </a:lnSpc>
              <a:buFontTx/>
              <a:buNone/>
            </a:pPr>
            <a:r>
              <a:rPr lang="ja-JP" altLang="en-US" sz="2800" smtClean="0"/>
              <a:t>　　　アダム・スミス（古典的自由主義）</a:t>
            </a:r>
          </a:p>
          <a:p>
            <a:pPr eaLnBrk="1" hangingPunct="1">
              <a:lnSpc>
                <a:spcPct val="90000"/>
              </a:lnSpc>
              <a:buFontTx/>
              <a:buNone/>
            </a:pPr>
            <a:r>
              <a:rPr lang="ja-JP" altLang="en-US" sz="2800" smtClean="0"/>
              <a:t>　　　　　　　　↓　（リカード、マルクスへの系譜は無視）</a:t>
            </a:r>
          </a:p>
          <a:p>
            <a:pPr eaLnBrk="1" hangingPunct="1">
              <a:lnSpc>
                <a:spcPct val="90000"/>
              </a:lnSpc>
              <a:buFontTx/>
              <a:buNone/>
            </a:pPr>
            <a:r>
              <a:rPr lang="ja-JP" altLang="en-US" sz="2800" smtClean="0"/>
              <a:t>　　　ケインズ（自由主義の修正・介入主義）</a:t>
            </a:r>
          </a:p>
          <a:p>
            <a:pPr eaLnBrk="1" hangingPunct="1">
              <a:lnSpc>
                <a:spcPct val="90000"/>
              </a:lnSpc>
              <a:buFontTx/>
              <a:buNone/>
            </a:pPr>
            <a:r>
              <a:rPr lang="ja-JP" altLang="en-US" sz="2800" smtClean="0"/>
              <a:t>　　　　　　　　↓</a:t>
            </a:r>
          </a:p>
          <a:p>
            <a:pPr eaLnBrk="1" hangingPunct="1">
              <a:lnSpc>
                <a:spcPct val="90000"/>
              </a:lnSpc>
              <a:buFontTx/>
              <a:buNone/>
            </a:pPr>
            <a:r>
              <a:rPr lang="ja-JP" altLang="en-US" sz="2800" smtClean="0"/>
              <a:t>　　　ハイエク・フリードマン（新自由主義）</a:t>
            </a:r>
          </a:p>
          <a:p>
            <a:pPr eaLnBrk="1" hangingPunct="1">
              <a:lnSpc>
                <a:spcPct val="90000"/>
              </a:lnSpc>
              <a:buFontTx/>
              <a:buNone/>
            </a:pPr>
            <a:r>
              <a:rPr lang="ja-JP" altLang="en-US" sz="2800" smtClean="0"/>
              <a:t>・　フリードマンの新自由主義は、社会的混乱を媒介に市場主義を押しつける。（ナオミ・クライン</a:t>
            </a:r>
            <a:r>
              <a:rPr lang="en-US" altLang="ja-JP" sz="2800" smtClean="0"/>
              <a:t>『</a:t>
            </a:r>
            <a:r>
              <a:rPr lang="ja-JP" altLang="en-US" sz="2800" smtClean="0"/>
              <a:t>ショック・ドクトリン</a:t>
            </a:r>
            <a:r>
              <a:rPr lang="en-US" altLang="ja-JP" sz="2800" smtClean="0"/>
              <a:t>』</a:t>
            </a:r>
            <a:r>
              <a:rPr lang="ja-JP" altLang="en-US" sz="2800" smtClean="0"/>
              <a:t>　ｃｆ　チリ（アジェンデからピノチェト）・ロシア（エリツィン）・スマトラ地震・ハリケーンカトリーヌ</a:t>
            </a:r>
          </a:p>
          <a:p>
            <a:pPr eaLnBrk="1" hangingPunct="1">
              <a:lnSpc>
                <a:spcPct val="90000"/>
              </a:lnSpc>
              <a:buFontTx/>
              <a:buNone/>
            </a:pPr>
            <a:endParaRPr lang="ja-JP" altLang="en-US" sz="2800" smtClean="0"/>
          </a:p>
          <a:p>
            <a:pPr eaLnBrk="1" hangingPunct="1">
              <a:lnSpc>
                <a:spcPct val="90000"/>
              </a:lnSpc>
              <a:buFontTx/>
              <a:buNone/>
            </a:pPr>
            <a:endParaRPr lang="ja-JP" altLang="en-US" sz="2800" smtClean="0"/>
          </a:p>
          <a:p>
            <a:pPr eaLnBrk="1" hangingPunct="1">
              <a:lnSpc>
                <a:spcPct val="90000"/>
              </a:lnSpc>
              <a:buFontTx/>
              <a:buNone/>
            </a:pPr>
            <a:r>
              <a:rPr lang="ja-JP" altLang="en-US" sz="2800" smtClean="0"/>
              <a:t>　</a:t>
            </a:r>
          </a:p>
          <a:p>
            <a:pPr eaLnBrk="1" hangingPunct="1">
              <a:lnSpc>
                <a:spcPct val="90000"/>
              </a:lnSpc>
              <a:buFontTx/>
              <a:buNone/>
            </a:pPr>
            <a:r>
              <a:rPr lang="ja-JP" altLang="en-US" sz="2800" smtClean="0"/>
              <a:t>　</a:t>
            </a:r>
            <a:endParaRPr lang="en-US" altLang="ja-JP"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ウクライナ問題を考える１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簡単な歴史</a:t>
            </a:r>
          </a:p>
          <a:p>
            <a:pPr lvl="1"/>
            <a:r>
              <a:rPr lang="ja-JP" altLang="en-US" dirty="0" smtClean="0"/>
              <a:t>８世紀ルーシという国家成立　キエフ首都</a:t>
            </a:r>
          </a:p>
          <a:p>
            <a:pPr lvl="1"/>
            <a:r>
              <a:rPr kumimoji="1" lang="ja-JP" altLang="en-US" dirty="0" smtClean="0"/>
              <a:t>９世紀バイキングにより征服。キエフ大公国</a:t>
            </a:r>
          </a:p>
          <a:p>
            <a:pPr lvl="1"/>
            <a:r>
              <a:rPr lang="ja-JP" altLang="en-US" dirty="0" smtClean="0"/>
              <a:t>１０世紀キリスト教国家に（正教）</a:t>
            </a:r>
            <a:endParaRPr kumimoji="1" lang="ja-JP" altLang="en-US" dirty="0" smtClean="0"/>
          </a:p>
          <a:p>
            <a:pPr lvl="1"/>
            <a:r>
              <a:rPr kumimoji="1" lang="ja-JP" altLang="en-US" dirty="0" smtClean="0"/>
              <a:t>１１世紀ヨーロッパ最大の国家</a:t>
            </a:r>
          </a:p>
          <a:p>
            <a:pPr lvl="1"/>
            <a:r>
              <a:rPr lang="ja-JP" altLang="en-US" dirty="0" smtClean="0"/>
              <a:t>１３世紀モンゴルの支配下</a:t>
            </a:r>
          </a:p>
          <a:p>
            <a:pPr lvl="1"/>
            <a:r>
              <a:rPr kumimoji="1" lang="ja-JP" altLang="en-US" dirty="0" smtClean="0"/>
              <a:t>その後</a:t>
            </a:r>
            <a:r>
              <a:rPr kumimoji="1" lang="ja-JP" altLang="en-US" dirty="0"/>
              <a:t>混乱</a:t>
            </a:r>
            <a:r>
              <a:rPr kumimoji="1" lang="ja-JP" altLang="en-US" dirty="0" smtClean="0"/>
              <a:t>、次第にロシアとポーランド下に</a:t>
            </a:r>
          </a:p>
          <a:p>
            <a:pPr lvl="1"/>
            <a:r>
              <a:rPr lang="ja-JP" altLang="en-US" dirty="0" smtClean="0"/>
              <a:t>１９世紀ロシアとトルコの戦争の</a:t>
            </a:r>
            <a:r>
              <a:rPr lang="ja-JP" altLang="en-US" dirty="0"/>
              <a:t>舞台</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キャプチャ.PNG"/>
          <p:cNvPicPr>
            <a:picLocks noChangeAspect="1" noChangeArrowheads="1"/>
          </p:cNvPicPr>
          <p:nvPr/>
        </p:nvPicPr>
        <p:blipFill>
          <a:blip r:embed="rId2" cstate="print"/>
          <a:srcRect/>
          <a:stretch>
            <a:fillRect/>
          </a:stretch>
        </p:blipFill>
        <p:spPr bwMode="auto">
          <a:xfrm>
            <a:off x="0" y="0"/>
            <a:ext cx="9101634" cy="6309320"/>
          </a:xfrm>
          <a:prstGeom prst="rect">
            <a:avLst/>
          </a:prstGeom>
          <a:noFill/>
        </p:spPr>
      </p:pic>
      <p:sp>
        <p:nvSpPr>
          <p:cNvPr id="3" name="テキスト ボックス 2"/>
          <p:cNvSpPr txBox="1"/>
          <p:nvPr/>
        </p:nvSpPr>
        <p:spPr>
          <a:xfrm>
            <a:off x="2699792" y="6381328"/>
            <a:ext cx="2664296" cy="369332"/>
          </a:xfrm>
          <a:prstGeom prst="rect">
            <a:avLst/>
          </a:prstGeom>
          <a:noFill/>
        </p:spPr>
        <p:txBody>
          <a:bodyPr wrap="square" rtlCol="0">
            <a:spAutoFit/>
          </a:bodyPr>
          <a:lstStyle/>
          <a:p>
            <a:r>
              <a:rPr kumimoji="1" lang="ja-JP" altLang="en-US" dirty="0" smtClean="0"/>
              <a:t>グーグル地図より</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ウクライナ問題を考える２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簡単な歴史（続き）</a:t>
            </a:r>
          </a:p>
          <a:p>
            <a:pPr lvl="1"/>
            <a:r>
              <a:rPr lang="ja-JP" altLang="en-US" dirty="0" smtClean="0"/>
              <a:t>ウクライナ独立運動（１８－１９世紀）</a:t>
            </a:r>
          </a:p>
          <a:p>
            <a:pPr lvl="1"/>
            <a:r>
              <a:rPr kumimoji="1" lang="ja-JP" altLang="en-US" dirty="0" smtClean="0"/>
              <a:t>ロシア</a:t>
            </a:r>
            <a:r>
              <a:rPr kumimoji="1" lang="ja-JP" altLang="en-US" dirty="0"/>
              <a:t>革命　</a:t>
            </a:r>
            <a:r>
              <a:rPr kumimoji="1" lang="ja-JP" altLang="en-US" dirty="0" smtClean="0"/>
              <a:t>独立をめざしたがソ連下に</a:t>
            </a:r>
          </a:p>
          <a:p>
            <a:pPr lvl="1"/>
            <a:r>
              <a:rPr lang="ja-JP" altLang="en-US" dirty="0" smtClean="0"/>
              <a:t>第二次大戦中独ソ戦の戦闘地に</a:t>
            </a:r>
          </a:p>
          <a:p>
            <a:pPr lvl="1"/>
            <a:r>
              <a:rPr kumimoji="1" lang="ja-JP" altLang="en-US" dirty="0" smtClean="0"/>
              <a:t>戦後白ロシア共和国として国連に加盟</a:t>
            </a:r>
            <a:endParaRPr kumimoji="1" lang="en-US" altLang="ja-JP" dirty="0" smtClean="0"/>
          </a:p>
          <a:p>
            <a:pPr lvl="1"/>
            <a:r>
              <a:rPr lang="ja-JP" altLang="en-US" dirty="0" smtClean="0"/>
              <a:t>１９５４年フルシチョフがクリミアを提供</a:t>
            </a:r>
          </a:p>
          <a:p>
            <a:pPr lvl="1"/>
            <a:r>
              <a:rPr kumimoji="1" lang="ja-JP" altLang="en-US" dirty="0"/>
              <a:t>１９８６年</a:t>
            </a:r>
            <a:r>
              <a:rPr kumimoji="1" lang="ja-JP" altLang="en-US" dirty="0" smtClean="0"/>
              <a:t>、チェリノブイリ原発事故</a:t>
            </a:r>
          </a:p>
          <a:p>
            <a:pPr lvl="1"/>
            <a:r>
              <a:rPr lang="ja-JP" altLang="en-US" dirty="0" smtClean="0"/>
              <a:t>１９９１年ソ連</a:t>
            </a:r>
            <a:r>
              <a:rPr lang="ja-JP" altLang="en-US" dirty="0"/>
              <a:t>崩壊後</a:t>
            </a:r>
            <a:r>
              <a:rPr lang="ja-JP" altLang="en-US" dirty="0" smtClean="0"/>
              <a:t>、ＣＩＳに加盟</a:t>
            </a:r>
          </a:p>
          <a:p>
            <a:pPr lvl="1"/>
            <a:r>
              <a:rPr kumimoji="1" lang="ja-JP" altLang="en-US" dirty="0" smtClean="0"/>
              <a:t>西欧派とロシア派の綱引きが続く</a:t>
            </a:r>
            <a:endParaRPr kumimoji="1" lang="ja-JP" altLang="en-US" dirty="0"/>
          </a:p>
        </p:txBody>
      </p:sp>
    </p:spTree>
    <p:extLst>
      <p:ext uri="{BB962C8B-B14F-4D97-AF65-F5344CB8AC3E}">
        <p14:creationId xmlns="" xmlns:p14="http://schemas.microsoft.com/office/powerpoint/2010/main" val="1061496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ウクライナ問題を考える３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ティモシェンコとヤヌコヴィッチの大統領戦</a:t>
            </a:r>
          </a:p>
          <a:p>
            <a:r>
              <a:rPr kumimoji="1" lang="ja-JP" altLang="en-US" dirty="0" smtClean="0"/>
              <a:t>勝利したヤヌコヴィッチ　ＥＵとの政治・貿易協定仮調印</a:t>
            </a:r>
          </a:p>
          <a:p>
            <a:r>
              <a:rPr lang="ja-JP" altLang="en-US" dirty="0" smtClean="0"/>
              <a:t>その後</a:t>
            </a:r>
            <a:r>
              <a:rPr lang="ja-JP" altLang="en-US" dirty="0"/>
              <a:t>破棄</a:t>
            </a:r>
            <a:r>
              <a:rPr lang="ja-JP" altLang="en-US" dirty="0" smtClean="0"/>
              <a:t>、ロシアとの協定を志向</a:t>
            </a:r>
          </a:p>
          <a:p>
            <a:r>
              <a:rPr kumimoji="1" lang="ja-JP" altLang="en-US" dirty="0" smtClean="0"/>
              <a:t>反政府デモ→ロシアに逃亡</a:t>
            </a:r>
          </a:p>
          <a:p>
            <a:r>
              <a:rPr lang="ja-JP" altLang="en-US" dirty="0" smtClean="0"/>
              <a:t>クリミアが住民投票の結果</a:t>
            </a:r>
            <a:r>
              <a:rPr lang="ja-JP" altLang="en-US" dirty="0"/>
              <a:t>独立</a:t>
            </a:r>
            <a:r>
              <a:rPr lang="ja-JP" altLang="en-US" dirty="0" smtClean="0"/>
              <a:t>・ロシア領に</a:t>
            </a:r>
          </a:p>
          <a:p>
            <a:r>
              <a:rPr kumimoji="1" lang="ja-JP" altLang="en-US" dirty="0" smtClean="0"/>
              <a:t>欧米</a:t>
            </a:r>
            <a:r>
              <a:rPr kumimoji="1" lang="ja-JP" altLang="en-US" dirty="0"/>
              <a:t>に</a:t>
            </a:r>
            <a:r>
              <a:rPr kumimoji="1" lang="ja-JP" altLang="en-US" dirty="0" smtClean="0"/>
              <a:t>よるロシア制裁が進行中</a:t>
            </a:r>
          </a:p>
          <a:p>
            <a:r>
              <a:rPr lang="ja-JP" altLang="en-US" dirty="0" smtClean="0"/>
              <a:t>ロシア・ベラルーシ・カザフスタンのユーラシア経済連合成立（５月２９日）</a:t>
            </a:r>
          </a:p>
          <a:p>
            <a:endParaRPr kumimoji="1" lang="ja-JP" altLang="en-US" dirty="0"/>
          </a:p>
        </p:txBody>
      </p:sp>
    </p:spTree>
    <p:extLst>
      <p:ext uri="{BB962C8B-B14F-4D97-AF65-F5344CB8AC3E}">
        <p14:creationId xmlns="" xmlns:p14="http://schemas.microsoft.com/office/powerpoint/2010/main" val="166994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images.jpg"/>
          <p:cNvPicPr>
            <a:picLocks noChangeAspect="1" noChangeArrowheads="1"/>
          </p:cNvPicPr>
          <p:nvPr/>
        </p:nvPicPr>
        <p:blipFill>
          <a:blip r:embed="rId2" cstate="print"/>
          <a:srcRect/>
          <a:stretch>
            <a:fillRect/>
          </a:stretch>
        </p:blipFill>
        <p:spPr bwMode="auto">
          <a:xfrm>
            <a:off x="301625" y="287821"/>
            <a:ext cx="3982343" cy="5876647"/>
          </a:xfrm>
          <a:prstGeom prst="rect">
            <a:avLst/>
          </a:prstGeom>
          <a:noFill/>
        </p:spPr>
      </p:pic>
      <p:pic>
        <p:nvPicPr>
          <p:cNvPr id="1027" name="Picture 3" descr="C:\Users\wakei\Desktop\erp14042322490008-p1.jpg"/>
          <p:cNvPicPr>
            <a:picLocks noChangeAspect="1" noChangeArrowheads="1"/>
          </p:cNvPicPr>
          <p:nvPr/>
        </p:nvPicPr>
        <p:blipFill>
          <a:blip r:embed="rId3" cstate="print"/>
          <a:srcRect/>
          <a:stretch>
            <a:fillRect/>
          </a:stretch>
        </p:blipFill>
        <p:spPr bwMode="auto">
          <a:xfrm>
            <a:off x="4788024" y="404664"/>
            <a:ext cx="4102224" cy="5715967"/>
          </a:xfrm>
          <a:prstGeom prst="rect">
            <a:avLst/>
          </a:prstGeom>
          <a:noFill/>
        </p:spPr>
      </p:pic>
      <p:sp>
        <p:nvSpPr>
          <p:cNvPr id="4" name="テキスト ボックス 3"/>
          <p:cNvSpPr txBox="1"/>
          <p:nvPr/>
        </p:nvSpPr>
        <p:spPr>
          <a:xfrm>
            <a:off x="611560" y="6381328"/>
            <a:ext cx="2808312" cy="369332"/>
          </a:xfrm>
          <a:prstGeom prst="rect">
            <a:avLst/>
          </a:prstGeom>
          <a:noFill/>
        </p:spPr>
        <p:txBody>
          <a:bodyPr wrap="square" rtlCol="0">
            <a:spAutoFit/>
          </a:bodyPr>
          <a:lstStyle/>
          <a:p>
            <a:r>
              <a:rPr kumimoji="1" lang="ja-JP" altLang="en-US" dirty="0" smtClean="0"/>
              <a:t>ウィキペディアより</a:t>
            </a:r>
            <a:endParaRPr kumimoji="1" lang="ja-JP" altLang="en-US" dirty="0"/>
          </a:p>
        </p:txBody>
      </p:sp>
      <p:sp>
        <p:nvSpPr>
          <p:cNvPr id="5" name="テキスト ボックス 4"/>
          <p:cNvSpPr txBox="1"/>
          <p:nvPr/>
        </p:nvSpPr>
        <p:spPr>
          <a:xfrm>
            <a:off x="4860032" y="6381328"/>
            <a:ext cx="2520280" cy="369332"/>
          </a:xfrm>
          <a:prstGeom prst="rect">
            <a:avLst/>
          </a:prstGeom>
          <a:noFill/>
        </p:spPr>
        <p:txBody>
          <a:bodyPr wrap="square" rtlCol="0">
            <a:spAutoFit/>
          </a:bodyPr>
          <a:lstStyle/>
          <a:p>
            <a:r>
              <a:rPr kumimoji="1" lang="ja-JP" altLang="en-US" dirty="0" smtClean="0"/>
              <a:t>産経ニュースより</a:t>
            </a:r>
            <a:endParaRPr kumimoji="1" lang="ja-JP"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ウクライナ問題を考える４</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現在のグローバリゼーション問題の多くの側面が現れている</a:t>
            </a:r>
          </a:p>
          <a:p>
            <a:pPr lvl="1"/>
            <a:r>
              <a:rPr lang="ja-JP" altLang="en-US" dirty="0" smtClean="0"/>
              <a:t>市場経済の導入→民営化→利益の寡占化→汚職の温床（ティモシェンコ）</a:t>
            </a:r>
            <a:endParaRPr kumimoji="1" lang="ja-JP" altLang="en-US" dirty="0" smtClean="0"/>
          </a:p>
          <a:p>
            <a:pPr lvl="1"/>
            <a:r>
              <a:rPr lang="ja-JP" altLang="en-US" dirty="0" smtClean="0"/>
              <a:t>債務危機→ＩＭＦの融資→財政再建の要請</a:t>
            </a:r>
          </a:p>
          <a:p>
            <a:pPr lvl="1"/>
            <a:r>
              <a:rPr kumimoji="1" lang="ja-JP" altLang="en-US" dirty="0" smtClean="0"/>
              <a:t>意図的に起こされる政治的混乱</a:t>
            </a:r>
          </a:p>
          <a:p>
            <a:pPr lvl="1"/>
            <a:r>
              <a:rPr kumimoji="1" lang="ja-JP" altLang="en-US" dirty="0" smtClean="0"/>
              <a:t>政治的民主主義の未成熟</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ワールドカップの試合時間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コートジボワール </a:t>
            </a:r>
            <a:r>
              <a:rPr lang="en-US" altLang="ja-JP" dirty="0" err="1" smtClean="0"/>
              <a:t>vs</a:t>
            </a:r>
            <a:r>
              <a:rPr lang="en-US" altLang="ja-JP" dirty="0" smtClean="0"/>
              <a:t> </a:t>
            </a:r>
            <a:r>
              <a:rPr lang="ja-JP" altLang="en-US" dirty="0" smtClean="0"/>
              <a:t>日本（レシフェ　現地時間</a:t>
            </a:r>
            <a:r>
              <a:rPr lang="en-US" altLang="ja-JP" dirty="0" smtClean="0"/>
              <a:t>6</a:t>
            </a:r>
            <a:r>
              <a:rPr lang="ja-JP" altLang="en-US" dirty="0" smtClean="0"/>
              <a:t>月</a:t>
            </a:r>
            <a:r>
              <a:rPr lang="en-US" altLang="ja-JP" dirty="0" smtClean="0"/>
              <a:t>14</a:t>
            </a:r>
            <a:r>
              <a:rPr lang="ja-JP" altLang="en-US" dirty="0" smtClean="0"/>
              <a:t>日</a:t>
            </a:r>
            <a:r>
              <a:rPr lang="en-US" altLang="ja-JP" dirty="0" smtClean="0"/>
              <a:t>22</a:t>
            </a:r>
            <a:r>
              <a:rPr lang="ja-JP" altLang="en-US" dirty="0" smtClean="0"/>
              <a:t>時）</a:t>
            </a:r>
          </a:p>
          <a:p>
            <a:r>
              <a:rPr lang="en-US" altLang="ja-JP" dirty="0" smtClean="0"/>
              <a:t>2014</a:t>
            </a:r>
            <a:r>
              <a:rPr lang="ja-JP" altLang="en-US" dirty="0" smtClean="0"/>
              <a:t>年</a:t>
            </a:r>
            <a:r>
              <a:rPr lang="en-US" altLang="ja-JP" dirty="0" smtClean="0"/>
              <a:t>6</a:t>
            </a:r>
            <a:r>
              <a:rPr lang="ja-JP" altLang="en-US" dirty="0" smtClean="0"/>
              <a:t>月</a:t>
            </a:r>
            <a:r>
              <a:rPr lang="en-US" altLang="ja-JP" dirty="0" smtClean="0"/>
              <a:t>15</a:t>
            </a:r>
            <a:r>
              <a:rPr lang="ja-JP" altLang="en-US" dirty="0" smtClean="0"/>
              <a:t>日は、日曜日</a:t>
            </a:r>
            <a:br>
              <a:rPr lang="ja-JP" altLang="en-US" dirty="0" smtClean="0"/>
            </a:br>
            <a:r>
              <a:rPr lang="ja-JP" altLang="en-US" dirty="0" smtClean="0"/>
              <a:t>ブラジル現地時間（</a:t>
            </a:r>
            <a:r>
              <a:rPr lang="en-US" altLang="ja-JP" dirty="0" smtClean="0"/>
              <a:t>19</a:t>
            </a:r>
            <a:r>
              <a:rPr lang="ja-JP" altLang="en-US" dirty="0" smtClean="0"/>
              <a:t>時から</a:t>
            </a:r>
            <a:r>
              <a:rPr lang="en-US" altLang="ja-JP" dirty="0" smtClean="0"/>
              <a:t>22</a:t>
            </a:r>
            <a:r>
              <a:rPr lang="ja-JP" altLang="en-US" dirty="0" smtClean="0"/>
              <a:t>時に変更）　→　日本時間</a:t>
            </a:r>
            <a:r>
              <a:rPr lang="en-US" altLang="ja-JP" dirty="0" smtClean="0"/>
              <a:t>10</a:t>
            </a:r>
            <a:r>
              <a:rPr lang="ja-JP" altLang="en-US" dirty="0" smtClean="0"/>
              <a:t>時（</a:t>
            </a:r>
            <a:r>
              <a:rPr lang="en-US" altLang="ja-JP" dirty="0" smtClean="0"/>
              <a:t>7</a:t>
            </a:r>
            <a:r>
              <a:rPr lang="ja-JP" altLang="en-US" dirty="0" smtClean="0"/>
              <a:t>時から</a:t>
            </a:r>
            <a:r>
              <a:rPr lang="en-US" altLang="ja-JP" dirty="0" smtClean="0"/>
              <a:t>10</a:t>
            </a:r>
            <a:r>
              <a:rPr lang="ja-JP" altLang="en-US" dirty="0" smtClean="0"/>
              <a:t>時に変更）</a:t>
            </a:r>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r>
              <a:rPr lang="ja-JP" altLang="en-US" smtClean="0"/>
              <a:t>グローバリゼーション以前</a:t>
            </a:r>
          </a:p>
        </p:txBody>
      </p:sp>
      <p:sp>
        <p:nvSpPr>
          <p:cNvPr id="3" name="コンテンツ プレースホルダー 2"/>
          <p:cNvSpPr>
            <a:spLocks noGrp="1"/>
          </p:cNvSpPr>
          <p:nvPr>
            <p:ph idx="1"/>
          </p:nvPr>
        </p:nvSpPr>
        <p:spPr/>
        <p:txBody>
          <a:bodyPr/>
          <a:lstStyle/>
          <a:p>
            <a:pPr>
              <a:defRPr/>
            </a:pPr>
            <a:r>
              <a:rPr lang="ja-JP" altLang="en-US" dirty="0" smtClean="0"/>
              <a:t>世界帝国、世界的統一世界はあったのか</a:t>
            </a:r>
          </a:p>
          <a:p>
            <a:pPr marL="0" indent="0">
              <a:buFontTx/>
              <a:buNone/>
              <a:defRPr/>
            </a:pPr>
            <a:r>
              <a:rPr lang="ja-JP" altLang="en-US" dirty="0"/>
              <a:t>　</a:t>
            </a:r>
            <a:r>
              <a:rPr lang="ja-JP" altLang="en-US" dirty="0" smtClean="0"/>
              <a:t>唐・ローマ帝国・イスラム帝国（世界志向）</a:t>
            </a:r>
          </a:p>
          <a:p>
            <a:pPr marL="0" indent="0">
              <a:buFontTx/>
              <a:buNone/>
              <a:defRPr/>
            </a:pPr>
            <a:r>
              <a:rPr lang="ja-JP" altLang="en-US" dirty="0"/>
              <a:t>　</a:t>
            </a:r>
            <a:r>
              <a:rPr lang="ja-JP" altLang="en-US" dirty="0" smtClean="0"/>
              <a:t>モンゴル帝国・ロシア帝国・ナポレオン帝国は</a:t>
            </a:r>
          </a:p>
          <a:p>
            <a:pPr>
              <a:defRPr/>
            </a:pPr>
            <a:r>
              <a:rPr lang="ja-JP" altLang="en-US" dirty="0" smtClean="0"/>
              <a:t>世界が</a:t>
            </a:r>
            <a:r>
              <a:rPr lang="ja-JP" altLang="en-US" dirty="0"/>
              <a:t>統一</a:t>
            </a:r>
            <a:r>
              <a:rPr lang="ja-JP" altLang="en-US" dirty="0" smtClean="0"/>
              <a:t>システムで動き出した</a:t>
            </a:r>
            <a:r>
              <a:rPr lang="ja-JP" altLang="en-US" dirty="0"/>
              <a:t>の</a:t>
            </a:r>
            <a:r>
              <a:rPr lang="ja-JP" altLang="en-US" dirty="0" smtClean="0"/>
              <a:t>は</a:t>
            </a:r>
            <a:r>
              <a:rPr lang="en-US" altLang="ja-JP" dirty="0" smtClean="0"/>
              <a:t>(</a:t>
            </a:r>
            <a:r>
              <a:rPr lang="ja-JP" altLang="en-US" dirty="0" smtClean="0"/>
              <a:t>ウォーレンスタイン「世界システム論」１５、６世紀のスペイン帝国→イギリス帝国の植民地</a:t>
            </a:r>
          </a:p>
          <a:p>
            <a:pPr>
              <a:defRPr/>
            </a:pPr>
            <a:r>
              <a:rPr lang="ja-JP" altLang="en-US" dirty="0" smtClean="0"/>
              <a:t>帝国主義の時代と世界大戦</a:t>
            </a:r>
          </a:p>
          <a:p>
            <a:pPr>
              <a:defRPr/>
            </a:pPr>
            <a:r>
              <a:rPr lang="ja-JP" altLang="en-US" dirty="0" smtClean="0"/>
              <a:t>国際連合の時代と米ソ対立</a:t>
            </a:r>
            <a:endParaRPr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冷戦の終焉</a:t>
            </a:r>
          </a:p>
        </p:txBody>
      </p:sp>
      <p:sp>
        <p:nvSpPr>
          <p:cNvPr id="4099" name="コンテンツ プレースホルダー 2"/>
          <p:cNvSpPr>
            <a:spLocks noGrp="1"/>
          </p:cNvSpPr>
          <p:nvPr>
            <p:ph idx="1"/>
          </p:nvPr>
        </p:nvSpPr>
        <p:spPr/>
        <p:txBody>
          <a:bodyPr/>
          <a:lstStyle/>
          <a:p>
            <a:r>
              <a:rPr lang="ja-JP" altLang="en-US" smtClean="0"/>
              <a:t>ソ連や東ドイツ・東欧の社会主義の崩壊によって、グローバリゼーションが強調されるようになった。</a:t>
            </a:r>
          </a:p>
          <a:p>
            <a:r>
              <a:rPr lang="ja-JP" altLang="en-US" smtClean="0"/>
              <a:t>「市場主義」の増大</a:t>
            </a:r>
          </a:p>
          <a:p>
            <a:r>
              <a:rPr lang="ja-JP" altLang="en-US" smtClean="0"/>
              <a:t>ＩＭＦ，ＷＴＯが経済面で、そして、ＣＮＮ，ＢＢＣがメディア面で促進</a:t>
            </a:r>
          </a:p>
          <a:p>
            <a:r>
              <a:rPr lang="ja-JP" altLang="en-US" smtClean="0"/>
              <a:t>インターネットの両義的意味</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グローバリゼーションのイメージ</a:t>
            </a:r>
          </a:p>
        </p:txBody>
      </p:sp>
      <p:sp>
        <p:nvSpPr>
          <p:cNvPr id="6147" name="Rectangle 3"/>
          <p:cNvSpPr>
            <a:spLocks noGrp="1" noChangeArrowheads="1"/>
          </p:cNvSpPr>
          <p:nvPr>
            <p:ph type="body" idx="1"/>
          </p:nvPr>
        </p:nvSpPr>
        <p:spPr/>
        <p:txBody>
          <a:bodyPr/>
          <a:lstStyle/>
          <a:p>
            <a:pPr eaLnBrk="1" hangingPunct="1"/>
            <a:r>
              <a:rPr lang="ja-JP" altLang="en-US" smtClean="0"/>
              <a:t>世界が緊密に結びついた状況になっている。（貿易、経済、文化・情報・・・・・・）</a:t>
            </a:r>
          </a:p>
          <a:p>
            <a:pPr eaLnBrk="1" hangingPunct="1"/>
            <a:r>
              <a:rPr lang="ja-JP" altLang="en-US" smtClean="0"/>
              <a:t>アメリカが圧倒的なヘゲモニーを握っている</a:t>
            </a:r>
          </a:p>
          <a:p>
            <a:pPr eaLnBrk="1" hangingPunct="1"/>
            <a:r>
              <a:rPr lang="ja-JP" altLang="en-US" smtClean="0"/>
              <a:t>アメリカ的な様式が世界に浸透している。</a:t>
            </a:r>
          </a:p>
          <a:p>
            <a:pPr eaLnBrk="1" hangingPunct="1"/>
            <a:r>
              <a:rPr lang="ja-JP" altLang="en-US" smtClean="0"/>
              <a:t>中心的な理念が新自由主義である。</a:t>
            </a:r>
          </a:p>
          <a:p>
            <a:pPr eaLnBrk="1" hangingPunct="1"/>
            <a:r>
              <a:rPr lang="ja-JP" altLang="en-US" smtClean="0"/>
              <a:t>ＷＴＯ，ＩＭＦ，Ｗｏｒｌｄ　Ｂａｎｋなどの国際機関がその担い手になっている。</a:t>
            </a:r>
          </a:p>
          <a:p>
            <a:pPr eaLnBrk="1" hangingPunct="1"/>
            <a:r>
              <a:rPr lang="ja-JP" altLang="en-US" smtClean="0"/>
              <a:t>民族文化や経済が圧迫されている。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チリのアジェンデ</a:t>
            </a:r>
            <a:endParaRPr kumimoji="1" lang="ja-JP" altLang="en-US" dirty="0"/>
          </a:p>
        </p:txBody>
      </p:sp>
      <p:sp>
        <p:nvSpPr>
          <p:cNvPr id="3" name="コンテンツ プレースホルダ 2"/>
          <p:cNvSpPr>
            <a:spLocks noGrp="1"/>
          </p:cNvSpPr>
          <p:nvPr>
            <p:ph idx="1"/>
          </p:nvPr>
        </p:nvSpPr>
        <p:spPr/>
        <p:txBody>
          <a:bodyPr/>
          <a:lstStyle/>
          <a:p>
            <a:r>
              <a:rPr lang="ja-JP" altLang="en-US" sz="2400" dirty="0" smtClean="0"/>
              <a:t>チリの政治家。サンチアゴ市生れ。医学生時代に社会主義にめざめ</a:t>
            </a:r>
            <a:r>
              <a:rPr lang="en-US" altLang="ja-JP" sz="2400" dirty="0" smtClean="0"/>
              <a:t>,</a:t>
            </a:r>
            <a:r>
              <a:rPr lang="ja-JP" altLang="en-US" sz="2400" dirty="0" smtClean="0"/>
              <a:t>政治活動を行って幾度か投獄を</a:t>
            </a:r>
            <a:r>
              <a:rPr lang="ja-JP" altLang="en-US" sz="2400" dirty="0" smtClean="0"/>
              <a:t>経験。</a:t>
            </a:r>
            <a:r>
              <a:rPr lang="en-US" altLang="ja-JP" sz="2400" dirty="0" smtClean="0"/>
              <a:t>1933</a:t>
            </a:r>
            <a:r>
              <a:rPr lang="ja-JP" altLang="en-US" sz="2400" dirty="0" smtClean="0"/>
              <a:t>年チリ社会党結成に参加。</a:t>
            </a:r>
            <a:r>
              <a:rPr lang="en-US" altLang="ja-JP" sz="2400" dirty="0" smtClean="0"/>
              <a:t>37</a:t>
            </a:r>
            <a:r>
              <a:rPr lang="ja-JP" altLang="en-US" sz="2400" dirty="0" smtClean="0"/>
              <a:t>年下</a:t>
            </a:r>
            <a:r>
              <a:rPr lang="ja-JP" altLang="en-US" sz="2400" dirty="0" smtClean="0"/>
              <a:t>院議員当選</a:t>
            </a:r>
            <a:r>
              <a:rPr lang="en-US" altLang="ja-JP" sz="2400" dirty="0" smtClean="0"/>
              <a:t>,</a:t>
            </a:r>
            <a:r>
              <a:rPr lang="ja-JP" altLang="en-US" sz="2400" dirty="0" smtClean="0"/>
              <a:t>以後政治家としての</a:t>
            </a:r>
            <a:r>
              <a:rPr lang="ja-JP" altLang="en-US" sz="2400" dirty="0" smtClean="0"/>
              <a:t>道。</a:t>
            </a:r>
            <a:r>
              <a:rPr lang="en-US" altLang="ja-JP" sz="2400" dirty="0" smtClean="0"/>
              <a:t>39</a:t>
            </a:r>
            <a:r>
              <a:rPr lang="ja-JP" altLang="en-US" sz="2400" dirty="0" smtClean="0"/>
              <a:t>年人民戦線政権の保健相</a:t>
            </a:r>
            <a:r>
              <a:rPr lang="en-US" altLang="ja-JP" sz="2400" dirty="0" smtClean="0"/>
              <a:t>,43</a:t>
            </a:r>
            <a:r>
              <a:rPr lang="ja-JP" altLang="en-US" sz="2400" dirty="0" smtClean="0"/>
              <a:t>年社会党書記長</a:t>
            </a:r>
            <a:r>
              <a:rPr lang="en-US" altLang="ja-JP" sz="2400" dirty="0" smtClean="0"/>
              <a:t>,45</a:t>
            </a:r>
            <a:r>
              <a:rPr lang="ja-JP" altLang="en-US" sz="2400" dirty="0" smtClean="0"/>
              <a:t>年上院議員</a:t>
            </a:r>
            <a:r>
              <a:rPr lang="en-US" altLang="ja-JP" sz="2400" dirty="0" smtClean="0"/>
              <a:t>,60</a:t>
            </a:r>
            <a:r>
              <a:rPr lang="ja-JP" altLang="en-US" sz="2400" dirty="0" smtClean="0"/>
              <a:t>年代の一時期に上院副議長を経て議長も務めた。</a:t>
            </a:r>
            <a:r>
              <a:rPr lang="en-US" altLang="ja-JP" sz="2400" dirty="0" smtClean="0"/>
              <a:t>52</a:t>
            </a:r>
            <a:r>
              <a:rPr lang="ja-JP" altLang="en-US" sz="2400" dirty="0" smtClean="0"/>
              <a:t>年</a:t>
            </a:r>
            <a:r>
              <a:rPr lang="en-US" altLang="ja-JP" sz="2400" dirty="0" smtClean="0"/>
              <a:t>,58</a:t>
            </a:r>
            <a:r>
              <a:rPr lang="ja-JP" altLang="en-US" sz="2400" dirty="0" smtClean="0"/>
              <a:t>年</a:t>
            </a:r>
            <a:r>
              <a:rPr lang="en-US" altLang="ja-JP" sz="2400" dirty="0" smtClean="0"/>
              <a:t>,64</a:t>
            </a:r>
            <a:r>
              <a:rPr lang="ja-JP" altLang="en-US" sz="2400" dirty="0" smtClean="0"/>
              <a:t>年に引き続いて</a:t>
            </a:r>
            <a:r>
              <a:rPr lang="en-US" altLang="ja-JP" sz="2400" dirty="0" smtClean="0"/>
              <a:t>70</a:t>
            </a:r>
            <a:r>
              <a:rPr lang="ja-JP" altLang="en-US" sz="2400" dirty="0" smtClean="0"/>
              <a:t>年</a:t>
            </a:r>
            <a:r>
              <a:rPr lang="en-US" altLang="ja-JP" sz="2400" dirty="0" smtClean="0"/>
              <a:t>4</a:t>
            </a:r>
            <a:r>
              <a:rPr lang="ja-JP" altLang="en-US" sz="2400" dirty="0" smtClean="0"/>
              <a:t>度目の左翼統一候補として大統領選に出馬し</a:t>
            </a:r>
            <a:r>
              <a:rPr lang="en-US" altLang="ja-JP" sz="2400" dirty="0" smtClean="0"/>
              <a:t>,</a:t>
            </a:r>
            <a:r>
              <a:rPr lang="ja-JP" altLang="en-US" sz="2400" dirty="0" smtClean="0"/>
              <a:t>小差で当選。社会党</a:t>
            </a:r>
            <a:r>
              <a:rPr lang="en-US" altLang="ja-JP" sz="2400" dirty="0" smtClean="0"/>
              <a:t>,</a:t>
            </a:r>
            <a:r>
              <a:rPr lang="ja-JP" altLang="en-US" sz="2400" dirty="0" smtClean="0"/>
              <a:t>共産党など</a:t>
            </a:r>
            <a:r>
              <a:rPr lang="ja-JP" altLang="en-US" sz="2400" dirty="0" smtClean="0"/>
              <a:t>の人民</a:t>
            </a:r>
            <a:r>
              <a:rPr lang="ja-JP" altLang="en-US" sz="2400" dirty="0" smtClean="0"/>
              <a:t>連合を率いて世界で初めて議会制民主主義に基づく社会主義への移行を試み</a:t>
            </a:r>
            <a:r>
              <a:rPr lang="en-US" altLang="ja-JP" sz="2400" dirty="0" smtClean="0"/>
              <a:t>,</a:t>
            </a:r>
            <a:r>
              <a:rPr lang="ja-JP" altLang="en-US" sz="2400" dirty="0" smtClean="0"/>
              <a:t>アメリカ系資本下の銅産業の無償国有化</a:t>
            </a:r>
            <a:r>
              <a:rPr lang="en-US" altLang="ja-JP" sz="2400" dirty="0" smtClean="0"/>
              <a:t>,</a:t>
            </a:r>
            <a:r>
              <a:rPr lang="ja-JP" altLang="en-US" sz="2400" dirty="0" smtClean="0"/>
              <a:t>主要産業・企業の社会化</a:t>
            </a:r>
            <a:r>
              <a:rPr lang="en-US" altLang="ja-JP" sz="2400" dirty="0" smtClean="0"/>
              <a:t>,</a:t>
            </a:r>
            <a:r>
              <a:rPr lang="ja-JP" altLang="en-US" sz="2400" dirty="0" smtClean="0"/>
              <a:t>農地改革等の急進的な諸政策を実施し世界の注目を集めたが</a:t>
            </a:r>
            <a:r>
              <a:rPr lang="en-US" altLang="ja-JP" sz="2400" dirty="0" smtClean="0"/>
              <a:t>,73</a:t>
            </a:r>
            <a:r>
              <a:rPr lang="ja-JP" altLang="en-US" sz="2400" dirty="0" smtClean="0"/>
              <a:t>年</a:t>
            </a:r>
            <a:r>
              <a:rPr lang="en-US" altLang="ja-JP" sz="2400" dirty="0" smtClean="0"/>
              <a:t>9</a:t>
            </a:r>
            <a:r>
              <a:rPr lang="ja-JP" altLang="en-US" sz="2400" dirty="0" smtClean="0"/>
              <a:t>月</a:t>
            </a:r>
            <a:r>
              <a:rPr lang="en-US" altLang="ja-JP" sz="2400" dirty="0" smtClean="0"/>
              <a:t>11</a:t>
            </a:r>
            <a:r>
              <a:rPr lang="ja-JP" altLang="en-US" sz="2400" dirty="0" smtClean="0"/>
              <a:t>日</a:t>
            </a:r>
            <a:r>
              <a:rPr lang="en-US" altLang="ja-JP" sz="2400" dirty="0" smtClean="0"/>
              <a:t>,</a:t>
            </a:r>
            <a:r>
              <a:rPr lang="ja-JP" altLang="en-US" sz="2400" dirty="0" smtClean="0"/>
              <a:t>軍部・警察による</a:t>
            </a:r>
            <a:r>
              <a:rPr lang="ja-JP" altLang="en-US" sz="2400" dirty="0" smtClean="0"/>
              <a:t>クーデタ</a:t>
            </a:r>
            <a:r>
              <a:rPr lang="en-US" altLang="ja-JP" sz="2400" dirty="0" smtClean="0"/>
              <a:t>,</a:t>
            </a:r>
            <a:r>
              <a:rPr lang="ja-JP" altLang="en-US" sz="2400" dirty="0" smtClean="0"/>
              <a:t>戦闘中の大統領官邸で死亡</a:t>
            </a:r>
            <a:r>
              <a:rPr lang="en-US" altLang="ja-JP" sz="2400" dirty="0" smtClean="0"/>
              <a:t>,</a:t>
            </a:r>
            <a:r>
              <a:rPr lang="ja-JP" altLang="en-US" sz="2400" dirty="0" smtClean="0"/>
              <a:t>政権は崩壊した</a:t>
            </a:r>
            <a:r>
              <a:rPr lang="ja-JP" altLang="en-US" sz="2400" dirty="0" smtClean="0"/>
              <a:t>。吉田 </a:t>
            </a:r>
            <a:r>
              <a:rPr lang="ja-JP" altLang="en-US" sz="2400" dirty="0" smtClean="0"/>
              <a:t>秀</a:t>
            </a:r>
            <a:r>
              <a:rPr lang="ja-JP" altLang="en-US" sz="2400" dirty="0" smtClean="0"/>
              <a:t>穂（平凡社世界大百科事典）</a:t>
            </a:r>
            <a:endParaRPr lang="ja-JP" altLang="en-US" sz="24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アジェンデ打倒の策動</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ＣＩＡに指導された国内右派が活動</a:t>
            </a:r>
          </a:p>
          <a:p>
            <a:r>
              <a:rPr lang="ja-JP" altLang="en-US" dirty="0" smtClean="0"/>
              <a:t>ＣＩＡが憲法擁護の陸軍シュナイダーを暗殺</a:t>
            </a:r>
          </a:p>
          <a:p>
            <a:r>
              <a:rPr kumimoji="1" lang="ja-JP" altLang="en-US" dirty="0" smtClean="0"/>
              <a:t>７０年</a:t>
            </a:r>
            <a:r>
              <a:rPr kumimoji="1" lang="ja-JP" altLang="en-US" dirty="0" smtClean="0"/>
              <a:t>、選挙による世界で最初の社会主義政権誕生→社会主義政策の実行</a:t>
            </a:r>
          </a:p>
          <a:p>
            <a:r>
              <a:rPr lang="ja-JP" altLang="en-US" dirty="0" smtClean="0"/>
              <a:t>性急な手法</a:t>
            </a:r>
            <a:r>
              <a:rPr lang="ja-JP" altLang="en-US" dirty="0" smtClean="0"/>
              <a:t>と</a:t>
            </a:r>
            <a:r>
              <a:rPr lang="ja-JP" altLang="en-US" dirty="0" smtClean="0"/>
              <a:t>、ＣＩＡに支えられた資本家の妨害で経済的には苦境</a:t>
            </a:r>
          </a:p>
          <a:p>
            <a:r>
              <a:rPr lang="ja-JP" altLang="en-US" dirty="0" smtClean="0"/>
              <a:t>７３．９．１１ピノチェト将軍</a:t>
            </a:r>
            <a:r>
              <a:rPr lang="ja-JP" altLang="en-US" dirty="0" smtClean="0"/>
              <a:t>に</a:t>
            </a:r>
            <a:r>
              <a:rPr lang="ja-JP" altLang="en-US" dirty="0" smtClean="0"/>
              <a:t>よるクーデタ</a:t>
            </a:r>
          </a:p>
          <a:p>
            <a:r>
              <a:rPr lang="ja-JP" altLang="en-US" dirty="0" smtClean="0"/>
              <a:t>以後ソ連崩壊までピノチェトの独裁政治</a:t>
            </a:r>
          </a:p>
          <a:p>
            <a:r>
              <a:rPr lang="ja-JP" altLang="en-US" dirty="0" smtClean="0"/>
              <a:t>反アジェンデ計画</a:t>
            </a:r>
            <a:r>
              <a:rPr lang="ja-JP" altLang="en-US" dirty="0" smtClean="0"/>
              <a:t>に</a:t>
            </a:r>
            <a:r>
              <a:rPr lang="ja-JP" altLang="en-US" dirty="0" smtClean="0"/>
              <a:t>はフリードマンと弟子が</a:t>
            </a:r>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ウィーン・ニューイヤコンサート</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a:t>
            </a:r>
            <a:r>
              <a:rPr kumimoji="1" lang="ja-JP" altLang="en-US" dirty="0" smtClean="0"/>
              <a:t>月</a:t>
            </a:r>
            <a:r>
              <a:rPr kumimoji="1" lang="en-US" altLang="ja-JP" dirty="0" smtClean="0"/>
              <a:t>1</a:t>
            </a:r>
            <a:r>
              <a:rPr kumimoji="1" lang="ja-JP" altLang="en-US" dirty="0" smtClean="0"/>
              <a:t>日に行なわれ、国際的に同時中継される演奏会</a:t>
            </a:r>
          </a:p>
          <a:p>
            <a:r>
              <a:rPr lang="en-US" altLang="ja-JP" dirty="0" smtClean="0"/>
              <a:t>1943</a:t>
            </a:r>
            <a:r>
              <a:rPr lang="ja-JP" altLang="en-US" dirty="0" smtClean="0"/>
              <a:t>年から毎年開催、</a:t>
            </a:r>
            <a:r>
              <a:rPr lang="en-US" altLang="ja-JP" dirty="0" smtClean="0"/>
              <a:t>1959</a:t>
            </a:r>
            <a:r>
              <a:rPr lang="ja-JP" altLang="en-US" dirty="0" smtClean="0"/>
              <a:t>年に最初のテレビ中継</a:t>
            </a:r>
            <a:r>
              <a:rPr lang="en-US" altLang="ja-JP" dirty="0" smtClean="0"/>
              <a:t>(</a:t>
            </a:r>
            <a:r>
              <a:rPr lang="ja-JP" altLang="en-US" dirty="0" smtClean="0"/>
              <a:t>オーストリア</a:t>
            </a:r>
            <a:r>
              <a:rPr lang="en-US" altLang="ja-JP" dirty="0" smtClean="0"/>
              <a:t>)</a:t>
            </a:r>
            <a:endParaRPr lang="ja-JP" altLang="en-US" dirty="0" smtClean="0"/>
          </a:p>
          <a:p>
            <a:r>
              <a:rPr kumimoji="1" lang="ja-JP" altLang="en-US" dirty="0" smtClean="0"/>
              <a:t>ウィキペディアでは、</a:t>
            </a:r>
            <a:r>
              <a:rPr kumimoji="1" lang="en-US" altLang="ja-JP" dirty="0" smtClean="0"/>
              <a:t>1973</a:t>
            </a:r>
            <a:r>
              <a:rPr kumimoji="1" lang="ja-JP" altLang="en-US" dirty="0" smtClean="0"/>
              <a:t>年から録画による放映が日本ではじまり、</a:t>
            </a:r>
            <a:r>
              <a:rPr kumimoji="1" lang="en-US" altLang="ja-JP" dirty="0" smtClean="0"/>
              <a:t>1980</a:t>
            </a:r>
            <a:r>
              <a:rPr kumimoji="1" lang="ja-JP" altLang="en-US" dirty="0" smtClean="0"/>
              <a:t>年からライブ放送となっている</a:t>
            </a:r>
            <a:r>
              <a:rPr lang="ja-JP" altLang="en-US" dirty="0" smtClean="0"/>
              <a:t>。</a:t>
            </a:r>
          </a:p>
          <a:p>
            <a:r>
              <a:rPr kumimoji="1" lang="ja-JP" altLang="en-US" dirty="0" smtClean="0"/>
              <a:t>実際はもっと早かった。</a:t>
            </a:r>
            <a:endParaRPr lang="ja-JP" altLang="en-US" dirty="0" smtClean="0"/>
          </a:p>
          <a:p>
            <a:r>
              <a:rPr kumimoji="1" lang="ja-JP" altLang="en-US" dirty="0" smtClean="0"/>
              <a:t>日本の最初の国際テレビ放送</a:t>
            </a:r>
            <a:r>
              <a:rPr kumimoji="1" lang="en-US" altLang="ja-JP" dirty="0" smtClean="0"/>
              <a:t>1963</a:t>
            </a:r>
            <a:r>
              <a:rPr kumimoji="1" lang="ja-JP" altLang="en-US" dirty="0" smtClean="0"/>
              <a:t>年</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ja-JP" altLang="en-US" smtClean="0"/>
              <a:t>韓国のマクドナルド</a:t>
            </a:r>
          </a:p>
        </p:txBody>
      </p:sp>
      <p:pic>
        <p:nvPicPr>
          <p:cNvPr id="13315" name="Picture 7" descr="ブルコギバーガーセット"/>
          <p:cNvPicPr>
            <a:picLocks noChangeAspect="1" noChangeArrowheads="1"/>
          </p:cNvPicPr>
          <p:nvPr/>
        </p:nvPicPr>
        <p:blipFill>
          <a:blip r:embed="rId2" cstate="print"/>
          <a:srcRect/>
          <a:stretch>
            <a:fillRect/>
          </a:stretch>
        </p:blipFill>
        <p:spPr bwMode="auto">
          <a:xfrm>
            <a:off x="1116013" y="1700213"/>
            <a:ext cx="2519362" cy="2520950"/>
          </a:xfrm>
          <a:prstGeom prst="rect">
            <a:avLst/>
          </a:prstGeom>
          <a:noFill/>
          <a:ln w="9525">
            <a:noFill/>
            <a:miter lim="800000"/>
            <a:headEnd/>
            <a:tailEnd/>
          </a:ln>
        </p:spPr>
      </p:pic>
      <p:pic>
        <p:nvPicPr>
          <p:cNvPr id="13316" name="Picture 9" descr="キムチバーガー"/>
          <p:cNvPicPr>
            <a:picLocks noChangeAspect="1" noChangeArrowheads="1"/>
          </p:cNvPicPr>
          <p:nvPr/>
        </p:nvPicPr>
        <p:blipFill>
          <a:blip r:embed="rId3" cstate="print"/>
          <a:srcRect/>
          <a:stretch>
            <a:fillRect/>
          </a:stretch>
        </p:blipFill>
        <p:spPr bwMode="auto">
          <a:xfrm>
            <a:off x="5580063" y="1700213"/>
            <a:ext cx="2592387" cy="2233612"/>
          </a:xfrm>
          <a:prstGeom prst="rect">
            <a:avLst/>
          </a:prstGeom>
          <a:noFill/>
          <a:ln w="9525">
            <a:noFill/>
            <a:miter lim="800000"/>
            <a:headEnd/>
            <a:tailEnd/>
          </a:ln>
        </p:spPr>
      </p:pic>
      <p:pic>
        <p:nvPicPr>
          <p:cNvPr id="13317" name="Picture 11" descr="シュリンプバーガーセット"/>
          <p:cNvPicPr>
            <a:picLocks noChangeAspect="1" noChangeArrowheads="1"/>
          </p:cNvPicPr>
          <p:nvPr/>
        </p:nvPicPr>
        <p:blipFill>
          <a:blip r:embed="rId4" cstate="print"/>
          <a:srcRect/>
          <a:stretch>
            <a:fillRect/>
          </a:stretch>
        </p:blipFill>
        <p:spPr bwMode="auto">
          <a:xfrm>
            <a:off x="3348038" y="4221163"/>
            <a:ext cx="2519362" cy="18716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ja-JP" altLang="en-US" smtClean="0"/>
              <a:t>フランスのマクドナルド</a:t>
            </a:r>
          </a:p>
        </p:txBody>
      </p:sp>
      <p:sp>
        <p:nvSpPr>
          <p:cNvPr id="14339" name="Rectangle 5"/>
          <p:cNvSpPr>
            <a:spLocks noGrp="1" noChangeArrowheads="1"/>
          </p:cNvSpPr>
          <p:nvPr>
            <p:ph idx="1"/>
          </p:nvPr>
        </p:nvSpPr>
        <p:spPr>
          <a:xfrm>
            <a:off x="468313" y="1628775"/>
            <a:ext cx="8229600" cy="4525963"/>
          </a:xfrm>
        </p:spPr>
        <p:txBody>
          <a:bodyPr/>
          <a:lstStyle/>
          <a:p>
            <a:pPr eaLnBrk="1" hangingPunct="1"/>
            <a:endParaRPr lang="ja-JP" altLang="ja-JP" smtClean="0"/>
          </a:p>
        </p:txBody>
      </p:sp>
      <p:pic>
        <p:nvPicPr>
          <p:cNvPr id="14340" name="Picture 7" descr="f_05"/>
          <p:cNvPicPr>
            <a:picLocks noChangeAspect="1" noChangeArrowheads="1"/>
          </p:cNvPicPr>
          <p:nvPr/>
        </p:nvPicPr>
        <p:blipFill>
          <a:blip r:embed="rId2" cstate="print"/>
          <a:srcRect/>
          <a:stretch>
            <a:fillRect/>
          </a:stretch>
        </p:blipFill>
        <p:spPr bwMode="auto">
          <a:xfrm>
            <a:off x="900113" y="1557338"/>
            <a:ext cx="7416800" cy="410368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ja-JP" altLang="en-US" smtClean="0"/>
              <a:t>オランダのマクドナルド</a:t>
            </a:r>
          </a:p>
        </p:txBody>
      </p:sp>
      <p:pic>
        <p:nvPicPr>
          <p:cNvPr id="15363" name="Picture 7" descr="n_07"/>
          <p:cNvPicPr>
            <a:picLocks noChangeAspect="1" noChangeArrowheads="1"/>
          </p:cNvPicPr>
          <p:nvPr/>
        </p:nvPicPr>
        <p:blipFill>
          <a:blip r:embed="rId2" cstate="print"/>
          <a:srcRect/>
          <a:stretch>
            <a:fillRect/>
          </a:stretch>
        </p:blipFill>
        <p:spPr bwMode="auto">
          <a:xfrm>
            <a:off x="2124075" y="1700213"/>
            <a:ext cx="4824413" cy="41767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ja-JP" altLang="en-US" smtClean="0"/>
              <a:t>チェコのマクドナルド</a:t>
            </a:r>
          </a:p>
        </p:txBody>
      </p:sp>
      <p:pic>
        <p:nvPicPr>
          <p:cNvPr id="16387" name="Picture 7" descr="cze_06"/>
          <p:cNvPicPr>
            <a:picLocks noChangeAspect="1" noChangeArrowheads="1"/>
          </p:cNvPicPr>
          <p:nvPr/>
        </p:nvPicPr>
        <p:blipFill>
          <a:blip r:embed="rId2" cstate="print"/>
          <a:srcRect/>
          <a:stretch>
            <a:fillRect/>
          </a:stretch>
        </p:blipFill>
        <p:spPr bwMode="auto">
          <a:xfrm>
            <a:off x="1692275" y="2276475"/>
            <a:ext cx="5832475" cy="36004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ja-JP" altLang="en-US" smtClean="0"/>
              <a:t>スウェーデンのマクドナルド</a:t>
            </a:r>
          </a:p>
        </p:txBody>
      </p:sp>
      <p:sp>
        <p:nvSpPr>
          <p:cNvPr id="17411" name="Rectangle 5"/>
          <p:cNvSpPr>
            <a:spLocks noGrp="1" noChangeArrowheads="1"/>
          </p:cNvSpPr>
          <p:nvPr>
            <p:ph idx="1"/>
          </p:nvPr>
        </p:nvSpPr>
        <p:spPr/>
        <p:txBody>
          <a:bodyPr/>
          <a:lstStyle/>
          <a:p>
            <a:pPr eaLnBrk="1" hangingPunct="1"/>
            <a:endParaRPr lang="ja-JP" altLang="ja-JP" smtClean="0"/>
          </a:p>
        </p:txBody>
      </p:sp>
      <p:pic>
        <p:nvPicPr>
          <p:cNvPr id="17412" name="Picture 7" descr="sw_05"/>
          <p:cNvPicPr>
            <a:picLocks noChangeAspect="1" noChangeArrowheads="1"/>
          </p:cNvPicPr>
          <p:nvPr/>
        </p:nvPicPr>
        <p:blipFill>
          <a:blip r:embed="rId2" cstate="print"/>
          <a:srcRect/>
          <a:stretch>
            <a:fillRect/>
          </a:stretch>
        </p:blipFill>
        <p:spPr bwMode="auto">
          <a:xfrm>
            <a:off x="1187450" y="1773238"/>
            <a:ext cx="6840538" cy="41036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pPr eaLnBrk="1" hangingPunct="1"/>
            <a:r>
              <a:rPr lang="ja-JP" altLang="en-US" smtClean="0"/>
              <a:t>メキシコのマクドナルド</a:t>
            </a:r>
          </a:p>
        </p:txBody>
      </p:sp>
      <p:pic>
        <p:nvPicPr>
          <p:cNvPr id="18435" name="Picture 7" descr="マックブリトー"/>
          <p:cNvPicPr>
            <a:picLocks noChangeAspect="1" noChangeArrowheads="1"/>
          </p:cNvPicPr>
          <p:nvPr/>
        </p:nvPicPr>
        <p:blipFill>
          <a:blip r:embed="rId2" cstate="print"/>
          <a:srcRect/>
          <a:stretch>
            <a:fillRect/>
          </a:stretch>
        </p:blipFill>
        <p:spPr bwMode="auto">
          <a:xfrm>
            <a:off x="684213" y="1628775"/>
            <a:ext cx="2519362" cy="2087563"/>
          </a:xfrm>
          <a:prstGeom prst="rect">
            <a:avLst/>
          </a:prstGeom>
          <a:noFill/>
          <a:ln w="9525">
            <a:noFill/>
            <a:miter lim="800000"/>
            <a:headEnd/>
            <a:tailEnd/>
          </a:ln>
        </p:spPr>
      </p:pic>
      <p:pic>
        <p:nvPicPr>
          <p:cNvPr id="18436" name="Picture 9" descr="マック・ア・ラ・メキシカーナ"/>
          <p:cNvPicPr>
            <a:picLocks noChangeAspect="1" noChangeArrowheads="1"/>
          </p:cNvPicPr>
          <p:nvPr/>
        </p:nvPicPr>
        <p:blipFill>
          <a:blip r:embed="rId3" cstate="print"/>
          <a:srcRect/>
          <a:stretch>
            <a:fillRect/>
          </a:stretch>
        </p:blipFill>
        <p:spPr bwMode="auto">
          <a:xfrm>
            <a:off x="5435600" y="1700213"/>
            <a:ext cx="2376488" cy="2089150"/>
          </a:xfrm>
          <a:prstGeom prst="rect">
            <a:avLst/>
          </a:prstGeom>
          <a:noFill/>
          <a:ln w="9525">
            <a:noFill/>
            <a:miter lim="800000"/>
            <a:headEnd/>
            <a:tailEnd/>
          </a:ln>
        </p:spPr>
      </p:pic>
      <p:pic>
        <p:nvPicPr>
          <p:cNvPr id="18437" name="Picture 11" descr="マックパストール"/>
          <p:cNvPicPr>
            <a:picLocks noChangeAspect="1" noChangeArrowheads="1"/>
          </p:cNvPicPr>
          <p:nvPr/>
        </p:nvPicPr>
        <p:blipFill>
          <a:blip r:embed="rId4" cstate="print"/>
          <a:srcRect/>
          <a:stretch>
            <a:fillRect/>
          </a:stretch>
        </p:blipFill>
        <p:spPr bwMode="auto">
          <a:xfrm>
            <a:off x="611188" y="3860800"/>
            <a:ext cx="2665412" cy="2520950"/>
          </a:xfrm>
          <a:prstGeom prst="rect">
            <a:avLst/>
          </a:prstGeom>
          <a:noFill/>
          <a:ln w="9525">
            <a:noFill/>
            <a:miter lim="800000"/>
            <a:headEnd/>
            <a:tailEnd/>
          </a:ln>
        </p:spPr>
      </p:pic>
      <p:pic>
        <p:nvPicPr>
          <p:cNvPr id="18438" name="Picture 13" descr="メキシカーナ"/>
          <p:cNvPicPr>
            <a:picLocks noChangeAspect="1" noChangeArrowheads="1"/>
          </p:cNvPicPr>
          <p:nvPr/>
        </p:nvPicPr>
        <p:blipFill>
          <a:blip r:embed="rId5" cstate="print"/>
          <a:srcRect/>
          <a:stretch>
            <a:fillRect/>
          </a:stretch>
        </p:blipFill>
        <p:spPr bwMode="auto">
          <a:xfrm>
            <a:off x="5580063" y="3933825"/>
            <a:ext cx="2447925" cy="22320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1128</TotalTime>
  <Words>745</Words>
  <Application>Microsoft Office PowerPoint</Application>
  <PresentationFormat>画面に合わせる (4:3)</PresentationFormat>
  <Paragraphs>111</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標準デザイン</vt:lpstr>
      <vt:lpstr>グローバリゼーション</vt:lpstr>
      <vt:lpstr>ワールドカップの試合時間</vt:lpstr>
      <vt:lpstr>ウィーン・ニューイヤコンサート</vt:lpstr>
      <vt:lpstr>韓国のマクドナルド</vt:lpstr>
      <vt:lpstr>フランスのマクドナルド</vt:lpstr>
      <vt:lpstr>オランダのマクドナルド</vt:lpstr>
      <vt:lpstr>チェコのマクドナルド</vt:lpstr>
      <vt:lpstr>スウェーデンのマクドナルド</vt:lpstr>
      <vt:lpstr>メキシコのマクドナルド</vt:lpstr>
      <vt:lpstr>グローバリゼーションとは何か</vt:lpstr>
      <vt:lpstr>グローバリゼーションという言葉1</vt:lpstr>
      <vt:lpstr>グローバリゼーションという言葉2</vt:lpstr>
      <vt:lpstr>グローバリゼーションと新自由主義</vt:lpstr>
      <vt:lpstr>ウクライナ問題を考える１</vt:lpstr>
      <vt:lpstr>スライド 15</vt:lpstr>
      <vt:lpstr>ウクライナ問題を考える２</vt:lpstr>
      <vt:lpstr>ウクライナ問題を考える３</vt:lpstr>
      <vt:lpstr>スライド 18</vt:lpstr>
      <vt:lpstr>ウクライナ問題を考える４</vt:lpstr>
      <vt:lpstr>グローバリゼーション以前</vt:lpstr>
      <vt:lpstr>冷戦の終焉</vt:lpstr>
      <vt:lpstr>グローバリゼーションのイメージ</vt:lpstr>
      <vt:lpstr>チリのアジェンデ</vt:lpstr>
      <vt:lpstr>アジェンデ打倒の策動</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グローバリゼーション</dc:title>
  <dc:creator>wakei</dc:creator>
  <cp:lastModifiedBy>wakei</cp:lastModifiedBy>
  <cp:revision>49</cp:revision>
  <dcterms:created xsi:type="dcterms:W3CDTF">2004-10-24T12:06:33Z</dcterms:created>
  <dcterms:modified xsi:type="dcterms:W3CDTF">2014-05-30T11:55:08Z</dcterms:modified>
</cp:coreProperties>
</file>