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3" r:id="rId5"/>
    <p:sldId id="262" r:id="rId6"/>
    <p:sldId id="268" r:id="rId7"/>
    <p:sldId id="257" r:id="rId8"/>
    <p:sldId id="269" r:id="rId9"/>
    <p:sldId id="270" r:id="rId10"/>
    <p:sldId id="271" r:id="rId11"/>
    <p:sldId id="272" r:id="rId12"/>
    <p:sldId id="264" r:id="rId13"/>
    <p:sldId id="258" r:id="rId14"/>
    <p:sldId id="265"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E8C6A58-E920-4ABD-A2C7-B3A8BCFEDC87}" type="datetimeFigureOut">
              <a:rPr kumimoji="1" lang="ja-JP" altLang="en-US" smtClean="0"/>
              <a:pPr/>
              <a:t>2014/4/18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E8C6A58-E920-4ABD-A2C7-B3A8BCFEDC87}" type="datetimeFigureOut">
              <a:rPr kumimoji="1" lang="ja-JP" altLang="en-US" smtClean="0"/>
              <a:pPr/>
              <a:t>2014/4/18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E8C6A58-E920-4ABD-A2C7-B3A8BCFEDC87}" type="datetimeFigureOut">
              <a:rPr kumimoji="1" lang="ja-JP" altLang="en-US" smtClean="0"/>
              <a:pPr/>
              <a:t>2014/4/18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E8C6A58-E920-4ABD-A2C7-B3A8BCFEDC87}" type="datetimeFigureOut">
              <a:rPr kumimoji="1" lang="ja-JP" altLang="en-US" smtClean="0"/>
              <a:pPr/>
              <a:t>2014/4/18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E8C6A58-E920-4ABD-A2C7-B3A8BCFEDC87}" type="datetimeFigureOut">
              <a:rPr kumimoji="1" lang="ja-JP" altLang="en-US" smtClean="0"/>
              <a:pPr/>
              <a:t>2014/4/18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E8C6A58-E920-4ABD-A2C7-B3A8BCFEDC87}" type="datetimeFigureOut">
              <a:rPr kumimoji="1" lang="ja-JP" altLang="en-US" smtClean="0"/>
              <a:pPr/>
              <a:t>2014/4/18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E8C6A58-E920-4ABD-A2C7-B3A8BCFEDC87}" type="datetimeFigureOut">
              <a:rPr kumimoji="1" lang="ja-JP" altLang="en-US" smtClean="0"/>
              <a:pPr/>
              <a:t>2014/4/18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E8C6A58-E920-4ABD-A2C7-B3A8BCFEDC87}" type="datetimeFigureOut">
              <a:rPr kumimoji="1" lang="ja-JP" altLang="en-US" smtClean="0"/>
              <a:pPr/>
              <a:t>2014/4/18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E8C6A58-E920-4ABD-A2C7-B3A8BCFEDC87}" type="datetimeFigureOut">
              <a:rPr kumimoji="1" lang="ja-JP" altLang="en-US" smtClean="0"/>
              <a:pPr/>
              <a:t>2014/4/18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E8C6A58-E920-4ABD-A2C7-B3A8BCFEDC87}" type="datetimeFigureOut">
              <a:rPr kumimoji="1" lang="ja-JP" altLang="en-US" smtClean="0"/>
              <a:pPr/>
              <a:t>2014/4/18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E8C6A58-E920-4ABD-A2C7-B3A8BCFEDC87}" type="datetimeFigureOut">
              <a:rPr kumimoji="1" lang="ja-JP" altLang="en-US" smtClean="0"/>
              <a:pPr/>
              <a:t>2014/4/18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8C6A58-E920-4ABD-A2C7-B3A8BCFEDC87}" type="datetimeFigureOut">
              <a:rPr kumimoji="1" lang="ja-JP" altLang="en-US" smtClean="0"/>
              <a:pPr/>
              <a:t>2014/4/18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6E8A3-2031-4E8F-8431-2A859AA1D45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YxsHKsqSK1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戦争と</a:t>
            </a:r>
            <a:r>
              <a:rPr lang="ja-JP" altLang="en-US" dirty="0"/>
              <a:t>平和</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正義の戦争は</a:t>
            </a:r>
          </a:p>
          <a:p>
            <a:r>
              <a:rPr lang="ja-JP" altLang="en-US" dirty="0" smtClean="0"/>
              <a:t>戦争で利益を得る者</a:t>
            </a:r>
            <a:r>
              <a:rPr lang="ja-JP" altLang="en-US" dirty="0"/>
              <a:t>は</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インド</a:t>
            </a:r>
            <a:r>
              <a:rPr kumimoji="1" lang="en-US" altLang="ja-JP" dirty="0" smtClean="0"/>
              <a:t>-</a:t>
            </a:r>
            <a:r>
              <a:rPr kumimoji="1" lang="ja-JP" altLang="en-US" dirty="0" smtClean="0"/>
              <a:t>パキスタン、アフリカ</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インド独立   </a:t>
            </a:r>
          </a:p>
          <a:p>
            <a:pPr lvl="1"/>
            <a:r>
              <a:rPr lang="ja-JP" altLang="en-US" dirty="0" smtClean="0"/>
              <a:t>インド</a:t>
            </a:r>
            <a:r>
              <a:rPr lang="en-US" altLang="ja-JP" dirty="0" smtClean="0"/>
              <a:t>(</a:t>
            </a:r>
            <a:r>
              <a:rPr lang="ja-JP" altLang="en-US" dirty="0" smtClean="0"/>
              <a:t>ヒンズー教徒</a:t>
            </a:r>
            <a:r>
              <a:rPr lang="en-US" altLang="ja-JP" dirty="0" smtClean="0"/>
              <a:t>)</a:t>
            </a:r>
            <a:r>
              <a:rPr lang="ja-JP" altLang="en-US" dirty="0" smtClean="0"/>
              <a:t>とパキスタン</a:t>
            </a:r>
            <a:r>
              <a:rPr lang="en-US" altLang="ja-JP" dirty="0" smtClean="0"/>
              <a:t>(</a:t>
            </a:r>
            <a:r>
              <a:rPr lang="ja-JP" altLang="en-US" dirty="0" smtClean="0"/>
              <a:t>イスラム教徒</a:t>
            </a:r>
            <a:r>
              <a:rPr lang="en-US" altLang="ja-JP" dirty="0" smtClean="0"/>
              <a:t>)</a:t>
            </a:r>
            <a:r>
              <a:rPr lang="ja-JP" altLang="en-US" dirty="0" smtClean="0"/>
              <a:t>に分け、更に、パキスタンは東</a:t>
            </a:r>
            <a:r>
              <a:rPr lang="en-US" altLang="ja-JP" dirty="0" smtClean="0"/>
              <a:t>(</a:t>
            </a:r>
            <a:r>
              <a:rPr lang="ja-JP" altLang="en-US" dirty="0" smtClean="0"/>
              <a:t>現在バングラデシュ</a:t>
            </a:r>
            <a:r>
              <a:rPr lang="en-US" altLang="ja-JP" dirty="0" smtClean="0"/>
              <a:t>)</a:t>
            </a:r>
            <a:r>
              <a:rPr lang="ja-JP" altLang="en-US" dirty="0" smtClean="0"/>
              <a:t>と西に分割</a:t>
            </a:r>
          </a:p>
          <a:p>
            <a:pPr lvl="1"/>
            <a:r>
              <a:rPr kumimoji="1" lang="ja-JP" altLang="en-US" dirty="0" smtClean="0"/>
              <a:t>分割独立に反対したガンジーは暗殺</a:t>
            </a:r>
            <a:r>
              <a:rPr kumimoji="1" lang="en-US" altLang="ja-JP" dirty="0" smtClean="0"/>
              <a:t>(</a:t>
            </a:r>
            <a:r>
              <a:rPr kumimoji="1" lang="ja-JP" altLang="en-US" dirty="0" smtClean="0"/>
              <a:t>統一のシンボルの喪失</a:t>
            </a:r>
            <a:r>
              <a:rPr kumimoji="1" lang="en-US" altLang="ja-JP" dirty="0" smtClean="0"/>
              <a:t>)</a:t>
            </a:r>
            <a:endParaRPr kumimoji="1" lang="ja-JP" altLang="en-US" dirty="0" smtClean="0"/>
          </a:p>
          <a:p>
            <a:pPr lvl="1"/>
            <a:r>
              <a:rPr lang="ja-JP" altLang="en-US" dirty="0" smtClean="0"/>
              <a:t>タミール人の住む地域を国境の両方に</a:t>
            </a:r>
            <a:r>
              <a:rPr lang="en-US" altLang="ja-JP" dirty="0" smtClean="0"/>
              <a:t>(</a:t>
            </a:r>
            <a:r>
              <a:rPr lang="ja-JP" altLang="en-US" dirty="0" smtClean="0"/>
              <a:t>現在に続く紛争の原因</a:t>
            </a:r>
            <a:r>
              <a:rPr lang="en-US" altLang="ja-JP" dirty="0" smtClean="0"/>
              <a:t>)</a:t>
            </a:r>
            <a:endParaRPr lang="ja-JP" altLang="en-US" dirty="0" smtClean="0"/>
          </a:p>
          <a:p>
            <a:r>
              <a:rPr kumimoji="1" lang="ja-JP" altLang="en-US" dirty="0" smtClean="0"/>
              <a:t>アフリカ  人為的な国境線で紛争の火種</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資源をめぐって</a:t>
            </a:r>
            <a:r>
              <a:rPr kumimoji="1" lang="en-US" altLang="ja-JP" dirty="0" smtClean="0"/>
              <a:t>(</a:t>
            </a:r>
            <a:r>
              <a:rPr kumimoji="1" lang="ja-JP" altLang="en-US" dirty="0" smtClean="0"/>
              <a:t>資源は誰のものか</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石油産地は戦後多く紛争地域となっている</a:t>
            </a:r>
          </a:p>
          <a:p>
            <a:r>
              <a:rPr lang="ja-JP" altLang="en-US" dirty="0" smtClean="0"/>
              <a:t>例外はアメリカとソ連</a:t>
            </a:r>
            <a:r>
              <a:rPr lang="en-US" altLang="ja-JP" dirty="0" smtClean="0"/>
              <a:t>(</a:t>
            </a:r>
            <a:r>
              <a:rPr lang="ja-JP" altLang="en-US" dirty="0" smtClean="0"/>
              <a:t>ロシア</a:t>
            </a:r>
            <a:r>
              <a:rPr lang="en-US" altLang="ja-JP" dirty="0" smtClean="0"/>
              <a:t>)</a:t>
            </a:r>
            <a:endParaRPr lang="ja-JP" altLang="en-US" dirty="0" smtClean="0"/>
          </a:p>
          <a:p>
            <a:r>
              <a:rPr kumimoji="1" lang="ja-JP" altLang="en-US" dirty="0" smtClean="0"/>
              <a:t>石油は新しいエネルギー</a:t>
            </a:r>
            <a:r>
              <a:rPr kumimoji="1" lang="en-US" altLang="ja-JP" dirty="0" smtClean="0"/>
              <a:t>(</a:t>
            </a:r>
            <a:r>
              <a:rPr kumimoji="1" lang="ja-JP" altLang="en-US" dirty="0" smtClean="0"/>
              <a:t>高度な技術が必要 木材・石炭と比較</a:t>
            </a:r>
            <a:r>
              <a:rPr kumimoji="1" lang="en-US" altLang="ja-JP" dirty="0" smtClean="0"/>
              <a:t>)</a:t>
            </a:r>
            <a:endParaRPr kumimoji="1" lang="ja-JP" altLang="en-US" dirty="0" smtClean="0"/>
          </a:p>
          <a:p>
            <a:r>
              <a:rPr lang="ja-JP" altLang="en-US" dirty="0" smtClean="0"/>
              <a:t>石油産地は多くが植民地だった→先進国が開発</a:t>
            </a:r>
            <a:r>
              <a:rPr lang="en-US" altLang="ja-JP" dirty="0" smtClean="0"/>
              <a:t>(</a:t>
            </a:r>
            <a:r>
              <a:rPr lang="ja-JP" altLang="en-US" dirty="0" smtClean="0"/>
              <a:t>莫大な資本投入と利益</a:t>
            </a:r>
            <a:r>
              <a:rPr lang="en-US" altLang="ja-JP" dirty="0" smtClean="0"/>
              <a:t>)</a:t>
            </a:r>
            <a:endParaRPr lang="ja-JP" altLang="en-US" dirty="0" smtClean="0"/>
          </a:p>
          <a:p>
            <a:r>
              <a:rPr kumimoji="1" lang="ja-JP" altLang="en-US" dirty="0" smtClean="0"/>
              <a:t>産地が戦後独立→施設の国有化→開発国と紛争に</a:t>
            </a:r>
            <a:r>
              <a:rPr kumimoji="1" lang="en-US" altLang="ja-JP" dirty="0" smtClean="0"/>
              <a:t>(</a:t>
            </a:r>
            <a:r>
              <a:rPr kumimoji="1" lang="ja-JP" altLang="en-US" dirty="0" smtClean="0"/>
              <a:t>西アジア、南米</a:t>
            </a:r>
            <a:r>
              <a:rPr kumimoji="1" lang="en-US" altLang="ja-JP" dirty="0" smtClean="0"/>
              <a:t>)</a:t>
            </a:r>
            <a:endParaRPr kumimoji="1" lang="ja-JP" altLang="en-US" dirty="0" smtClean="0"/>
          </a:p>
          <a:p>
            <a:pPr>
              <a:buNone/>
            </a:pP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正義の戦争はあるのか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民族独立戦争は正義か　ベトナム戦争</a:t>
            </a:r>
          </a:p>
          <a:p>
            <a:r>
              <a:rPr lang="ja-JP" altLang="en-US" dirty="0" smtClean="0"/>
              <a:t>独裁政府を倒すテロは正義か</a:t>
            </a:r>
          </a:p>
          <a:p>
            <a:r>
              <a:rPr kumimoji="1" lang="ja-JP" altLang="en-US" dirty="0" smtClean="0"/>
              <a:t>現在戦争は各地で起きている。（日本も危険）</a:t>
            </a:r>
          </a:p>
          <a:p>
            <a:r>
              <a:rPr lang="ja-JP" altLang="en-US" dirty="0" smtClean="0"/>
              <a:t>民主主義的政治の度合いが高い国では戦争が起きる度合いが小さい。（テキスト参照）</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ベトナム戦争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映像</a:t>
            </a:r>
          </a:p>
          <a:p>
            <a:r>
              <a:rPr kumimoji="1" lang="ja-JP" altLang="en-US" dirty="0" smtClean="0"/>
              <a:t>ドミノ</a:t>
            </a:r>
            <a:r>
              <a:rPr kumimoji="1" lang="ja-JP" altLang="en-US" dirty="0"/>
              <a:t>理論　</a:t>
            </a:r>
            <a:r>
              <a:rPr kumimoji="1" lang="ja-JP" altLang="en-US" dirty="0" smtClean="0"/>
              <a:t>米ソ対立が背景</a:t>
            </a:r>
          </a:p>
          <a:p>
            <a:r>
              <a:rPr lang="ja-JP" altLang="en-US" dirty="0" smtClean="0"/>
              <a:t>世界の警察意識</a:t>
            </a:r>
          </a:p>
          <a:p>
            <a:r>
              <a:rPr kumimoji="1" lang="ja-JP" altLang="en-US" dirty="0" smtClean="0"/>
              <a:t>傀儡政府　アメリカの世界支配の常套手段</a:t>
            </a:r>
          </a:p>
          <a:p>
            <a:r>
              <a:rPr lang="ja-JP" altLang="en-US" dirty="0" smtClean="0"/>
              <a:t>虚偽</a:t>
            </a:r>
            <a:r>
              <a:rPr lang="ja-JP" altLang="en-US" dirty="0"/>
              <a:t>に</a:t>
            </a:r>
            <a:r>
              <a:rPr lang="ja-JP" altLang="en-US" dirty="0" smtClean="0"/>
              <a:t>よる戦争開始</a:t>
            </a:r>
          </a:p>
          <a:p>
            <a:r>
              <a:rPr kumimoji="1" lang="ja-JP" altLang="en-US" smtClean="0"/>
              <a:t>民衆の</a:t>
            </a:r>
            <a:r>
              <a:rPr kumimoji="1" lang="ja-JP" altLang="en-US"/>
              <a:t>離反</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akei\Desktop\map.gif"/>
          <p:cNvPicPr>
            <a:picLocks noChangeAspect="1" noChangeArrowheads="1"/>
          </p:cNvPicPr>
          <p:nvPr/>
        </p:nvPicPr>
        <p:blipFill>
          <a:blip r:embed="rId2" cstate="print"/>
          <a:srcRect/>
          <a:stretch>
            <a:fillRect/>
          </a:stretch>
        </p:blipFill>
        <p:spPr bwMode="auto">
          <a:xfrm>
            <a:off x="1241656" y="188640"/>
            <a:ext cx="5634600" cy="5128119"/>
          </a:xfrm>
          <a:prstGeom prst="rect">
            <a:avLst/>
          </a:prstGeom>
          <a:noFill/>
        </p:spPr>
      </p:pic>
      <p:sp>
        <p:nvSpPr>
          <p:cNvPr id="4" name="テキスト ボックス 3"/>
          <p:cNvSpPr txBox="1"/>
          <p:nvPr/>
        </p:nvSpPr>
        <p:spPr>
          <a:xfrm>
            <a:off x="755576" y="5661248"/>
            <a:ext cx="7488832" cy="646331"/>
          </a:xfrm>
          <a:prstGeom prst="rect">
            <a:avLst/>
          </a:prstGeom>
          <a:noFill/>
        </p:spPr>
        <p:txBody>
          <a:bodyPr wrap="square" rtlCol="0">
            <a:spAutoFit/>
          </a:bodyPr>
          <a:lstStyle/>
          <a:p>
            <a:r>
              <a:rPr lang="en-US" altLang="ja-JP" dirty="0" smtClean="0"/>
              <a:t>http://abroad.travel.yahoo.co.jp/tif/bin/country_guide/areacd=0100/countrycd=VN/</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第二次大戦後の戦争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先進国間の戦争は起きていない</a:t>
            </a:r>
          </a:p>
          <a:p>
            <a:pPr lvl="1"/>
            <a:r>
              <a:rPr lang="ja-JP" altLang="en-US" dirty="0" smtClean="0"/>
              <a:t>調停機関の活用（</a:t>
            </a:r>
            <a:r>
              <a:rPr lang="en-US" altLang="ja-JP" dirty="0" smtClean="0"/>
              <a:t>EEC</a:t>
            </a:r>
            <a:r>
              <a:rPr lang="ja-JP" altLang="en-US" dirty="0" smtClean="0"/>
              <a:t>→</a:t>
            </a:r>
            <a:r>
              <a:rPr lang="en-US" altLang="ja-JP" dirty="0" smtClean="0"/>
              <a:t>EC</a:t>
            </a:r>
            <a:r>
              <a:rPr lang="ja-JP" altLang="en-US" dirty="0" smtClean="0"/>
              <a:t>→</a:t>
            </a:r>
            <a:r>
              <a:rPr lang="en-US" altLang="ja-JP" dirty="0" smtClean="0"/>
              <a:t>EU</a:t>
            </a:r>
            <a:r>
              <a:rPr lang="ja-JP" altLang="en-US" dirty="0" smtClean="0"/>
              <a:t>  キューバ危機後ホットライン</a:t>
            </a:r>
            <a:r>
              <a:rPr lang="en-US" altLang="ja-JP" dirty="0" smtClean="0"/>
              <a:t>)</a:t>
            </a:r>
            <a:endParaRPr lang="ja-JP" altLang="en-US" dirty="0" smtClean="0"/>
          </a:p>
          <a:p>
            <a:pPr lvl="1"/>
            <a:r>
              <a:rPr lang="ja-JP" altLang="en-US" dirty="0" smtClean="0"/>
              <a:t>代理戦争への転化</a:t>
            </a:r>
            <a:r>
              <a:rPr lang="en-US" altLang="ja-JP" dirty="0" smtClean="0"/>
              <a:t>(</a:t>
            </a:r>
            <a:r>
              <a:rPr lang="ja-JP" altLang="en-US" dirty="0" smtClean="0"/>
              <a:t>イラン</a:t>
            </a:r>
            <a:r>
              <a:rPr lang="en-US" altLang="ja-JP" dirty="0" smtClean="0"/>
              <a:t>-</a:t>
            </a:r>
            <a:r>
              <a:rPr lang="ja-JP" altLang="en-US" dirty="0" smtClean="0"/>
              <a:t>イラク戦争</a:t>
            </a:r>
            <a:r>
              <a:rPr lang="en-US" altLang="ja-JP" dirty="0" smtClean="0"/>
              <a:t>)</a:t>
            </a:r>
            <a:endParaRPr lang="ja-JP" altLang="en-US" dirty="0" smtClean="0"/>
          </a:p>
          <a:p>
            <a:r>
              <a:rPr kumimoji="1" lang="ja-JP" altLang="en-US" dirty="0" smtClean="0"/>
              <a:t>独立戦争（紛争）・代理戦争・民族紛争が混在している形が多い</a:t>
            </a:r>
          </a:p>
          <a:p>
            <a:r>
              <a:rPr lang="ja-JP" altLang="en-US" dirty="0" smtClean="0"/>
              <a:t>ユーゴ紛争・ベトナム戦争</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戦後の主な戦争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国家間の戦争</a:t>
            </a:r>
          </a:p>
          <a:p>
            <a:pPr lvl="1"/>
            <a:r>
              <a:rPr kumimoji="1" lang="ja-JP" altLang="en-US" dirty="0" smtClean="0"/>
              <a:t>ベトナム戦争・中東戦争・イラン－イラク戦争・湾岸戦争・イラク戦争・アフガン戦争・朝鮮戦争</a:t>
            </a:r>
          </a:p>
          <a:p>
            <a:r>
              <a:rPr lang="ja-JP" altLang="en-US" dirty="0" smtClean="0"/>
              <a:t>内戦・民族紛争</a:t>
            </a:r>
          </a:p>
          <a:p>
            <a:pPr lvl="1"/>
            <a:r>
              <a:rPr lang="ja-JP" altLang="en-US" dirty="0" smtClean="0"/>
              <a:t>ユーゴ・ルワンダ・エジプト・ソマリア・スーダン・ティモール（インドネシア）・カシミール（インド・パキスタン）・チベット・コロンビア・アルゼンチンその他</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戦争形態の変遷</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29413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kumimoji="1" lang="ja-JP" altLang="en-US" dirty="0"/>
                    </a:p>
                  </a:txBody>
                  <a:tcPr/>
                </a:tc>
                <a:tc>
                  <a:txBody>
                    <a:bodyPr/>
                    <a:lstStyle/>
                    <a:p>
                      <a:r>
                        <a:rPr kumimoji="1" lang="ja-JP" altLang="en-US" dirty="0" smtClean="0"/>
                        <a:t>前近代</a:t>
                      </a:r>
                      <a:endParaRPr kumimoji="1" lang="ja-JP" altLang="en-US" dirty="0"/>
                    </a:p>
                  </a:txBody>
                  <a:tcPr/>
                </a:tc>
                <a:tc>
                  <a:txBody>
                    <a:bodyPr/>
                    <a:lstStyle/>
                    <a:p>
                      <a:r>
                        <a:rPr kumimoji="1" lang="ja-JP" altLang="en-US" dirty="0" smtClean="0"/>
                        <a:t>近代</a:t>
                      </a:r>
                      <a:endParaRPr kumimoji="1" lang="ja-JP" altLang="en-US" dirty="0"/>
                    </a:p>
                  </a:txBody>
                  <a:tcPr/>
                </a:tc>
                <a:tc>
                  <a:txBody>
                    <a:bodyPr/>
                    <a:lstStyle/>
                    <a:p>
                      <a:r>
                        <a:rPr kumimoji="1" lang="ja-JP" altLang="en-US" dirty="0" smtClean="0"/>
                        <a:t>現代</a:t>
                      </a:r>
                      <a:endParaRPr kumimoji="1" lang="ja-JP" altLang="en-US" dirty="0"/>
                    </a:p>
                  </a:txBody>
                  <a:tcPr/>
                </a:tc>
              </a:tr>
              <a:tr h="370840">
                <a:tc>
                  <a:txBody>
                    <a:bodyPr/>
                    <a:lstStyle/>
                    <a:p>
                      <a:r>
                        <a:rPr kumimoji="1" lang="ja-JP" altLang="en-US" dirty="0" smtClean="0"/>
                        <a:t>主体</a:t>
                      </a:r>
                      <a:endParaRPr kumimoji="1" lang="ja-JP" altLang="en-US" dirty="0"/>
                    </a:p>
                  </a:txBody>
                  <a:tcPr/>
                </a:tc>
                <a:tc>
                  <a:txBody>
                    <a:bodyPr/>
                    <a:lstStyle/>
                    <a:p>
                      <a:r>
                        <a:rPr kumimoji="1" lang="ja-JP" altLang="en-US" dirty="0" smtClean="0"/>
                        <a:t>王</a:t>
                      </a:r>
                      <a:endParaRPr kumimoji="1" lang="ja-JP" altLang="en-US" dirty="0"/>
                    </a:p>
                  </a:txBody>
                  <a:tcPr/>
                </a:tc>
                <a:tc>
                  <a:txBody>
                    <a:bodyPr/>
                    <a:lstStyle/>
                    <a:p>
                      <a:r>
                        <a:rPr kumimoji="1" lang="ja-JP" altLang="en-US" dirty="0" smtClean="0"/>
                        <a:t>国民国家</a:t>
                      </a:r>
                      <a:endParaRPr kumimoji="1" lang="ja-JP" altLang="en-US" dirty="0"/>
                    </a:p>
                  </a:txBody>
                  <a:tcPr/>
                </a:tc>
                <a:tc>
                  <a:txBody>
                    <a:bodyPr/>
                    <a:lstStyle/>
                    <a:p>
                      <a:r>
                        <a:rPr kumimoji="1" lang="ja-JP" altLang="en-US" dirty="0" smtClean="0"/>
                        <a:t>政府・組織</a:t>
                      </a:r>
                      <a:endParaRPr kumimoji="1" lang="ja-JP" altLang="en-US" dirty="0"/>
                    </a:p>
                  </a:txBody>
                  <a:tcPr/>
                </a:tc>
              </a:tr>
              <a:tr h="370840">
                <a:tc>
                  <a:txBody>
                    <a:bodyPr/>
                    <a:lstStyle/>
                    <a:p>
                      <a:r>
                        <a:rPr kumimoji="1" lang="ja-JP" altLang="en-US" dirty="0" smtClean="0"/>
                        <a:t>兵</a:t>
                      </a:r>
                      <a:endParaRPr kumimoji="1" lang="ja-JP" altLang="en-US" dirty="0"/>
                    </a:p>
                  </a:txBody>
                  <a:tcPr/>
                </a:tc>
                <a:tc>
                  <a:txBody>
                    <a:bodyPr/>
                    <a:lstStyle/>
                    <a:p>
                      <a:r>
                        <a:rPr kumimoji="1" lang="ja-JP" altLang="en-US" dirty="0" smtClean="0"/>
                        <a:t>傭兵</a:t>
                      </a:r>
                      <a:endParaRPr kumimoji="1" lang="ja-JP" altLang="en-US" dirty="0"/>
                    </a:p>
                  </a:txBody>
                  <a:tcPr/>
                </a:tc>
                <a:tc>
                  <a:txBody>
                    <a:bodyPr/>
                    <a:lstStyle/>
                    <a:p>
                      <a:r>
                        <a:rPr kumimoji="1" lang="ja-JP" altLang="en-US" dirty="0" smtClean="0"/>
                        <a:t>国民（徴兵制）</a:t>
                      </a:r>
                      <a:endParaRPr kumimoji="1" lang="ja-JP" altLang="en-US" dirty="0"/>
                    </a:p>
                  </a:txBody>
                  <a:tcPr/>
                </a:tc>
                <a:tc>
                  <a:txBody>
                    <a:bodyPr/>
                    <a:lstStyle/>
                    <a:p>
                      <a:r>
                        <a:rPr kumimoji="1" lang="ja-JP" altLang="en-US" dirty="0" smtClean="0"/>
                        <a:t>専門家（軍人）</a:t>
                      </a:r>
                      <a:endParaRPr kumimoji="1" lang="ja-JP" altLang="en-US" dirty="0"/>
                    </a:p>
                  </a:txBody>
                  <a:tcPr/>
                </a:tc>
              </a:tr>
              <a:tr h="370840">
                <a:tc>
                  <a:txBody>
                    <a:bodyPr/>
                    <a:lstStyle/>
                    <a:p>
                      <a:r>
                        <a:rPr kumimoji="1" lang="ja-JP" altLang="en-US" dirty="0" smtClean="0"/>
                        <a:t>兵器</a:t>
                      </a:r>
                      <a:endParaRPr kumimoji="1" lang="ja-JP" altLang="en-US" dirty="0"/>
                    </a:p>
                  </a:txBody>
                  <a:tcPr/>
                </a:tc>
                <a:tc>
                  <a:txBody>
                    <a:bodyPr/>
                    <a:lstStyle/>
                    <a:p>
                      <a:r>
                        <a:rPr kumimoji="1" lang="ja-JP" altLang="en-US" dirty="0" smtClean="0"/>
                        <a:t>銃</a:t>
                      </a:r>
                      <a:endParaRPr kumimoji="1" lang="ja-JP" altLang="en-US" dirty="0"/>
                    </a:p>
                  </a:txBody>
                  <a:tcPr/>
                </a:tc>
                <a:tc>
                  <a:txBody>
                    <a:bodyPr/>
                    <a:lstStyle/>
                    <a:p>
                      <a:r>
                        <a:rPr kumimoji="1" lang="ja-JP" altLang="en-US" dirty="0" smtClean="0"/>
                        <a:t>大砲・機関銃・化学兵器・空爆</a:t>
                      </a:r>
                      <a:endParaRPr kumimoji="1" lang="ja-JP" altLang="en-US" dirty="0"/>
                    </a:p>
                  </a:txBody>
                  <a:tcPr/>
                </a:tc>
                <a:tc>
                  <a:txBody>
                    <a:bodyPr/>
                    <a:lstStyle/>
                    <a:p>
                      <a:r>
                        <a:rPr kumimoji="1" lang="ja-JP" altLang="en-US" dirty="0" smtClean="0"/>
                        <a:t>ハイテク兵器（コンピュータ制御）</a:t>
                      </a:r>
                      <a:endParaRPr kumimoji="1" lang="ja-JP" altLang="en-US" dirty="0"/>
                    </a:p>
                  </a:txBody>
                  <a:tcPr/>
                </a:tc>
              </a:tr>
              <a:tr h="370840">
                <a:tc>
                  <a:txBody>
                    <a:bodyPr/>
                    <a:lstStyle/>
                    <a:p>
                      <a:r>
                        <a:rPr kumimoji="1" lang="ja-JP" altLang="en-US" dirty="0" smtClean="0"/>
                        <a:t>一般人</a:t>
                      </a:r>
                      <a:endParaRPr kumimoji="1" lang="ja-JP" altLang="en-US" dirty="0"/>
                    </a:p>
                  </a:txBody>
                  <a:tcPr/>
                </a:tc>
                <a:tc>
                  <a:txBody>
                    <a:bodyPr/>
                    <a:lstStyle/>
                    <a:p>
                      <a:r>
                        <a:rPr kumimoji="1" lang="ja-JP" altLang="en-US" dirty="0" smtClean="0"/>
                        <a:t>逃亡・被害少</a:t>
                      </a:r>
                      <a:endParaRPr kumimoji="1" lang="ja-JP" altLang="en-US" dirty="0"/>
                    </a:p>
                  </a:txBody>
                  <a:tcPr/>
                </a:tc>
                <a:tc>
                  <a:txBody>
                    <a:bodyPr/>
                    <a:lstStyle/>
                    <a:p>
                      <a:r>
                        <a:rPr kumimoji="1" lang="ja-JP" altLang="en-US" dirty="0" smtClean="0"/>
                        <a:t>総力戦・被害甚大</a:t>
                      </a:r>
                      <a:endParaRPr kumimoji="1" lang="ja-JP" altLang="en-US" dirty="0"/>
                    </a:p>
                  </a:txBody>
                  <a:tcPr/>
                </a:tc>
                <a:tc>
                  <a:txBody>
                    <a:bodyPr/>
                    <a:lstStyle/>
                    <a:p>
                      <a:r>
                        <a:rPr kumimoji="1" lang="ja-JP" altLang="en-US" dirty="0" smtClean="0"/>
                        <a:t>ポンポイント爆撃・被害少・限定戦争のため、無関係の人は「観戦」</a:t>
                      </a:r>
                      <a:endParaRPr kumimoji="1" lang="ja-JP" altLang="en-US" dirty="0"/>
                    </a:p>
                  </a:txBody>
                  <a:tcPr/>
                </a:tc>
              </a:tr>
            </a:tbl>
          </a:graphicData>
        </a:graphic>
      </p:graphicFrame>
      <p:sp>
        <p:nvSpPr>
          <p:cNvPr id="5" name="テキスト ボックス 4"/>
          <p:cNvSpPr txBox="1"/>
          <p:nvPr/>
        </p:nvSpPr>
        <p:spPr>
          <a:xfrm>
            <a:off x="611560" y="4941168"/>
            <a:ext cx="7992888" cy="1200329"/>
          </a:xfrm>
          <a:prstGeom prst="rect">
            <a:avLst/>
          </a:prstGeom>
          <a:noFill/>
        </p:spPr>
        <p:txBody>
          <a:bodyPr wrap="square" rtlCol="0">
            <a:spAutoFit/>
          </a:bodyPr>
          <a:lstStyle/>
          <a:p>
            <a:r>
              <a:rPr kumimoji="1" lang="ja-JP" altLang="en-US" dirty="0" smtClean="0"/>
              <a:t>被害が少というのは、近代の総力戦に比較してという意味であって、被害はあまり</a:t>
            </a:r>
          </a:p>
          <a:p>
            <a:r>
              <a:rPr kumimoji="1" lang="ja-JP" altLang="en-US" dirty="0" smtClean="0"/>
              <a:t>なかったという意味ではない。戦争は常に兵以外の民間人にも大きな被害をも</a:t>
            </a:r>
            <a:r>
              <a:rPr kumimoji="1" lang="ja-JP" altLang="en-US" dirty="0" err="1" smtClean="0"/>
              <a:t>た</a:t>
            </a:r>
            <a:endParaRPr kumimoji="1" lang="ja-JP" altLang="en-US" dirty="0" smtClean="0"/>
          </a:p>
          <a:p>
            <a:r>
              <a:rPr kumimoji="1" lang="ja-JP" altLang="en-US" dirty="0" err="1" smtClean="0"/>
              <a:t>らす</a:t>
            </a:r>
            <a:r>
              <a:rPr kumimoji="1" lang="ja-JP" altLang="en-US" dirty="0" smtClean="0"/>
              <a:t>ものであった。</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人々にとっての戦争</a:t>
            </a:r>
            <a:r>
              <a:rPr lang="en-US" altLang="ja-JP" dirty="0" smtClean="0"/>
              <a:t>(1)</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大多数の人にとって破壊される価値</a:t>
            </a:r>
          </a:p>
          <a:p>
            <a:pPr lvl="1"/>
            <a:r>
              <a:rPr kumimoji="1" lang="ja-JP" altLang="en-US" dirty="0" smtClean="0"/>
              <a:t>生命（テキスト第二次大戦の死者数参照）</a:t>
            </a:r>
          </a:p>
          <a:p>
            <a:pPr lvl="1"/>
            <a:r>
              <a:rPr lang="ja-JP" altLang="en-US" dirty="0" smtClean="0"/>
              <a:t>安全</a:t>
            </a:r>
          </a:p>
          <a:p>
            <a:pPr lvl="1"/>
            <a:r>
              <a:rPr kumimoji="1" lang="ja-JP" altLang="en-US" dirty="0" smtClean="0"/>
              <a:t>環境（ビデオ４：４５）</a:t>
            </a:r>
          </a:p>
          <a:p>
            <a:r>
              <a:rPr lang="ja-JP" altLang="en-US" dirty="0" smtClean="0"/>
              <a:t>戦争から利益を得る人</a:t>
            </a:r>
          </a:p>
          <a:p>
            <a:pPr lvl="1"/>
            <a:r>
              <a:rPr kumimoji="1" lang="ja-JP" altLang="en-US" dirty="0" smtClean="0"/>
              <a:t>経済的利益（武器商人、戦争特需）</a:t>
            </a:r>
          </a:p>
          <a:p>
            <a:pPr lvl="2"/>
            <a:r>
              <a:rPr lang="ja-JP" altLang="en-US" dirty="0" smtClean="0"/>
              <a:t>朝鮮戦争は戦後日本の復興要因のひとつ</a:t>
            </a:r>
          </a:p>
          <a:p>
            <a:pPr lvl="2"/>
            <a:r>
              <a:rPr kumimoji="1" lang="ja-JP" altLang="en-US" dirty="0" smtClean="0"/>
              <a:t>何故アメリカは</a:t>
            </a:r>
            <a:r>
              <a:rPr kumimoji="1" lang="en-US" altLang="ja-JP" dirty="0" smtClean="0"/>
              <a:t>10</a:t>
            </a:r>
            <a:r>
              <a:rPr kumimoji="1" lang="ja-JP" altLang="en-US" dirty="0" smtClean="0"/>
              <a:t>年ごとに戦争をするのか</a:t>
            </a:r>
          </a:p>
          <a:p>
            <a:pPr lvl="1"/>
            <a:r>
              <a:rPr lang="ja-JP" altLang="en-US" dirty="0" smtClean="0"/>
              <a:t>勝者（領土・賠償・権力）</a:t>
            </a:r>
            <a:endParaRPr kumimoji="1" lang="ja-JP" alt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人々にとっての戦争</a:t>
            </a:r>
            <a:r>
              <a:rPr kumimoji="1" lang="en-US" altLang="ja-JP" dirty="0" smtClean="0"/>
              <a:t>(2)</a:t>
            </a:r>
            <a:endParaRPr kumimoji="1" lang="ja-JP" altLang="en-US" dirty="0"/>
          </a:p>
        </p:txBody>
      </p:sp>
      <p:sp>
        <p:nvSpPr>
          <p:cNvPr id="3" name="コンテンツ プレースホルダ 2"/>
          <p:cNvSpPr>
            <a:spLocks noGrp="1"/>
          </p:cNvSpPr>
          <p:nvPr>
            <p:ph idx="1"/>
          </p:nvPr>
        </p:nvSpPr>
        <p:spPr>
          <a:xfrm>
            <a:off x="395536" y="1700808"/>
            <a:ext cx="8229600" cy="4525963"/>
          </a:xfrm>
        </p:spPr>
        <p:txBody>
          <a:bodyPr>
            <a:normAutofit/>
          </a:bodyPr>
          <a:lstStyle/>
          <a:p>
            <a:r>
              <a:rPr lang="ja-JP" altLang="en-US" dirty="0" smtClean="0"/>
              <a:t>もっとも悲惨な行為であるのに、先進国の人々にとっては、他人事・ゲーム的鑑賞の対象のようになっている。</a:t>
            </a:r>
          </a:p>
          <a:p>
            <a:pPr lvl="1"/>
            <a:r>
              <a:rPr lang="ja-JP" altLang="en-US" dirty="0" smtClean="0"/>
              <a:t>ベトナム戦争での実況中継</a:t>
            </a:r>
            <a:r>
              <a:rPr lang="en-US" altLang="ja-JP" dirty="0" smtClean="0"/>
              <a:t>(</a:t>
            </a:r>
            <a:r>
              <a:rPr lang="ja-JP" altLang="en-US" dirty="0" smtClean="0"/>
              <a:t>世界で最初</a:t>
            </a:r>
            <a:r>
              <a:rPr lang="en-US" altLang="ja-JP" dirty="0" smtClean="0"/>
              <a:t>)</a:t>
            </a:r>
            <a:endParaRPr lang="ja-JP" altLang="en-US" dirty="0" smtClean="0"/>
          </a:p>
          <a:p>
            <a:pPr lvl="1"/>
            <a:r>
              <a:rPr lang="ja-JP" altLang="en-US" dirty="0" smtClean="0"/>
              <a:t>湾岸戦争</a:t>
            </a:r>
            <a:r>
              <a:rPr lang="en-US" altLang="ja-JP" dirty="0" smtClean="0"/>
              <a:t>(CNN</a:t>
            </a:r>
            <a:r>
              <a:rPr lang="ja-JP" altLang="en-US" dirty="0" smtClean="0"/>
              <a:t>を使っての周到な映像発信</a:t>
            </a:r>
            <a:r>
              <a:rPr lang="en-US" altLang="ja-JP" dirty="0" smtClean="0"/>
              <a:t>)</a:t>
            </a:r>
            <a:endParaRPr lang="ja-JP" altLang="en-US" dirty="0" smtClean="0"/>
          </a:p>
          <a:p>
            <a:pPr lvl="2"/>
            <a:r>
              <a:rPr lang="en-US" altLang="ja-JP" dirty="0" smtClean="0">
                <a:hlinkClick r:id="rId2"/>
              </a:rPr>
              <a:t>https://www.youtube.com/watch?v=YxsHKsqSK1I</a:t>
            </a:r>
            <a:endParaRPr lang="ja-JP" altLang="en-US" dirty="0" smtClean="0"/>
          </a:p>
          <a:p>
            <a:pPr lvl="2"/>
            <a:r>
              <a:rPr lang="en-US" altLang="ja-JP" dirty="0" smtClean="0"/>
              <a:t>https://www.youtube.com/watch?v=eFjsa0RwhOY</a:t>
            </a:r>
            <a:endParaRPr lang="ja-JP" altLang="en-US" dirty="0" smtClean="0"/>
          </a:p>
          <a:p>
            <a:r>
              <a:rPr kumimoji="1" lang="ja-JP" altLang="en-US" dirty="0" smtClean="0"/>
              <a:t>日本人の戦争に対する無関心</a:t>
            </a:r>
            <a:r>
              <a:rPr lang="ja-JP" altLang="en-US" dirty="0" smtClean="0"/>
              <a:t>？何故か</a:t>
            </a:r>
            <a:endParaRPr kumimoji="1" lang="ja-JP" alt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戦争は何故起きるのか（１）</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トルストイ（「戦争と平和」）　</a:t>
            </a:r>
          </a:p>
          <a:p>
            <a:pPr lvl="1"/>
            <a:r>
              <a:rPr kumimoji="1" lang="ja-JP" altLang="en-US" dirty="0" smtClean="0"/>
              <a:t>王や皇帝の意思ではない。民衆の意思の総和　</a:t>
            </a:r>
          </a:p>
          <a:p>
            <a:pPr lvl="1"/>
            <a:r>
              <a:rPr kumimoji="1" lang="ja-JP" altLang="en-US" dirty="0" smtClean="0"/>
              <a:t>民衆が断固拒否すれば起きないか</a:t>
            </a:r>
          </a:p>
          <a:p>
            <a:r>
              <a:rPr kumimoji="1" lang="ja-JP" altLang="en-US" dirty="0" smtClean="0"/>
              <a:t>クラウゼヴィッツ（プロシャの軍人・１８１２年戦争参加）</a:t>
            </a:r>
          </a:p>
          <a:p>
            <a:pPr lvl="1"/>
            <a:r>
              <a:rPr lang="ja-JP" altLang="en-US" dirty="0" smtClean="0"/>
              <a:t>戦争は政治の延長</a:t>
            </a:r>
            <a:endParaRPr kumimoji="1" lang="ja-JP" altLang="en-US" dirty="0" smtClean="0"/>
          </a:p>
          <a:p>
            <a:r>
              <a:rPr kumimoji="1" lang="ja-JP" altLang="en-US" dirty="0" smtClean="0"/>
              <a:t>レーニン</a:t>
            </a:r>
          </a:p>
          <a:p>
            <a:pPr lvl="1"/>
            <a:r>
              <a:rPr lang="ja-JP" altLang="en-US" dirty="0" smtClean="0"/>
              <a:t>帝国主義的領土拡大</a:t>
            </a:r>
            <a:endParaRPr kumimoji="1" lang="ja-JP" alt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戦争は何故起きるのか（２）戦後</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植民地時代の残滓の拡大</a:t>
            </a:r>
          </a:p>
          <a:p>
            <a:pPr lvl="1"/>
            <a:r>
              <a:rPr lang="ja-JP" altLang="en-US" dirty="0" smtClean="0"/>
              <a:t>独立時に本国が対立の火種を残す</a:t>
            </a:r>
          </a:p>
          <a:p>
            <a:pPr lvl="2"/>
            <a:r>
              <a:rPr lang="ja-JP" altLang="en-US" dirty="0" smtClean="0"/>
              <a:t>中東戦争・インド－パキスタン・アフリカ</a:t>
            </a:r>
          </a:p>
          <a:p>
            <a:pPr lvl="1"/>
            <a:r>
              <a:rPr lang="ja-JP" altLang="en-US" dirty="0" smtClean="0"/>
              <a:t>独立戦争ｏｒ独立時の内戦</a:t>
            </a:r>
          </a:p>
          <a:p>
            <a:pPr lvl="2"/>
            <a:r>
              <a:rPr lang="ja-JP" altLang="en-US" dirty="0" smtClean="0"/>
              <a:t>ベトナム・中国・</a:t>
            </a:r>
            <a:r>
              <a:rPr lang="ja-JP" altLang="en-US" dirty="0" smtClean="0"/>
              <a:t>朝鮮・ユーゴ</a:t>
            </a:r>
            <a:endParaRPr lang="ja-JP" altLang="en-US" dirty="0" smtClean="0"/>
          </a:p>
          <a:p>
            <a:r>
              <a:rPr lang="ja-JP" altLang="en-US" dirty="0" smtClean="0"/>
              <a:t>独立後の資源の所有（イラン・イラク）</a:t>
            </a:r>
          </a:p>
          <a:p>
            <a:r>
              <a:rPr lang="ja-JP" altLang="en-US" dirty="0" smtClean="0"/>
              <a:t>戦争を利益とする勢力（ショック・ドクトリン）</a:t>
            </a:r>
          </a:p>
          <a:p>
            <a:pPr lvl="1"/>
            <a:r>
              <a:rPr lang="ja-JP" altLang="en-US" dirty="0" smtClean="0"/>
              <a:t>軍隊・軍需産業・メディアは</a:t>
            </a:r>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中東戦争の火種</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19 </a:t>
            </a:r>
            <a:r>
              <a:rPr lang="ja-JP" altLang="en-US" dirty="0" smtClean="0"/>
              <a:t>世紀 シオニズム（ユダヤ民族祖国再建運動）始まる。</a:t>
            </a:r>
          </a:p>
          <a:p>
            <a:r>
              <a:rPr lang="en-US" altLang="ja-JP" dirty="0" smtClean="0"/>
              <a:t>1915 </a:t>
            </a:r>
            <a:r>
              <a:rPr lang="ja-JP" altLang="en-US" dirty="0" smtClean="0"/>
              <a:t>英国、アラブに対して「フサイン・マクマホン協定」</a:t>
            </a:r>
          </a:p>
          <a:p>
            <a:r>
              <a:rPr lang="en-US" altLang="ja-JP" dirty="0" smtClean="0"/>
              <a:t>1916 </a:t>
            </a:r>
            <a:r>
              <a:rPr lang="ja-JP" altLang="en-US" dirty="0" smtClean="0"/>
              <a:t>英国、仏・露に対して「サイクス・ピコ協定」</a:t>
            </a:r>
          </a:p>
          <a:p>
            <a:r>
              <a:rPr lang="en-US" altLang="ja-JP" dirty="0" smtClean="0"/>
              <a:t>1917 </a:t>
            </a:r>
            <a:r>
              <a:rPr lang="ja-JP" altLang="en-US" dirty="0" smtClean="0"/>
              <a:t>英国、ユダヤに対して「バルフォア宣言」</a:t>
            </a:r>
          </a:p>
          <a:p>
            <a:r>
              <a:rPr lang="en-US" altLang="ja-JP" dirty="0" smtClean="0"/>
              <a:t>1920 </a:t>
            </a:r>
            <a:r>
              <a:rPr lang="ja-JP" altLang="en-US" dirty="0" smtClean="0"/>
              <a:t>英国、パレスチナ委任統治権獲得。パレスチナ・アラブの反英・反ユダヤ闘争起こる。</a:t>
            </a:r>
          </a:p>
          <a:p>
            <a:r>
              <a:rPr lang="en-US" altLang="ja-JP" dirty="0" smtClean="0"/>
              <a:t>1945 </a:t>
            </a:r>
            <a:r>
              <a:rPr lang="ja-JP" altLang="en-US" dirty="0" smtClean="0"/>
              <a:t>アラブ連盟成立。第二次世界大戦終わる。</a:t>
            </a:r>
          </a:p>
          <a:p>
            <a:r>
              <a:rPr lang="en-US" altLang="ja-JP" dirty="0" smtClean="0"/>
              <a:t>1947 </a:t>
            </a:r>
            <a:r>
              <a:rPr lang="ja-JP" altLang="en-US" dirty="0" smtClean="0"/>
              <a:t>国連、米ソの合意の元でパレスチナ分割案可決。</a:t>
            </a:r>
          </a:p>
          <a:p>
            <a:r>
              <a:rPr lang="en-US" altLang="ja-JP" dirty="0" smtClean="0"/>
              <a:t>1948 </a:t>
            </a:r>
            <a:r>
              <a:rPr lang="ja-JP" altLang="en-US" dirty="0" smtClean="0"/>
              <a:t>英国のパレスチナ委任統治終わる。</a:t>
            </a:r>
          </a:p>
          <a:p>
            <a:r>
              <a:rPr lang="ja-JP" altLang="en-US" dirty="0" smtClean="0"/>
              <a:t>　　 イスラエル国家の独立宣言。</a:t>
            </a:r>
          </a:p>
          <a:p>
            <a:r>
              <a:rPr lang="ja-JP" altLang="en-US" dirty="0" smtClean="0"/>
              <a:t>　　 第一次中東戦争（パレスチナ戦争）勃発。</a:t>
            </a:r>
          </a:p>
          <a:p>
            <a:r>
              <a:rPr lang="ja-JP" altLang="en-US" dirty="0" smtClean="0"/>
              <a:t>以後長い戦争、現在でも紛争継続出口見えず</a:t>
            </a:r>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778</Words>
  <Application>Microsoft Office PowerPoint</Application>
  <PresentationFormat>画面に合わせる (4:3)</PresentationFormat>
  <Paragraphs>108</Paragraphs>
  <Slides>14</Slides>
  <Notes>0</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戦争と平和</vt:lpstr>
      <vt:lpstr>第二次大戦後の戦争</vt:lpstr>
      <vt:lpstr>戦後の主な戦争</vt:lpstr>
      <vt:lpstr>戦争形態の変遷</vt:lpstr>
      <vt:lpstr>人々にとっての戦争(1)</vt:lpstr>
      <vt:lpstr>人々にとっての戦争(2)</vt:lpstr>
      <vt:lpstr>戦争は何故起きるのか（１）</vt:lpstr>
      <vt:lpstr>戦争は何故起きるのか（２）戦後</vt:lpstr>
      <vt:lpstr>中東戦争の火種</vt:lpstr>
      <vt:lpstr>インド-パキスタン、アフリカ</vt:lpstr>
      <vt:lpstr>資源をめぐって(資源は誰のものか)</vt:lpstr>
      <vt:lpstr>正義の戦争はあるのか</vt:lpstr>
      <vt:lpstr>ベトナム戦争</vt:lpstr>
      <vt:lpstr>スライド 14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戦争と平和</dc:title>
  <dc:creator>wakei</dc:creator>
  <cp:lastModifiedBy>wakei</cp:lastModifiedBy>
  <cp:revision>53</cp:revision>
  <dcterms:created xsi:type="dcterms:W3CDTF">2011-05-01T11:45:05Z</dcterms:created>
  <dcterms:modified xsi:type="dcterms:W3CDTF">2014-04-18T06:41:00Z</dcterms:modified>
</cp:coreProperties>
</file>