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73" r:id="rId4"/>
    <p:sldId id="292" r:id="rId5"/>
    <p:sldId id="257" r:id="rId6"/>
    <p:sldId id="293" r:id="rId7"/>
    <p:sldId id="276" r:id="rId8"/>
    <p:sldId id="274" r:id="rId9"/>
    <p:sldId id="272" r:id="rId10"/>
    <p:sldId id="277" r:id="rId11"/>
    <p:sldId id="278" r:id="rId12"/>
    <p:sldId id="288" r:id="rId13"/>
    <p:sldId id="294" r:id="rId14"/>
    <p:sldId id="29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91" d="100"/>
          <a:sy n="91" d="100"/>
        </p:scale>
        <p:origin x="6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2820630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320303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152815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112912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2171974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89004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201160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319524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401963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210662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3CB7FF-FABA-44D6-BF4B-D5B69A054722}" type="datetimeFigureOut">
              <a:rPr kumimoji="1" lang="ja-JP" altLang="en-US" smtClean="0"/>
              <a:t>2018/6/17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10686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CB7FF-FABA-44D6-BF4B-D5B69A054722}" type="datetimeFigureOut">
              <a:rPr kumimoji="1" lang="ja-JP" altLang="en-US" smtClean="0"/>
              <a:t>2018/6/17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C46C8-AB45-4F5D-8CFF-CF77ACCBD83D}" type="slidenum">
              <a:rPr kumimoji="1" lang="ja-JP" altLang="en-US" smtClean="0"/>
              <a:t>‹#›</a:t>
            </a:fld>
            <a:endParaRPr kumimoji="1" lang="ja-JP" altLang="en-US"/>
          </a:p>
        </p:txBody>
      </p:sp>
    </p:spTree>
    <p:extLst>
      <p:ext uri="{BB962C8B-B14F-4D97-AF65-F5344CB8AC3E}">
        <p14:creationId xmlns:p14="http://schemas.microsoft.com/office/powerpoint/2010/main" val="4155842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ext.go.jp/b_menu/toukei/001/04120101.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17413-7587-4417-8C8B-0D98BAC6E875}"/>
              </a:ext>
            </a:extLst>
          </p:cNvPr>
          <p:cNvSpPr>
            <a:spLocks noGrp="1"/>
          </p:cNvSpPr>
          <p:nvPr>
            <p:ph type="ctrTitle"/>
          </p:nvPr>
        </p:nvSpPr>
        <p:spPr/>
        <p:txBody>
          <a:bodyPr/>
          <a:lstStyle/>
          <a:p>
            <a:r>
              <a:rPr kumimoji="1" lang="ja-JP" altLang="en-US" dirty="0"/>
              <a:t>北欧の教育</a:t>
            </a:r>
          </a:p>
        </p:txBody>
      </p:sp>
      <p:sp>
        <p:nvSpPr>
          <p:cNvPr id="3" name="字幕 2">
            <a:extLst>
              <a:ext uri="{FF2B5EF4-FFF2-40B4-BE49-F238E27FC236}">
                <a16:creationId xmlns:a16="http://schemas.microsoft.com/office/drawing/2014/main" id="{AAD5242B-D8B4-4A9E-8453-B64AA1434578}"/>
              </a:ext>
            </a:extLst>
          </p:cNvPr>
          <p:cNvSpPr>
            <a:spLocks noGrp="1"/>
          </p:cNvSpPr>
          <p:nvPr>
            <p:ph type="subTitle" idx="1"/>
          </p:nvPr>
        </p:nvSpPr>
        <p:spPr/>
        <p:txBody>
          <a:bodyPr/>
          <a:lstStyle/>
          <a:p>
            <a:r>
              <a:rPr kumimoji="1" lang="ja-JP" altLang="en-US" dirty="0"/>
              <a:t>国民学校・高校・大学・</a:t>
            </a:r>
            <a:r>
              <a:rPr kumimoji="1" lang="en-US" altLang="ja-JP" dirty="0"/>
              <a:t>PISA</a:t>
            </a:r>
            <a:endParaRPr kumimoji="1" lang="ja-JP" altLang="en-US" dirty="0"/>
          </a:p>
        </p:txBody>
      </p:sp>
    </p:spTree>
    <p:extLst>
      <p:ext uri="{BB962C8B-B14F-4D97-AF65-F5344CB8AC3E}">
        <p14:creationId xmlns:p14="http://schemas.microsoft.com/office/powerpoint/2010/main" val="829261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ＰＩＳＡをめぐって２</a:t>
            </a:r>
          </a:p>
        </p:txBody>
      </p:sp>
      <p:sp>
        <p:nvSpPr>
          <p:cNvPr id="3" name="コンテンツ プレースホルダ 2"/>
          <p:cNvSpPr>
            <a:spLocks noGrp="1"/>
          </p:cNvSpPr>
          <p:nvPr>
            <p:ph idx="1"/>
          </p:nvPr>
        </p:nvSpPr>
        <p:spPr/>
        <p:txBody>
          <a:bodyPr/>
          <a:lstStyle/>
          <a:p>
            <a:r>
              <a:rPr lang="ja-JP" altLang="en-US" dirty="0"/>
              <a:t>デンマークは低かった。改革の動き</a:t>
            </a:r>
          </a:p>
          <a:p>
            <a:pPr lvl="1"/>
            <a:r>
              <a:rPr lang="ja-JP" altLang="en-US" dirty="0"/>
              <a:t>年間授業数の増加</a:t>
            </a:r>
          </a:p>
          <a:p>
            <a:pPr lvl="1"/>
            <a:r>
              <a:rPr lang="ja-JP" altLang="en-US" dirty="0"/>
              <a:t>試験・評価の導入</a:t>
            </a:r>
          </a:p>
          <a:p>
            <a:pPr lvl="2"/>
            <a:r>
              <a:rPr lang="ja-JP" altLang="en-US" dirty="0"/>
              <a:t>通常の評価　個々人の状況と学ぶ教材に則して、援助的な評価が必要とされる</a:t>
            </a:r>
          </a:p>
          <a:p>
            <a:pPr lvl="2"/>
            <a:r>
              <a:rPr lang="ja-JP" altLang="en-US" dirty="0"/>
              <a:t>国家的試験（義務的）</a:t>
            </a:r>
          </a:p>
          <a:p>
            <a:pPr lvl="3"/>
            <a:r>
              <a:rPr lang="ja-JP" altLang="en-US" dirty="0"/>
              <a:t>デンマーク語（読み）・英語・数学・地理・生物・物理・化学（それぞれレベルが特定されている）</a:t>
            </a:r>
          </a:p>
          <a:p>
            <a:pPr lvl="1"/>
            <a:r>
              <a:rPr lang="ja-JP" altLang="en-US" dirty="0"/>
              <a:t>学生への準備計画や教師のための全国的な試験結果の参照サイトが設置</a:t>
            </a:r>
          </a:p>
          <a:p>
            <a:endParaRPr kumimoji="1" lang="ja-JP" altLang="en-US" dirty="0"/>
          </a:p>
        </p:txBody>
      </p:sp>
    </p:spTree>
    <p:extLst>
      <p:ext uri="{BB962C8B-B14F-4D97-AF65-F5344CB8AC3E}">
        <p14:creationId xmlns:p14="http://schemas.microsoft.com/office/powerpoint/2010/main" val="399761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エフタースコーレ </a:t>
            </a:r>
            <a:r>
              <a:rPr kumimoji="1" lang="en-US" altLang="ja-JP" dirty="0" err="1"/>
              <a:t>efterskole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a:t>15-18</a:t>
            </a:r>
            <a:r>
              <a:rPr kumimoji="1" lang="ja-JP" altLang="en-US" dirty="0"/>
              <a:t>歳の前期中等教育のための全寮制通常</a:t>
            </a:r>
            <a:r>
              <a:rPr kumimoji="1" lang="en-US" altLang="ja-JP" dirty="0"/>
              <a:t>1</a:t>
            </a:r>
            <a:r>
              <a:rPr kumimoji="1" lang="ja-JP" altLang="en-US" dirty="0"/>
              <a:t>年間の学校</a:t>
            </a:r>
          </a:p>
          <a:p>
            <a:r>
              <a:rPr lang="en-US" altLang="ja-JP" dirty="0"/>
              <a:t>260</a:t>
            </a:r>
            <a:r>
              <a:rPr lang="ja-JP" altLang="en-US" dirty="0"/>
              <a:t>校、</a:t>
            </a:r>
            <a:r>
              <a:rPr lang="en-US" altLang="ja-JP" dirty="0"/>
              <a:t>28500</a:t>
            </a:r>
            <a:r>
              <a:rPr lang="ja-JP" altLang="en-US" dirty="0"/>
              <a:t>人が学んでいる。</a:t>
            </a:r>
            <a:r>
              <a:rPr kumimoji="1" lang="ja-JP" altLang="en-US" dirty="0"/>
              <a:t>領域が特定されていることが多い。</a:t>
            </a:r>
          </a:p>
          <a:p>
            <a:r>
              <a:rPr lang="ja-JP" altLang="en-US" dirty="0"/>
              <a:t>最初の創立は</a:t>
            </a:r>
            <a:r>
              <a:rPr lang="en-US" altLang="ja-JP" dirty="0"/>
              <a:t>1851</a:t>
            </a:r>
            <a:r>
              <a:rPr lang="ja-JP" altLang="en-US" dirty="0"/>
              <a:t>年。フォルケホイスコレの創立と関連</a:t>
            </a:r>
            <a:r>
              <a:rPr lang="en-US" altLang="ja-JP" dirty="0"/>
              <a:t>(2000</a:t>
            </a:r>
            <a:r>
              <a:rPr lang="ja-JP" altLang="en-US" dirty="0"/>
              <a:t>年の法で目的明示と自己評価が必要となった。</a:t>
            </a:r>
            <a:r>
              <a:rPr lang="en-US" altLang="ja-JP" dirty="0"/>
              <a:t>)</a:t>
            </a:r>
            <a:endParaRPr lang="ja-JP" altLang="en-US" dirty="0"/>
          </a:p>
          <a:p>
            <a:r>
              <a:rPr kumimoji="1" lang="ja-JP" altLang="en-US" dirty="0"/>
              <a:t>戦後は不登校・落ちこぼれ対策→全般的</a:t>
            </a:r>
          </a:p>
        </p:txBody>
      </p:sp>
    </p:spTree>
    <p:extLst>
      <p:ext uri="{BB962C8B-B14F-4D97-AF65-F5344CB8AC3E}">
        <p14:creationId xmlns:p14="http://schemas.microsoft.com/office/powerpoint/2010/main" val="107122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1" y="857250"/>
            <a:ext cx="3777157" cy="2625756"/>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8140" y="3591018"/>
            <a:ext cx="3485405" cy="2340564"/>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1" y="3681961"/>
            <a:ext cx="3212976" cy="1799267"/>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58054" y="864251"/>
            <a:ext cx="2961411" cy="1970684"/>
          </a:xfrm>
          <a:prstGeom prst="rect">
            <a:avLst/>
          </a:prstGeom>
        </p:spPr>
      </p:pic>
    </p:spTree>
    <p:extLst>
      <p:ext uri="{BB962C8B-B14F-4D97-AF65-F5344CB8AC3E}">
        <p14:creationId xmlns:p14="http://schemas.microsoft.com/office/powerpoint/2010/main" val="2903186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06920E-709B-4920-A45A-2E87FF6A6458}"/>
              </a:ext>
            </a:extLst>
          </p:cNvPr>
          <p:cNvSpPr>
            <a:spLocks noGrp="1"/>
          </p:cNvSpPr>
          <p:nvPr>
            <p:ph type="title"/>
          </p:nvPr>
        </p:nvSpPr>
        <p:spPr/>
        <p:txBody>
          <a:bodyPr/>
          <a:lstStyle/>
          <a:p>
            <a:r>
              <a:rPr kumimoji="1" lang="ja-JP" altLang="en-US"/>
              <a:t>大学</a:t>
            </a:r>
          </a:p>
        </p:txBody>
      </p:sp>
      <p:sp>
        <p:nvSpPr>
          <p:cNvPr id="3" name="コンテンツ プレースホルダー 2">
            <a:extLst>
              <a:ext uri="{FF2B5EF4-FFF2-40B4-BE49-F238E27FC236}">
                <a16:creationId xmlns:a16="http://schemas.microsoft.com/office/drawing/2014/main" id="{B7E28BDB-305B-4743-B657-749C5FEECA1C}"/>
              </a:ext>
            </a:extLst>
          </p:cNvPr>
          <p:cNvSpPr>
            <a:spLocks noGrp="1"/>
          </p:cNvSpPr>
          <p:nvPr>
            <p:ph idx="1"/>
          </p:nvPr>
        </p:nvSpPr>
        <p:spPr/>
        <p:txBody>
          <a:bodyPr/>
          <a:lstStyle/>
          <a:p>
            <a:r>
              <a:rPr kumimoji="1" lang="ja-JP" altLang="en-US" dirty="0"/>
              <a:t>ユニバーシティ</a:t>
            </a:r>
            <a:r>
              <a:rPr kumimoji="1" lang="en-US" altLang="ja-JP" dirty="0"/>
              <a:t>(</a:t>
            </a:r>
            <a:r>
              <a:rPr kumimoji="1" lang="ja-JP" altLang="en-US" dirty="0"/>
              <a:t>ヨーロッパでは通常修士の資格</a:t>
            </a:r>
            <a:r>
              <a:rPr kumimoji="1" lang="en-US" altLang="ja-JP" dirty="0"/>
              <a:t>)</a:t>
            </a:r>
            <a:r>
              <a:rPr kumimoji="1" lang="ja-JP" altLang="en-US" dirty="0"/>
              <a:t>と高等専門学校</a:t>
            </a:r>
            <a:r>
              <a:rPr kumimoji="1" lang="en-US" altLang="ja-JP" dirty="0"/>
              <a:t>(</a:t>
            </a:r>
            <a:r>
              <a:rPr kumimoji="1" lang="ja-JP" altLang="en-US" dirty="0"/>
              <a:t>学士</a:t>
            </a:r>
            <a:r>
              <a:rPr kumimoji="1" lang="en-US" altLang="ja-JP" dirty="0"/>
              <a:t>)</a:t>
            </a:r>
            <a:endParaRPr kumimoji="1" lang="ja-JP" altLang="en-US" dirty="0"/>
          </a:p>
          <a:p>
            <a:r>
              <a:rPr kumimoji="1" lang="ja-JP" altLang="en-US" dirty="0"/>
              <a:t>基本的に無料</a:t>
            </a:r>
            <a:r>
              <a:rPr kumimoji="1" lang="en-US" altLang="ja-JP" dirty="0"/>
              <a:t>(</a:t>
            </a:r>
            <a:r>
              <a:rPr kumimoji="1" lang="ja-JP" altLang="en-US" dirty="0"/>
              <a:t>外国人には有料化の動向</a:t>
            </a:r>
            <a:r>
              <a:rPr kumimoji="1" lang="en-US" altLang="ja-JP" dirty="0"/>
              <a:t>)</a:t>
            </a:r>
            <a:endParaRPr kumimoji="1" lang="ja-JP" altLang="en-US" dirty="0"/>
          </a:p>
          <a:p>
            <a:r>
              <a:rPr kumimoji="1" lang="ja-JP" altLang="en-US" dirty="0"/>
              <a:t>入学は、高校の成績</a:t>
            </a:r>
            <a:r>
              <a:rPr kumimoji="1" lang="en-US" altLang="ja-JP" dirty="0"/>
              <a:t>+α</a:t>
            </a:r>
            <a:r>
              <a:rPr kumimoji="1" lang="ja-JP" altLang="en-US" dirty="0"/>
              <a:t> ポイントや大学の条件</a:t>
            </a:r>
          </a:p>
          <a:p>
            <a:endParaRPr kumimoji="1" lang="ja-JP" altLang="en-US" dirty="0"/>
          </a:p>
        </p:txBody>
      </p:sp>
    </p:spTree>
    <p:extLst>
      <p:ext uri="{BB962C8B-B14F-4D97-AF65-F5344CB8AC3E}">
        <p14:creationId xmlns:p14="http://schemas.microsoft.com/office/powerpoint/2010/main" val="1372833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35AE91-70DA-43CC-9238-765CA92661F2}"/>
              </a:ext>
            </a:extLst>
          </p:cNvPr>
          <p:cNvSpPr>
            <a:spLocks noGrp="1"/>
          </p:cNvSpPr>
          <p:nvPr>
            <p:ph type="title"/>
          </p:nvPr>
        </p:nvSpPr>
        <p:spPr/>
        <p:txBody>
          <a:bodyPr/>
          <a:lstStyle/>
          <a:p>
            <a:r>
              <a:rPr kumimoji="1" lang="ja-JP" altLang="en-US" dirty="0"/>
              <a:t>北欧の理想化は</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8DA60EDA-B403-469D-B922-9D218C433B47}"/>
              </a:ext>
            </a:extLst>
          </p:cNvPr>
          <p:cNvSpPr>
            <a:spLocks noGrp="1"/>
          </p:cNvSpPr>
          <p:nvPr>
            <p:ph idx="1"/>
          </p:nvPr>
        </p:nvSpPr>
        <p:spPr/>
        <p:txBody>
          <a:bodyPr/>
          <a:lstStyle/>
          <a:p>
            <a:r>
              <a:rPr kumimoji="1" lang="ja-JP" altLang="en-US" dirty="0"/>
              <a:t>暴力もいじめもある。対策は真剣</a:t>
            </a:r>
          </a:p>
          <a:p>
            <a:pPr lvl="1"/>
            <a:r>
              <a:rPr kumimoji="1" lang="ja-JP" altLang="en-US" dirty="0"/>
              <a:t>ノルウェーの</a:t>
            </a:r>
            <a:r>
              <a:rPr kumimoji="1" lang="en-US" altLang="ja-JP" dirty="0"/>
              <a:t>1982</a:t>
            </a:r>
            <a:r>
              <a:rPr kumimoji="1" lang="ja-JP" altLang="en-US" dirty="0"/>
              <a:t>年の自殺事件→オルウェーズ・プログラム</a:t>
            </a:r>
          </a:p>
          <a:p>
            <a:r>
              <a:rPr kumimoji="1" lang="ja-JP" altLang="en-US" dirty="0"/>
              <a:t>学力格差も</a:t>
            </a:r>
          </a:p>
        </p:txBody>
      </p:sp>
    </p:spTree>
    <p:extLst>
      <p:ext uri="{BB962C8B-B14F-4D97-AF65-F5344CB8AC3E}">
        <p14:creationId xmlns:p14="http://schemas.microsoft.com/office/powerpoint/2010/main" val="122795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a:t>北欧教育の注目</a:t>
            </a:r>
          </a:p>
        </p:txBody>
      </p:sp>
      <p:sp>
        <p:nvSpPr>
          <p:cNvPr id="6147" name="Rectangle 3"/>
          <p:cNvSpPr>
            <a:spLocks noGrp="1" noChangeArrowheads="1"/>
          </p:cNvSpPr>
          <p:nvPr>
            <p:ph idx="1"/>
          </p:nvPr>
        </p:nvSpPr>
        <p:spPr/>
        <p:txBody>
          <a:bodyPr/>
          <a:lstStyle/>
          <a:p>
            <a:pPr eaLnBrk="1" hangingPunct="1"/>
            <a:r>
              <a:rPr lang="ja-JP" altLang="en-US" dirty="0"/>
              <a:t>ＰＩＳＡ一位のフィンランド　何故（多少落ちた）</a:t>
            </a:r>
          </a:p>
          <a:p>
            <a:pPr eaLnBrk="1" hangingPunct="1"/>
            <a:r>
              <a:rPr lang="ja-JP" altLang="en-US" dirty="0"/>
              <a:t>他の国は上位ではない　何故</a:t>
            </a:r>
          </a:p>
          <a:p>
            <a:pPr eaLnBrk="1" hangingPunct="1"/>
            <a:r>
              <a:rPr lang="en-US" altLang="ja-JP" dirty="0">
                <a:hlinkClick r:id="rId2"/>
              </a:rPr>
              <a:t>http://www.mext.go.jp/b_menu/toukei/001/04120101.htm</a:t>
            </a:r>
            <a:endParaRPr lang="en-US" altLang="ja-JP" dirty="0"/>
          </a:p>
          <a:p>
            <a:pPr eaLnBrk="1" hangingPunct="1"/>
            <a:r>
              <a:rPr lang="ja-JP" altLang="en-US" dirty="0"/>
              <a:t>最も学習好きな国民性（デンマーク）</a:t>
            </a:r>
          </a:p>
          <a:p>
            <a:pPr eaLnBrk="1" hangingPunct="1"/>
            <a:r>
              <a:rPr lang="ja-JP" altLang="en-US" dirty="0"/>
              <a:t>北欧から生まれた新しい教育形態　フォルケホイスコレ・森の幼稚園</a:t>
            </a:r>
          </a:p>
          <a:p>
            <a:pPr eaLnBrk="1" hangingPunct="1"/>
            <a:endParaRPr lang="en-US" altLang="ja-JP" dirty="0"/>
          </a:p>
        </p:txBody>
      </p:sp>
    </p:spTree>
    <p:extLst>
      <p:ext uri="{BB962C8B-B14F-4D97-AF65-F5344CB8AC3E}">
        <p14:creationId xmlns:p14="http://schemas.microsoft.com/office/powerpoint/2010/main" val="3067698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創造性？</a:t>
            </a:r>
          </a:p>
        </p:txBody>
      </p:sp>
      <p:sp>
        <p:nvSpPr>
          <p:cNvPr id="3" name="コンテンツ プレースホルダ 2"/>
          <p:cNvSpPr>
            <a:spLocks noGrp="1"/>
          </p:cNvSpPr>
          <p:nvPr>
            <p:ph idx="1"/>
          </p:nvPr>
        </p:nvSpPr>
        <p:spPr/>
        <p:txBody>
          <a:bodyPr/>
          <a:lstStyle/>
          <a:p>
            <a:r>
              <a:rPr lang="en-US" altLang="ja-JP" dirty="0"/>
              <a:t>Martin</a:t>
            </a:r>
            <a:r>
              <a:rPr lang="ja-JP" altLang="en-US" dirty="0"/>
              <a:t> </a:t>
            </a:r>
            <a:r>
              <a:rPr lang="en-US" altLang="ja-JP" dirty="0"/>
              <a:t>Prosperity</a:t>
            </a:r>
            <a:r>
              <a:rPr lang="ja-JP" altLang="en-US" dirty="0"/>
              <a:t> </a:t>
            </a:r>
            <a:r>
              <a:rPr lang="en-US" altLang="ja-JP" dirty="0"/>
              <a:t>Institute</a:t>
            </a:r>
            <a:r>
              <a:rPr lang="ja-JP" altLang="en-US" dirty="0"/>
              <a:t> の調査</a:t>
            </a:r>
            <a:r>
              <a:rPr lang="en-US" altLang="ja-JP" dirty="0"/>
              <a:t>(Project:</a:t>
            </a:r>
            <a:r>
              <a:rPr lang="ja-JP" altLang="en-US" dirty="0"/>
              <a:t> </a:t>
            </a:r>
            <a:r>
              <a:rPr lang="en-US" altLang="ja-JP" dirty="0"/>
              <a:t>Global</a:t>
            </a:r>
            <a:r>
              <a:rPr lang="ja-JP" altLang="en-US" dirty="0"/>
              <a:t> </a:t>
            </a:r>
            <a:r>
              <a:rPr lang="en-US" altLang="ja-JP" dirty="0"/>
              <a:t>Cities</a:t>
            </a:r>
            <a:r>
              <a:rPr lang="ja-JP" altLang="en-US" dirty="0"/>
              <a:t> </a:t>
            </a:r>
            <a:r>
              <a:rPr lang="en-US" altLang="ja-JP" dirty="0"/>
              <a:t>Index)</a:t>
            </a:r>
          </a:p>
          <a:p>
            <a:r>
              <a:rPr lang="ja-JP" altLang="en-US" dirty="0"/>
              <a:t>指標 </a:t>
            </a:r>
            <a:r>
              <a:rPr lang="en-US" altLang="ja-JP" dirty="0"/>
              <a:t>Technology,</a:t>
            </a:r>
            <a:r>
              <a:rPr lang="ja-JP" altLang="en-US" dirty="0"/>
              <a:t> </a:t>
            </a:r>
            <a:r>
              <a:rPr lang="en-US" altLang="ja-JP" dirty="0"/>
              <a:t>Talent,</a:t>
            </a:r>
            <a:r>
              <a:rPr lang="ja-JP" altLang="en-US" dirty="0"/>
              <a:t> </a:t>
            </a:r>
            <a:r>
              <a:rPr lang="en-US" altLang="ja-JP" dirty="0"/>
              <a:t>Tolerance,</a:t>
            </a:r>
            <a:r>
              <a:rPr lang="ja-JP" altLang="en-US" dirty="0"/>
              <a:t> </a:t>
            </a:r>
            <a:r>
              <a:rPr lang="en-US" altLang="ja-JP" dirty="0"/>
              <a:t>Quality</a:t>
            </a:r>
            <a:r>
              <a:rPr lang="ja-JP" altLang="en-US" dirty="0"/>
              <a:t> </a:t>
            </a:r>
            <a:r>
              <a:rPr lang="en-US" altLang="ja-JP" dirty="0"/>
              <a:t>of</a:t>
            </a:r>
            <a:r>
              <a:rPr lang="ja-JP" altLang="en-US" dirty="0"/>
              <a:t> </a:t>
            </a:r>
            <a:r>
              <a:rPr lang="en-US" altLang="ja-JP" dirty="0"/>
              <a:t>Place</a:t>
            </a:r>
          </a:p>
          <a:p>
            <a:r>
              <a:rPr lang="en-US" altLang="ja-JP" dirty="0"/>
              <a:t>1Ottawa</a:t>
            </a:r>
            <a:r>
              <a:rPr lang="ja-JP" altLang="en-US" dirty="0"/>
              <a:t> ２</a:t>
            </a:r>
            <a:r>
              <a:rPr lang="en-US" altLang="ja-JP" dirty="0" err="1"/>
              <a:t>Seatle</a:t>
            </a:r>
            <a:r>
              <a:rPr lang="ja-JP" altLang="en-US" dirty="0"/>
              <a:t> ３</a:t>
            </a:r>
            <a:r>
              <a:rPr lang="en-US" altLang="ja-JP" dirty="0"/>
              <a:t>Oslo</a:t>
            </a:r>
            <a:r>
              <a:rPr lang="ja-JP" altLang="en-US" dirty="0"/>
              <a:t> ４</a:t>
            </a:r>
            <a:r>
              <a:rPr lang="en-US" altLang="ja-JP" dirty="0"/>
              <a:t>Amsterdam</a:t>
            </a:r>
            <a:r>
              <a:rPr lang="ja-JP" altLang="en-US" dirty="0"/>
              <a:t> ５</a:t>
            </a:r>
            <a:r>
              <a:rPr lang="en-US" altLang="ja-JP" dirty="0"/>
              <a:t>District</a:t>
            </a:r>
            <a:r>
              <a:rPr lang="ja-JP" altLang="en-US" dirty="0"/>
              <a:t> </a:t>
            </a:r>
            <a:r>
              <a:rPr lang="en-US" altLang="ja-JP" dirty="0"/>
              <a:t>of</a:t>
            </a:r>
            <a:r>
              <a:rPr lang="ja-JP" altLang="en-US" dirty="0"/>
              <a:t> </a:t>
            </a:r>
            <a:r>
              <a:rPr lang="en-US" altLang="ja-JP" dirty="0"/>
              <a:t>Columbia(USA)</a:t>
            </a:r>
            <a:r>
              <a:rPr lang="ja-JP" altLang="en-US" dirty="0"/>
              <a:t> ６</a:t>
            </a:r>
            <a:r>
              <a:rPr lang="en-US" altLang="ja-JP" dirty="0"/>
              <a:t>Copenhagen</a:t>
            </a:r>
            <a:r>
              <a:rPr lang="ja-JP" altLang="en-US" dirty="0"/>
              <a:t> </a:t>
            </a:r>
            <a:r>
              <a:rPr lang="en-US" altLang="ja-JP" dirty="0"/>
              <a:t>7London</a:t>
            </a:r>
            <a:r>
              <a:rPr lang="ja-JP" altLang="en-US" dirty="0"/>
              <a:t> </a:t>
            </a:r>
            <a:r>
              <a:rPr lang="en-US" altLang="ja-JP" dirty="0"/>
              <a:t>22Tokyo</a:t>
            </a:r>
            <a:r>
              <a:rPr lang="ja-JP" altLang="en-US" dirty="0"/>
              <a:t> </a:t>
            </a:r>
            <a:r>
              <a:rPr lang="en-US" altLang="ja-JP" dirty="0"/>
              <a:t>24Paris</a:t>
            </a:r>
            <a:r>
              <a:rPr lang="ja-JP" altLang="en-US" dirty="0"/>
              <a:t> </a:t>
            </a:r>
            <a:r>
              <a:rPr lang="en-US" altLang="ja-JP" dirty="0"/>
              <a:t>27Osaka</a:t>
            </a:r>
            <a:r>
              <a:rPr lang="ja-JP" altLang="en-US" dirty="0"/>
              <a:t> </a:t>
            </a:r>
            <a:r>
              <a:rPr lang="en-US" altLang="ja-JP" dirty="0"/>
              <a:t>30Soeul</a:t>
            </a:r>
            <a:r>
              <a:rPr lang="ja-JP" altLang="en-US"/>
              <a:t> </a:t>
            </a:r>
            <a:endParaRPr kumimoji="1" lang="ja-JP" altLang="en-US" dirty="0"/>
          </a:p>
        </p:txBody>
      </p:sp>
    </p:spTree>
    <p:extLst>
      <p:ext uri="{BB962C8B-B14F-4D97-AF65-F5344CB8AC3E}">
        <p14:creationId xmlns:p14="http://schemas.microsoft.com/office/powerpoint/2010/main" val="356554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7695" y="883283"/>
            <a:ext cx="5508611" cy="5091436"/>
          </a:xfrm>
          <a:prstGeom prst="rect">
            <a:avLst/>
          </a:prstGeom>
        </p:spPr>
      </p:pic>
    </p:spTree>
    <p:extLst>
      <p:ext uri="{BB962C8B-B14F-4D97-AF65-F5344CB8AC3E}">
        <p14:creationId xmlns:p14="http://schemas.microsoft.com/office/powerpoint/2010/main" val="2836923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a:t>北欧教育の特質</a:t>
            </a:r>
          </a:p>
        </p:txBody>
      </p:sp>
      <p:sp>
        <p:nvSpPr>
          <p:cNvPr id="5123" name="Rectangle 3"/>
          <p:cNvSpPr>
            <a:spLocks noGrp="1" noChangeArrowheads="1"/>
          </p:cNvSpPr>
          <p:nvPr>
            <p:ph idx="1"/>
          </p:nvPr>
        </p:nvSpPr>
        <p:spPr/>
        <p:txBody>
          <a:bodyPr/>
          <a:lstStyle/>
          <a:p>
            <a:pPr eaLnBrk="1" hangingPunct="1"/>
            <a:r>
              <a:rPr lang="ja-JP" altLang="en-US" dirty="0"/>
              <a:t>公共性の高い政策は公的関与</a:t>
            </a:r>
          </a:p>
          <a:p>
            <a:pPr lvl="1" eaLnBrk="1" hangingPunct="1"/>
            <a:r>
              <a:rPr lang="ja-JP" altLang="en-US" dirty="0"/>
              <a:t>私立学校以外は、すべての段階で無償</a:t>
            </a:r>
          </a:p>
          <a:p>
            <a:pPr eaLnBrk="1" hangingPunct="1"/>
            <a:r>
              <a:rPr lang="ja-JP" altLang="en-US" dirty="0"/>
              <a:t>就学義務ではなく教育義務（１９１５年グルントヴィ思想の影響）デンマーク</a:t>
            </a:r>
          </a:p>
          <a:p>
            <a:pPr eaLnBrk="1" hangingPunct="1"/>
            <a:r>
              <a:rPr lang="ja-JP" altLang="en-US" dirty="0"/>
              <a:t>成績をつけない教育（ただし少し変化）</a:t>
            </a:r>
          </a:p>
          <a:p>
            <a:pPr lvl="1"/>
            <a:r>
              <a:rPr lang="ja-JP" altLang="en-US" dirty="0"/>
              <a:t>最終学年から、下に。全国テストなど実施</a:t>
            </a:r>
          </a:p>
          <a:p>
            <a:pPr eaLnBrk="1" hangingPunct="1"/>
            <a:r>
              <a:rPr lang="ja-JP" altLang="en-US" dirty="0"/>
              <a:t>義務教育修了の認定</a:t>
            </a:r>
          </a:p>
          <a:p>
            <a:pPr eaLnBrk="1" hangingPunct="1"/>
            <a:r>
              <a:rPr lang="ja-JP" altLang="en-US" dirty="0"/>
              <a:t>盛んな成人教育</a:t>
            </a:r>
          </a:p>
          <a:p>
            <a:pPr lvl="1" eaLnBrk="1" hangingPunct="1"/>
            <a:r>
              <a:rPr lang="ja-JP" altLang="en-US" dirty="0"/>
              <a:t>職場から学校への復帰</a:t>
            </a:r>
          </a:p>
        </p:txBody>
      </p:sp>
    </p:spTree>
    <p:extLst>
      <p:ext uri="{BB962C8B-B14F-4D97-AF65-F5344CB8AC3E}">
        <p14:creationId xmlns:p14="http://schemas.microsoft.com/office/powerpoint/2010/main" val="63207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a:t>北欧の学校制度の特徴</a:t>
            </a:r>
          </a:p>
        </p:txBody>
      </p:sp>
      <p:sp>
        <p:nvSpPr>
          <p:cNvPr id="7171" name="Rectangle 3"/>
          <p:cNvSpPr>
            <a:spLocks noGrp="1" noChangeArrowheads="1"/>
          </p:cNvSpPr>
          <p:nvPr>
            <p:ph idx="1"/>
          </p:nvPr>
        </p:nvSpPr>
        <p:spPr/>
        <p:txBody>
          <a:bodyPr/>
          <a:lstStyle/>
          <a:p>
            <a:pPr eaLnBrk="1" hangingPunct="1"/>
            <a:r>
              <a:rPr lang="ja-JP" altLang="en-US" dirty="0"/>
              <a:t>９年生の国民学校と３年制高校（普通科と職業科）と４年制の大学・高等専門学校</a:t>
            </a:r>
          </a:p>
          <a:p>
            <a:pPr lvl="1"/>
            <a:r>
              <a:rPr lang="ja-JP" altLang="en-US" dirty="0"/>
              <a:t>義務教育の内容は基準がある。</a:t>
            </a:r>
            <a:r>
              <a:rPr lang="en-US" altLang="ja-JP" dirty="0"/>
              <a:t>(90</a:t>
            </a:r>
            <a:r>
              <a:rPr lang="ja-JP" altLang="en-US" dirty="0"/>
              <a:t>年代から</a:t>
            </a:r>
            <a:r>
              <a:rPr lang="en-US" altLang="ja-JP" dirty="0"/>
              <a:t>)</a:t>
            </a:r>
            <a:endParaRPr lang="ja-JP" altLang="en-US" dirty="0"/>
          </a:p>
          <a:p>
            <a:pPr lvl="1"/>
            <a:r>
              <a:rPr lang="ja-JP" altLang="en-US" dirty="0"/>
              <a:t>科目と獲得すべき能力が規定</a:t>
            </a:r>
          </a:p>
          <a:p>
            <a:pPr lvl="1"/>
            <a:r>
              <a:rPr lang="ja-JP" altLang="en-US" dirty="0"/>
              <a:t>デンマークは幼稚園一年が義務化</a:t>
            </a:r>
            <a:r>
              <a:rPr lang="en-US" altLang="ja-JP" dirty="0"/>
              <a:t>(2009</a:t>
            </a:r>
            <a:r>
              <a:rPr lang="ja-JP" altLang="en-US" dirty="0"/>
              <a:t>年</a:t>
            </a:r>
            <a:r>
              <a:rPr lang="en-US" altLang="ja-JP" dirty="0"/>
              <a:t>)</a:t>
            </a:r>
            <a:r>
              <a:rPr lang="ja-JP" altLang="en-US" dirty="0"/>
              <a:t>スウェーデンは「権利」</a:t>
            </a:r>
          </a:p>
          <a:p>
            <a:pPr eaLnBrk="1" hangingPunct="1"/>
            <a:r>
              <a:rPr lang="ja-JP" altLang="en-US" dirty="0"/>
              <a:t>国民学校は、「個別授業」が多い</a:t>
            </a:r>
          </a:p>
          <a:p>
            <a:pPr eaLnBrk="1" hangingPunct="1"/>
            <a:r>
              <a:rPr lang="ja-JP" altLang="en-US" dirty="0"/>
              <a:t>エフタスコレ　非行対策から人気校へ</a:t>
            </a:r>
            <a:r>
              <a:rPr lang="en-US" altLang="ja-JP" dirty="0"/>
              <a:t>(</a:t>
            </a:r>
            <a:r>
              <a:rPr lang="ja-JP" altLang="en-US" dirty="0"/>
              <a:t>デ</a:t>
            </a:r>
            <a:r>
              <a:rPr lang="en-US" altLang="ja-JP" dirty="0"/>
              <a:t>)</a:t>
            </a:r>
            <a:endParaRPr lang="ja-JP" altLang="en-US" dirty="0"/>
          </a:p>
          <a:p>
            <a:pPr eaLnBrk="1" hangingPunct="1"/>
            <a:r>
              <a:rPr lang="ja-JP" altLang="en-US" dirty="0"/>
              <a:t>大学入試のポイント制</a:t>
            </a:r>
          </a:p>
          <a:p>
            <a:pPr eaLnBrk="1" hangingPunct="1"/>
            <a:endParaRPr lang="ja-JP" altLang="en-US" dirty="0"/>
          </a:p>
          <a:p>
            <a:pPr eaLnBrk="1" hangingPunct="1"/>
            <a:endParaRPr lang="ja-JP" altLang="en-US" dirty="0"/>
          </a:p>
          <a:p>
            <a:pPr eaLnBrk="1" hangingPunct="1"/>
            <a:endParaRPr lang="ja-JP" altLang="en-US" dirty="0"/>
          </a:p>
          <a:p>
            <a:pPr eaLnBrk="1" hangingPunct="1"/>
            <a:endParaRPr lang="ja-JP" altLang="en-US" dirty="0"/>
          </a:p>
          <a:p>
            <a:pPr eaLnBrk="1" hangingPunct="1"/>
            <a:endParaRPr lang="en-US" altLang="ja-JP" dirty="0"/>
          </a:p>
        </p:txBody>
      </p:sp>
    </p:spTree>
    <p:extLst>
      <p:ext uri="{BB962C8B-B14F-4D97-AF65-F5344CB8AC3E}">
        <p14:creationId xmlns:p14="http://schemas.microsoft.com/office/powerpoint/2010/main" val="66113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北欧の学校制度２</a:t>
            </a:r>
          </a:p>
        </p:txBody>
      </p:sp>
      <p:sp>
        <p:nvSpPr>
          <p:cNvPr id="3" name="コンテンツ プレースホルダ 2"/>
          <p:cNvSpPr>
            <a:spLocks noGrp="1"/>
          </p:cNvSpPr>
          <p:nvPr>
            <p:ph idx="1"/>
          </p:nvPr>
        </p:nvSpPr>
        <p:spPr/>
        <p:txBody>
          <a:bodyPr/>
          <a:lstStyle/>
          <a:p>
            <a:pPr eaLnBrk="1" hangingPunct="1"/>
            <a:r>
              <a:rPr lang="ja-JP" altLang="en-US" dirty="0"/>
              <a:t>私立学校の自由（７５％の補助）１３％通学</a:t>
            </a:r>
          </a:p>
          <a:p>
            <a:pPr eaLnBrk="1" hangingPunct="1">
              <a:buNone/>
            </a:pPr>
            <a:r>
              <a:rPr lang="ja-JP" altLang="en-US" dirty="0"/>
              <a:t>　　　教育内容を問わない。オランダのような「定数」制限もない。</a:t>
            </a:r>
          </a:p>
          <a:p>
            <a:pPr eaLnBrk="1" hangingPunct="1">
              <a:buNone/>
            </a:pPr>
            <a:r>
              <a:rPr lang="en-US" altLang="ja-JP" dirty="0"/>
              <a:t>- </a:t>
            </a:r>
            <a:r>
              <a:rPr lang="en-US" altLang="ja-JP" sz="1500" dirty="0"/>
              <a:t>small independent schools in rural districts (</a:t>
            </a:r>
            <a:r>
              <a:rPr lang="en-US" altLang="ja-JP" sz="1500" dirty="0" err="1"/>
              <a:t>friskoler</a:t>
            </a:r>
            <a:r>
              <a:rPr lang="en-US" altLang="ja-JP" sz="1500" dirty="0"/>
              <a:t>), </a:t>
            </a:r>
            <a:br>
              <a:rPr lang="en-US" altLang="ja-JP" sz="1500" dirty="0"/>
            </a:br>
            <a:r>
              <a:rPr lang="en-US" altLang="ja-JP" sz="1500" dirty="0"/>
              <a:t>- large independent schools in urban districts (</a:t>
            </a:r>
            <a:r>
              <a:rPr lang="en-US" altLang="ja-JP" sz="1500" dirty="0" err="1"/>
              <a:t>privatskoler</a:t>
            </a:r>
            <a:r>
              <a:rPr lang="en-US" altLang="ja-JP" sz="1500" dirty="0"/>
              <a:t>), </a:t>
            </a:r>
            <a:br>
              <a:rPr lang="en-US" altLang="ja-JP" sz="1500" dirty="0"/>
            </a:br>
            <a:r>
              <a:rPr lang="en-US" altLang="ja-JP" sz="1500" dirty="0"/>
              <a:t>- religious or congregational schools, </a:t>
            </a:r>
            <a:br>
              <a:rPr lang="en-US" altLang="ja-JP" sz="1500" dirty="0"/>
            </a:br>
            <a:r>
              <a:rPr lang="en-US" altLang="ja-JP" sz="1500" dirty="0"/>
              <a:t>- progressive free schools, </a:t>
            </a:r>
            <a:br>
              <a:rPr lang="en-US" altLang="ja-JP" sz="1500" dirty="0"/>
            </a:br>
            <a:r>
              <a:rPr lang="en-US" altLang="ja-JP" sz="1500" dirty="0"/>
              <a:t>- schools with a particular educational aim, such as the Rudolf Steiner schools </a:t>
            </a:r>
            <a:br>
              <a:rPr lang="en-US" altLang="ja-JP" sz="1500" dirty="0"/>
            </a:br>
            <a:r>
              <a:rPr lang="en-US" altLang="ja-JP" sz="1500" dirty="0"/>
              <a:t>- German minority schools, </a:t>
            </a:r>
            <a:br>
              <a:rPr lang="en-US" altLang="ja-JP" sz="1500" dirty="0"/>
            </a:br>
            <a:r>
              <a:rPr lang="en-US" altLang="ja-JP" sz="1500" dirty="0"/>
              <a:t>- immigrant schools. </a:t>
            </a:r>
            <a:br>
              <a:rPr lang="en-US" altLang="ja-JP" sz="1500" dirty="0"/>
            </a:br>
            <a:endParaRPr lang="ja-JP" altLang="en-US" sz="1500" dirty="0"/>
          </a:p>
          <a:p>
            <a:endParaRPr kumimoji="1" lang="ja-JP" altLang="en-US" dirty="0"/>
          </a:p>
        </p:txBody>
      </p:sp>
    </p:spTree>
    <p:extLst>
      <p:ext uri="{BB962C8B-B14F-4D97-AF65-F5344CB8AC3E}">
        <p14:creationId xmlns:p14="http://schemas.microsoft.com/office/powerpoint/2010/main" val="4262915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100526_Det%20ordinaere%20uddannelsessystem_eng_small.jpg"/>
          <p:cNvPicPr>
            <a:picLocks noChangeAspect="1" noChangeArrowheads="1"/>
          </p:cNvPicPr>
          <p:nvPr/>
        </p:nvPicPr>
        <p:blipFill>
          <a:blip r:embed="rId2" cstate="print"/>
          <a:srcRect/>
          <a:stretch>
            <a:fillRect/>
          </a:stretch>
        </p:blipFill>
        <p:spPr bwMode="auto">
          <a:xfrm>
            <a:off x="1407320" y="1106742"/>
            <a:ext cx="5236046" cy="4752528"/>
          </a:xfrm>
          <a:prstGeom prst="rect">
            <a:avLst/>
          </a:prstGeom>
          <a:noFill/>
        </p:spPr>
      </p:pic>
      <p:sp>
        <p:nvSpPr>
          <p:cNvPr id="3" name="テキスト ボックス 2"/>
          <p:cNvSpPr txBox="1"/>
          <p:nvPr/>
        </p:nvSpPr>
        <p:spPr>
          <a:xfrm>
            <a:off x="7095910" y="1160748"/>
            <a:ext cx="392415" cy="3240360"/>
          </a:xfrm>
          <a:prstGeom prst="rect">
            <a:avLst/>
          </a:prstGeom>
          <a:noFill/>
        </p:spPr>
        <p:txBody>
          <a:bodyPr vert="eaVert" wrap="square" rtlCol="0">
            <a:spAutoFit/>
          </a:bodyPr>
          <a:lstStyle/>
          <a:p>
            <a:r>
              <a:rPr lang="ja-JP" altLang="en-US" sz="1350" dirty="0"/>
              <a:t>デンマークの学校制度図</a:t>
            </a:r>
          </a:p>
        </p:txBody>
      </p:sp>
    </p:spTree>
    <p:extLst>
      <p:ext uri="{BB962C8B-B14F-4D97-AF65-F5344CB8AC3E}">
        <p14:creationId xmlns:p14="http://schemas.microsoft.com/office/powerpoint/2010/main" val="3233235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ＰＩＳＡをめぐって１</a:t>
            </a:r>
          </a:p>
        </p:txBody>
      </p:sp>
      <p:sp>
        <p:nvSpPr>
          <p:cNvPr id="3" name="コンテンツ プレースホルダ 2"/>
          <p:cNvSpPr>
            <a:spLocks noGrp="1"/>
          </p:cNvSpPr>
          <p:nvPr>
            <p:ph idx="1"/>
          </p:nvPr>
        </p:nvSpPr>
        <p:spPr/>
        <p:txBody>
          <a:bodyPr/>
          <a:lstStyle/>
          <a:p>
            <a:r>
              <a:rPr kumimoji="1" lang="ja-JP" altLang="en-US" dirty="0"/>
              <a:t>フィンランドはなぜ一位なのか（都市は除く）</a:t>
            </a:r>
          </a:p>
          <a:p>
            <a:pPr lvl="1"/>
            <a:r>
              <a:rPr lang="ja-JP" altLang="en-US" dirty="0"/>
              <a:t>教師の地位の高さ（基礎資格が修士）→日本の教員養成改革に影響</a:t>
            </a:r>
          </a:p>
          <a:p>
            <a:pPr lvl="1"/>
            <a:r>
              <a:rPr kumimoji="1" lang="ja-JP" altLang="en-US" dirty="0"/>
              <a:t>移民の少なさ・人口の少なさ</a:t>
            </a:r>
          </a:p>
          <a:p>
            <a:pPr lvl="1"/>
            <a:r>
              <a:rPr lang="ja-JP" altLang="en-US" dirty="0"/>
              <a:t>教育の特質　</a:t>
            </a:r>
          </a:p>
          <a:p>
            <a:pPr lvl="2"/>
            <a:r>
              <a:rPr lang="ja-JP" altLang="en-US" dirty="0"/>
              <a:t>わからないことを聞く権利</a:t>
            </a:r>
          </a:p>
          <a:p>
            <a:pPr lvl="2"/>
            <a:r>
              <a:rPr kumimoji="1" lang="ja-JP" altLang="en-US" dirty="0"/>
              <a:t>わかる権利</a:t>
            </a:r>
          </a:p>
          <a:p>
            <a:pPr lvl="1"/>
            <a:r>
              <a:rPr lang="ja-JP" altLang="en-US" dirty="0"/>
              <a:t>非競争主義が高学力の要因説（福田誠治）</a:t>
            </a:r>
            <a:endParaRPr kumimoji="1" lang="ja-JP" altLang="en-US" dirty="0"/>
          </a:p>
        </p:txBody>
      </p:sp>
    </p:spTree>
    <p:extLst>
      <p:ext uri="{BB962C8B-B14F-4D97-AF65-F5344CB8AC3E}">
        <p14:creationId xmlns:p14="http://schemas.microsoft.com/office/powerpoint/2010/main" val="15618232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TotalTime>
  <Words>440</Words>
  <Application>Microsoft Office PowerPoint</Application>
  <PresentationFormat>画面に合わせる (4:3)</PresentationFormat>
  <Paragraphs>66</Paragraphs>
  <Slides>14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游ゴシック</vt:lpstr>
      <vt:lpstr>游ゴシック Light</vt:lpstr>
      <vt:lpstr>Arial</vt:lpstr>
      <vt:lpstr>Calibri</vt:lpstr>
      <vt:lpstr>Calibri Light</vt:lpstr>
      <vt:lpstr>Office テーマ</vt:lpstr>
      <vt:lpstr>北欧の教育</vt:lpstr>
      <vt:lpstr>北欧教育の注目</vt:lpstr>
      <vt:lpstr>創造性？</vt:lpstr>
      <vt:lpstr>PowerPoint プレゼンテーション</vt:lpstr>
      <vt:lpstr>北欧教育の特質</vt:lpstr>
      <vt:lpstr>北欧の学校制度の特徴</vt:lpstr>
      <vt:lpstr>北欧の学校制度２</vt:lpstr>
      <vt:lpstr>PowerPoint プレゼンテーション</vt:lpstr>
      <vt:lpstr>ＰＩＳＡをめぐって１</vt:lpstr>
      <vt:lpstr>ＰＩＳＡをめぐって２</vt:lpstr>
      <vt:lpstr>エフタースコーレ efterskole</vt:lpstr>
      <vt:lpstr>PowerPoint プレゼンテーション</vt:lpstr>
      <vt:lpstr>大学</vt:lpstr>
      <vt:lpstr>北欧の理想化は?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北欧の教育</dc:title>
  <dc:creator>ota wakei</dc:creator>
  <cp:lastModifiedBy>ota wakei</cp:lastModifiedBy>
  <cp:revision>12</cp:revision>
  <dcterms:created xsi:type="dcterms:W3CDTF">2018-06-09T13:22:22Z</dcterms:created>
  <dcterms:modified xsi:type="dcterms:W3CDTF">2018-06-17T05:39:47Z</dcterms:modified>
</cp:coreProperties>
</file>