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301" r:id="rId4"/>
    <p:sldId id="302" r:id="rId5"/>
    <p:sldId id="280" r:id="rId6"/>
    <p:sldId id="299" r:id="rId7"/>
    <p:sldId id="300" r:id="rId8"/>
    <p:sldId id="289" r:id="rId9"/>
    <p:sldId id="290" r:id="rId10"/>
    <p:sldId id="292" r:id="rId11"/>
    <p:sldId id="293" r:id="rId12"/>
    <p:sldId id="294" r:id="rId13"/>
    <p:sldId id="295" r:id="rId14"/>
    <p:sldId id="296" r:id="rId15"/>
    <p:sldId id="297" r:id="rId16"/>
    <p:sldId id="298" r:id="rId17"/>
    <p:sldId id="29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90" d="100"/>
          <a:sy n="90" d="100"/>
        </p:scale>
        <p:origin x="10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de-DE" sz="1300" strike="noStrike" spc="-1">
                <a:solidFill>
                  <a:srgbClr val="000000"/>
                </a:solidFill>
                <a:uFill>
                  <a:solidFill>
                    <a:srgbClr val="FFFFFF"/>
                  </a:solidFill>
                </a:uFill>
                <a:latin typeface="Arial"/>
                <a:ea typeface="MS P ゴシック"/>
              </a:defRPr>
            </a:pPr>
            <a:r>
              <a:rPr lang="de-DE" sz="1300" strike="noStrike" spc="-1">
                <a:solidFill>
                  <a:srgbClr val="000000"/>
                </a:solidFill>
                <a:uFill>
                  <a:solidFill>
                    <a:srgbClr val="FFFFFF"/>
                  </a:solidFill>
                </a:uFill>
                <a:latin typeface="Arial"/>
                <a:ea typeface="MS P ゴシック"/>
              </a:rPr>
              <a:t>メインタイトル</a:t>
            </a:r>
          </a:p>
        </c:rich>
      </c:tx>
      <c:layout>
        <c:manualLayout>
          <c:xMode val="edge"/>
          <c:yMode val="edge"/>
          <c:x val="0.33850000000000002"/>
          <c:y val="0.02"/>
        </c:manualLayout>
      </c:layout>
      <c:overlay val="0"/>
    </c:title>
    <c:autoTitleDeleted val="0"/>
    <c:plotArea>
      <c:layout>
        <c:manualLayout>
          <c:layoutTarget val="inner"/>
          <c:xMode val="edge"/>
          <c:yMode val="edge"/>
          <c:x val="0.02"/>
          <c:y val="0.125285714285714"/>
          <c:w val="0.81262500000000004"/>
          <c:h val="0.85471428571428598"/>
        </c:manualLayout>
      </c:layout>
      <c:barChart>
        <c:barDir val="col"/>
        <c:grouping val="clustered"/>
        <c:varyColors val="0"/>
        <c:ser>
          <c:idx val="0"/>
          <c:order val="0"/>
          <c:tx>
            <c:strRef>
              <c:f>label 0</c:f>
              <c:strCache>
                <c:ptCount val="1"/>
                <c:pt idx="0">
                  <c:v>列 1</c:v>
                </c:pt>
              </c:strCache>
            </c:strRef>
          </c:tx>
          <c:spPr>
            <a:solidFill>
              <a:srgbClr val="9999FF"/>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0</c:f>
              <c:numCache>
                <c:formatCode>General</c:formatCode>
                <c:ptCount val="4"/>
                <c:pt idx="0">
                  <c:v>9.1</c:v>
                </c:pt>
                <c:pt idx="1">
                  <c:v>2.4</c:v>
                </c:pt>
                <c:pt idx="2">
                  <c:v>3.1</c:v>
                </c:pt>
                <c:pt idx="3">
                  <c:v>4.3</c:v>
                </c:pt>
              </c:numCache>
            </c:numRef>
          </c:val>
          <c:extLst>
            <c:ext xmlns:c16="http://schemas.microsoft.com/office/drawing/2014/chart" uri="{C3380CC4-5D6E-409C-BE32-E72D297353CC}">
              <c16:uniqueId val="{00000000-B070-4994-AE93-41AA63013D7B}"/>
            </c:ext>
          </c:extLst>
        </c:ser>
        <c:ser>
          <c:idx val="1"/>
          <c:order val="1"/>
          <c:tx>
            <c:strRef>
              <c:f>label 1</c:f>
              <c:strCache>
                <c:ptCount val="1"/>
                <c:pt idx="0">
                  <c:v>列 2</c:v>
                </c:pt>
              </c:strCache>
            </c:strRef>
          </c:tx>
          <c:spPr>
            <a:solidFill>
              <a:srgbClr val="993366"/>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1</c:f>
              <c:numCache>
                <c:formatCode>General</c:formatCode>
                <c:ptCount val="4"/>
                <c:pt idx="0">
                  <c:v>3.2</c:v>
                </c:pt>
                <c:pt idx="1">
                  <c:v>8.8000000000000007</c:v>
                </c:pt>
                <c:pt idx="2">
                  <c:v>1.5</c:v>
                </c:pt>
                <c:pt idx="3">
                  <c:v>9.02</c:v>
                </c:pt>
              </c:numCache>
            </c:numRef>
          </c:val>
          <c:extLst>
            <c:ext xmlns:c16="http://schemas.microsoft.com/office/drawing/2014/chart" uri="{C3380CC4-5D6E-409C-BE32-E72D297353CC}">
              <c16:uniqueId val="{00000001-B070-4994-AE93-41AA63013D7B}"/>
            </c:ext>
          </c:extLst>
        </c:ser>
        <c:ser>
          <c:idx val="2"/>
          <c:order val="2"/>
          <c:tx>
            <c:strRef>
              <c:f>label 2</c:f>
              <c:strCache>
                <c:ptCount val="1"/>
                <c:pt idx="0">
                  <c:v>列 3</c:v>
                </c:pt>
              </c:strCache>
            </c:strRef>
          </c:tx>
          <c:spPr>
            <a:solidFill>
              <a:srgbClr val="FFFFCC"/>
            </a:solidFill>
            <a:ln>
              <a:solidFill>
                <a:srgbClr val="000000"/>
              </a:solidFill>
            </a:ln>
          </c:spPr>
          <c:invertIfNegative val="0"/>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4"/>
                <c:pt idx="0">
                  <c:v>行 1</c:v>
                </c:pt>
                <c:pt idx="1">
                  <c:v>行 2</c:v>
                </c:pt>
                <c:pt idx="2">
                  <c:v>行 3</c:v>
                </c:pt>
                <c:pt idx="3">
                  <c:v>行 4</c:v>
                </c:pt>
              </c:strCache>
            </c:strRef>
          </c:cat>
          <c:val>
            <c:numRef>
              <c:f>2</c:f>
              <c:numCache>
                <c:formatCode>General</c:formatCode>
                <c:ptCount val="4"/>
                <c:pt idx="0">
                  <c:v>4.54</c:v>
                </c:pt>
                <c:pt idx="1">
                  <c:v>9.65</c:v>
                </c:pt>
                <c:pt idx="2">
                  <c:v>3.7</c:v>
                </c:pt>
                <c:pt idx="3">
                  <c:v>6.2</c:v>
                </c:pt>
              </c:numCache>
            </c:numRef>
          </c:val>
          <c:extLst>
            <c:ext xmlns:c16="http://schemas.microsoft.com/office/drawing/2014/chart" uri="{C3380CC4-5D6E-409C-BE32-E72D297353CC}">
              <c16:uniqueId val="{00000002-B070-4994-AE93-41AA63013D7B}"/>
            </c:ext>
          </c:extLst>
        </c:ser>
        <c:dLbls>
          <c:showLegendKey val="0"/>
          <c:showVal val="0"/>
          <c:showCatName val="0"/>
          <c:showSerName val="0"/>
          <c:showPercent val="0"/>
          <c:showBubbleSize val="0"/>
        </c:dLbls>
        <c:gapWidth val="100"/>
        <c:axId val="323683448"/>
        <c:axId val="323685016"/>
      </c:barChart>
      <c:catAx>
        <c:axId val="323683448"/>
        <c:scaling>
          <c:orientation val="minMax"/>
        </c:scaling>
        <c:delete val="0"/>
        <c:axPos val="b"/>
        <c:numFmt formatCode="General" sourceLinked="1"/>
        <c:majorTickMark val="out"/>
        <c:minorTickMark val="none"/>
        <c:tickLblPos val="low"/>
        <c:spPr>
          <a:ln>
            <a:solidFill>
              <a:srgbClr val="000000"/>
            </a:solidFill>
          </a:ln>
        </c:spPr>
        <c:txPr>
          <a:bodyPr/>
          <a:lstStyle/>
          <a:p>
            <a:pPr>
              <a:defRPr lang="de-DE" sz="700" strike="noStrike" spc="-1">
                <a:solidFill>
                  <a:srgbClr val="000000"/>
                </a:solidFill>
                <a:uFill>
                  <a:solidFill>
                    <a:srgbClr val="FFFFFF"/>
                  </a:solidFill>
                </a:uFill>
                <a:latin typeface="Arial"/>
                <a:ea typeface="MS P ゴシック"/>
              </a:defRPr>
            </a:pPr>
            <a:endParaRPr lang="ja-JP"/>
          </a:p>
        </c:txPr>
        <c:crossAx val="323685016"/>
        <c:crossesAt val="0"/>
        <c:auto val="1"/>
        <c:lblAlgn val="ctr"/>
        <c:lblOffset val="100"/>
        <c:noMultiLvlLbl val="1"/>
      </c:catAx>
      <c:valAx>
        <c:axId val="323685016"/>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lang="de-DE" sz="700" strike="noStrike" spc="-1">
                <a:solidFill>
                  <a:srgbClr val="000000"/>
                </a:solidFill>
                <a:uFill>
                  <a:solidFill>
                    <a:srgbClr val="FFFFFF"/>
                  </a:solidFill>
                </a:uFill>
                <a:latin typeface="Arial"/>
                <a:ea typeface="MS P ゴシック"/>
              </a:defRPr>
            </a:pPr>
            <a:endParaRPr lang="ja-JP"/>
          </a:p>
        </c:txPr>
        <c:crossAx val="323683448"/>
        <c:crosses val="min"/>
        <c:crossBetween val="between"/>
      </c:valAx>
      <c:spPr>
        <a:noFill/>
        <a:ln>
          <a:noFill/>
        </a:ln>
      </c:spPr>
    </c:plotArea>
    <c:legend>
      <c:legendPos val="r"/>
      <c:layout>
        <c:manualLayout>
          <c:xMode val="edge"/>
          <c:yMode val="edge"/>
          <c:x val="0.87250000000000005"/>
          <c:y val="0.42814285714285699"/>
        </c:manualLayout>
      </c:layout>
      <c:overlay val="0"/>
      <c:spPr>
        <a:noFill/>
        <a:ln>
          <a:solidFill>
            <a:srgbClr val="000000"/>
          </a:solidFill>
        </a:ln>
      </c:spPr>
    </c:legend>
    <c:plotVisOnly val="0"/>
    <c:dispBlanksAs val="gap"/>
    <c:showDLblsOverMax val="1"/>
  </c:chart>
  <c:spPr>
    <a:noFill/>
    <a:ln>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38391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267814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319580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130550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64198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394313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186183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81717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176482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240289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CD1225-01F4-4D45-A2D0-E555EB129F82}" type="datetimeFigureOut">
              <a:rPr kumimoji="1" lang="ja-JP" altLang="en-US" smtClean="0"/>
              <a:t>2018/6/10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280346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D1225-01F4-4D45-A2D0-E555EB129F82}" type="datetimeFigureOut">
              <a:rPr kumimoji="1" lang="ja-JP" altLang="en-US" smtClean="0"/>
              <a:t>2018/6/10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3E074-9D35-4CF0-82AD-0EBA64C8244E}" type="slidenum">
              <a:rPr kumimoji="1" lang="ja-JP" altLang="en-US" smtClean="0"/>
              <a:t>‹#›</a:t>
            </a:fld>
            <a:endParaRPr kumimoji="1" lang="ja-JP" altLang="en-US"/>
          </a:p>
        </p:txBody>
      </p:sp>
    </p:spTree>
    <p:extLst>
      <p:ext uri="{BB962C8B-B14F-4D97-AF65-F5344CB8AC3E}">
        <p14:creationId xmlns:p14="http://schemas.microsoft.com/office/powerpoint/2010/main" val="53657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488BF-A849-4AC3-B85F-E4B2B2A883B0}"/>
              </a:ext>
            </a:extLst>
          </p:cNvPr>
          <p:cNvSpPr>
            <a:spLocks noGrp="1"/>
          </p:cNvSpPr>
          <p:nvPr>
            <p:ph type="ctrTitle"/>
          </p:nvPr>
        </p:nvSpPr>
        <p:spPr/>
        <p:txBody>
          <a:bodyPr/>
          <a:lstStyle/>
          <a:p>
            <a:r>
              <a:rPr kumimoji="1" lang="ja-JP" altLang="en-US" dirty="0"/>
              <a:t>北欧</a:t>
            </a:r>
            <a:r>
              <a:rPr kumimoji="1" lang="en-US" altLang="ja-JP" dirty="0"/>
              <a:t>2</a:t>
            </a:r>
            <a:r>
              <a:rPr kumimoji="1" lang="ja-JP" altLang="en-US" dirty="0"/>
              <a:t> 社会と家庭</a:t>
            </a:r>
          </a:p>
        </p:txBody>
      </p:sp>
      <p:sp>
        <p:nvSpPr>
          <p:cNvPr id="3" name="字幕 2">
            <a:extLst>
              <a:ext uri="{FF2B5EF4-FFF2-40B4-BE49-F238E27FC236}">
                <a16:creationId xmlns:a16="http://schemas.microsoft.com/office/drawing/2014/main" id="{51B9E901-48FD-4EF9-A676-E04DF16A80B7}"/>
              </a:ext>
            </a:extLst>
          </p:cNvPr>
          <p:cNvSpPr>
            <a:spLocks noGrp="1"/>
          </p:cNvSpPr>
          <p:nvPr>
            <p:ph type="subTitle" idx="1"/>
          </p:nvPr>
        </p:nvSpPr>
        <p:spPr/>
        <p:txBody>
          <a:bodyPr/>
          <a:lstStyle/>
          <a:p>
            <a:r>
              <a:rPr kumimoji="1" lang="ja-JP" altLang="en-US" dirty="0"/>
              <a:t>森の幼稚園</a:t>
            </a:r>
          </a:p>
        </p:txBody>
      </p:sp>
    </p:spTree>
    <p:extLst>
      <p:ext uri="{BB962C8B-B14F-4D97-AF65-F5344CB8AC3E}">
        <p14:creationId xmlns:p14="http://schemas.microsoft.com/office/powerpoint/2010/main" val="3084175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57172" y="273684"/>
            <a:ext cx="8196435" cy="543055"/>
          </a:xfrm>
          <a:prstGeom prst="rect">
            <a:avLst/>
          </a:prstGeom>
          <a:noFill/>
          <a:ln>
            <a:noFill/>
          </a:ln>
        </p:spPr>
        <p:txBody>
          <a:bodyPr lIns="0" tIns="0" rIns="0" bIns="0" anchor="ctr"/>
          <a:lstStyle/>
          <a:p>
            <a:pPr algn="ctr"/>
            <a:r>
              <a:rPr lang="en-US" sz="2903" b="1" spc="-1">
                <a:solidFill>
                  <a:srgbClr val="000000"/>
                </a:solidFill>
                <a:uFill>
                  <a:solidFill>
                    <a:srgbClr val="FFFFFF"/>
                  </a:solidFill>
                </a:uFill>
                <a:latin typeface="Arial"/>
              </a:rPr>
              <a:t>1-2　森の幼稚園の歴史　</a:t>
            </a:r>
            <a:r>
              <a:rPr lang="en-US" sz="2177" spc="-1">
                <a:solidFill>
                  <a:srgbClr val="000000"/>
                </a:solidFill>
                <a:uFill>
                  <a:solidFill>
                    <a:srgbClr val="FFFFFF"/>
                  </a:solidFill>
                </a:uFill>
                <a:latin typeface="Arial"/>
              </a:rPr>
              <a:t>～一人のお母さんから始まる～</a:t>
            </a:r>
            <a:endParaRPr lang="en-US" sz="3991" spc="-1">
              <a:solidFill>
                <a:srgbClr val="000000"/>
              </a:solidFill>
              <a:uFill>
                <a:solidFill>
                  <a:srgbClr val="FFFFFF"/>
                </a:solidFill>
              </a:uFill>
              <a:latin typeface="Arial"/>
            </a:endParaRPr>
          </a:p>
        </p:txBody>
      </p:sp>
      <p:sp>
        <p:nvSpPr>
          <p:cNvPr id="93" name="TextShape 2"/>
          <p:cNvSpPr txBox="1"/>
          <p:nvPr/>
        </p:nvSpPr>
        <p:spPr>
          <a:xfrm>
            <a:off x="489827" y="1633117"/>
            <a:ext cx="822876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sp>
        <p:nvSpPr>
          <p:cNvPr id="94" name="CustomShape 3"/>
          <p:cNvSpPr/>
          <p:nvPr/>
        </p:nvSpPr>
        <p:spPr>
          <a:xfrm>
            <a:off x="388597" y="1066876"/>
            <a:ext cx="6204472" cy="979654"/>
          </a:xfrm>
          <a:custGeom>
            <a:avLst/>
            <a:gdLst/>
            <a:ahLst/>
            <a:cxnLst/>
            <a:rect l="0" t="0" r="r" b="b"/>
            <a:pathLst>
              <a:path w="19002" h="3002">
                <a:moveTo>
                  <a:pt x="500" y="0"/>
                </a:moveTo>
                <a:cubicBezTo>
                  <a:pt x="250" y="0"/>
                  <a:pt x="0" y="250"/>
                  <a:pt x="0" y="500"/>
                </a:cubicBezTo>
                <a:lnTo>
                  <a:pt x="0" y="2500"/>
                </a:lnTo>
                <a:cubicBezTo>
                  <a:pt x="0" y="2750"/>
                  <a:pt x="250" y="3001"/>
                  <a:pt x="500" y="3001"/>
                </a:cubicBezTo>
                <a:lnTo>
                  <a:pt x="18500" y="3001"/>
                </a:lnTo>
                <a:cubicBezTo>
                  <a:pt x="18750" y="3001"/>
                  <a:pt x="19001" y="2750"/>
                  <a:pt x="19001" y="2500"/>
                </a:cubicBezTo>
                <a:lnTo>
                  <a:pt x="19001" y="500"/>
                </a:lnTo>
                <a:cubicBezTo>
                  <a:pt x="19001" y="250"/>
                  <a:pt x="18750" y="0"/>
                  <a:pt x="18500"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1996" spc="-1">
                <a:solidFill>
                  <a:srgbClr val="000000"/>
                </a:solidFill>
                <a:uFill>
                  <a:solidFill>
                    <a:srgbClr val="FFFFFF"/>
                  </a:solidFill>
                </a:uFill>
                <a:latin typeface="Arial"/>
              </a:rPr>
              <a:t>1950年代中頃</a:t>
            </a:r>
            <a:r>
              <a:rPr lang="en-US" sz="2177" spc="-1">
                <a:solidFill>
                  <a:srgbClr val="000000"/>
                </a:solidFill>
                <a:uFill>
                  <a:solidFill>
                    <a:srgbClr val="FFFFFF"/>
                  </a:solidFill>
                </a:uFill>
                <a:latin typeface="Arial"/>
              </a:rPr>
              <a:t>　</a:t>
            </a:r>
            <a:r>
              <a:rPr lang="en-US" sz="1996" spc="-1">
                <a:solidFill>
                  <a:srgbClr val="000000"/>
                </a:solidFill>
                <a:uFill>
                  <a:solidFill>
                    <a:srgbClr val="FFFFFF"/>
                  </a:solidFill>
                </a:uFill>
                <a:latin typeface="Arial"/>
              </a:rPr>
              <a:t>デンマークで一人の母親が毎日自分の</a:t>
            </a:r>
            <a:endParaRPr lang="en-US" sz="1633" spc="-1">
              <a:solidFill>
                <a:srgbClr val="000000"/>
              </a:solidFill>
              <a:uFill>
                <a:solidFill>
                  <a:srgbClr val="FFFFFF"/>
                </a:solidFill>
              </a:uFill>
              <a:latin typeface="Arial"/>
            </a:endParaRPr>
          </a:p>
          <a:p>
            <a:pPr marL="391867" indent="-293900" algn="ctr"/>
            <a:r>
              <a:rPr lang="en-US" sz="1996" spc="-1">
                <a:solidFill>
                  <a:srgbClr val="000000"/>
                </a:solidFill>
                <a:uFill>
                  <a:solidFill>
                    <a:srgbClr val="FFFFFF"/>
                  </a:solidFill>
                </a:uFill>
                <a:latin typeface="Arial"/>
              </a:rPr>
              <a:t>子どもと森へ出かけたことから始まる</a:t>
            </a:r>
            <a:endParaRPr lang="en-US" sz="1633" spc="-1">
              <a:solidFill>
                <a:srgbClr val="000000"/>
              </a:solidFill>
              <a:uFill>
                <a:solidFill>
                  <a:srgbClr val="FFFFFF"/>
                </a:solidFill>
              </a:uFill>
              <a:latin typeface="Arial"/>
            </a:endParaRPr>
          </a:p>
        </p:txBody>
      </p:sp>
      <p:sp>
        <p:nvSpPr>
          <p:cNvPr id="95" name="CustomShape 4"/>
          <p:cNvSpPr/>
          <p:nvPr/>
        </p:nvSpPr>
        <p:spPr>
          <a:xfrm>
            <a:off x="388597" y="2645425"/>
            <a:ext cx="6204472" cy="979654"/>
          </a:xfrm>
          <a:custGeom>
            <a:avLst/>
            <a:gdLst/>
            <a:ahLst/>
            <a:cxnLst/>
            <a:rect l="0" t="0" r="r" b="b"/>
            <a:pathLst>
              <a:path w="19002" h="3002">
                <a:moveTo>
                  <a:pt x="500" y="0"/>
                </a:moveTo>
                <a:cubicBezTo>
                  <a:pt x="250" y="0"/>
                  <a:pt x="0" y="250"/>
                  <a:pt x="0" y="500"/>
                </a:cubicBezTo>
                <a:lnTo>
                  <a:pt x="0" y="2500"/>
                </a:lnTo>
                <a:cubicBezTo>
                  <a:pt x="0" y="2750"/>
                  <a:pt x="250" y="3001"/>
                  <a:pt x="500" y="3001"/>
                </a:cubicBezTo>
                <a:lnTo>
                  <a:pt x="18500" y="3001"/>
                </a:lnTo>
                <a:cubicBezTo>
                  <a:pt x="18750" y="3001"/>
                  <a:pt x="19001" y="2750"/>
                  <a:pt x="19001" y="2500"/>
                </a:cubicBezTo>
                <a:lnTo>
                  <a:pt x="19001" y="500"/>
                </a:lnTo>
                <a:cubicBezTo>
                  <a:pt x="19001" y="250"/>
                  <a:pt x="18750" y="0"/>
                  <a:pt x="18500"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1633" spc="-1">
                <a:solidFill>
                  <a:srgbClr val="000000"/>
                </a:solidFill>
                <a:uFill>
                  <a:solidFill>
                    <a:srgbClr val="FFFFFF"/>
                  </a:solidFill>
                </a:uFill>
                <a:latin typeface="Arial"/>
              </a:rPr>
              <a:t>　</a:t>
            </a:r>
            <a:r>
              <a:rPr lang="en-US" sz="2177" spc="-1">
                <a:solidFill>
                  <a:srgbClr val="000000"/>
                </a:solidFill>
                <a:uFill>
                  <a:solidFill>
                    <a:srgbClr val="FFFFFF"/>
                  </a:solidFill>
                </a:uFill>
                <a:latin typeface="Arial"/>
              </a:rPr>
              <a:t>1968年頃　ドイツでも一人の母親から始まる</a:t>
            </a:r>
            <a:endParaRPr lang="en-US" sz="1633" spc="-1">
              <a:solidFill>
                <a:srgbClr val="000000"/>
              </a:solidFill>
              <a:uFill>
                <a:solidFill>
                  <a:srgbClr val="FFFFFF"/>
                </a:solidFill>
              </a:uFill>
              <a:latin typeface="Arial"/>
            </a:endParaRPr>
          </a:p>
        </p:txBody>
      </p:sp>
      <p:sp>
        <p:nvSpPr>
          <p:cNvPr id="96" name="CustomShape 5"/>
          <p:cNvSpPr/>
          <p:nvPr/>
        </p:nvSpPr>
        <p:spPr>
          <a:xfrm>
            <a:off x="390556" y="4338266"/>
            <a:ext cx="6296560" cy="979654"/>
          </a:xfrm>
          <a:custGeom>
            <a:avLst/>
            <a:gdLst/>
            <a:ahLst/>
            <a:cxnLst/>
            <a:rect l="0" t="0" r="r" b="b"/>
            <a:pathLst>
              <a:path w="19284" h="3002">
                <a:moveTo>
                  <a:pt x="500" y="0"/>
                </a:moveTo>
                <a:cubicBezTo>
                  <a:pt x="250" y="0"/>
                  <a:pt x="0" y="250"/>
                  <a:pt x="0" y="500"/>
                </a:cubicBezTo>
                <a:lnTo>
                  <a:pt x="0" y="2500"/>
                </a:lnTo>
                <a:cubicBezTo>
                  <a:pt x="0" y="2750"/>
                  <a:pt x="250" y="3001"/>
                  <a:pt x="500" y="3001"/>
                </a:cubicBezTo>
                <a:lnTo>
                  <a:pt x="18782" y="3001"/>
                </a:lnTo>
                <a:cubicBezTo>
                  <a:pt x="19032" y="3001"/>
                  <a:pt x="19283" y="2750"/>
                  <a:pt x="19283" y="2500"/>
                </a:cubicBezTo>
                <a:lnTo>
                  <a:pt x="19283" y="500"/>
                </a:lnTo>
                <a:cubicBezTo>
                  <a:pt x="19283" y="250"/>
                  <a:pt x="19032" y="0"/>
                  <a:pt x="18782" y="0"/>
                </a:cubicBezTo>
                <a:lnTo>
                  <a:pt x="500"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marL="391867" indent="-293900" algn="ctr"/>
            <a:r>
              <a:rPr lang="en-US" sz="2177" spc="-1">
                <a:solidFill>
                  <a:srgbClr val="000000"/>
                </a:solidFill>
                <a:uFill>
                  <a:solidFill>
                    <a:srgbClr val="FFFFFF"/>
                  </a:solidFill>
                </a:uFill>
                <a:latin typeface="Arial"/>
              </a:rPr>
              <a:t>1993年　</a:t>
            </a:r>
            <a:r>
              <a:rPr lang="en-US" sz="1996" spc="-1">
                <a:solidFill>
                  <a:srgbClr val="000000"/>
                </a:solidFill>
                <a:uFill>
                  <a:solidFill>
                    <a:srgbClr val="FFFFFF"/>
                  </a:solidFill>
                </a:uFill>
                <a:latin typeface="Arial"/>
              </a:rPr>
              <a:t>２人の学生による広報活動により</a:t>
            </a:r>
            <a:r>
              <a:rPr lang="en-US" sz="1996" spc="-1">
                <a:solidFill>
                  <a:srgbClr val="FF0000"/>
                </a:solidFill>
                <a:uFill>
                  <a:solidFill>
                    <a:srgbClr val="FFFFFF"/>
                  </a:solidFill>
                </a:uFill>
                <a:latin typeface="Arial"/>
              </a:rPr>
              <a:t>認可</a:t>
            </a:r>
            <a:r>
              <a:rPr lang="en-US" sz="1996" spc="-1">
                <a:solidFill>
                  <a:srgbClr val="000000"/>
                </a:solidFill>
                <a:uFill>
                  <a:solidFill>
                    <a:srgbClr val="FFFFFF"/>
                  </a:solidFill>
                </a:uFill>
                <a:latin typeface="Arial"/>
              </a:rPr>
              <a:t>される</a:t>
            </a:r>
            <a:endParaRPr lang="en-US" sz="1633" spc="-1">
              <a:solidFill>
                <a:srgbClr val="000000"/>
              </a:solidFill>
              <a:uFill>
                <a:solidFill>
                  <a:srgbClr val="FFFFFF"/>
                </a:solidFill>
              </a:uFill>
              <a:latin typeface="Arial"/>
            </a:endParaRPr>
          </a:p>
        </p:txBody>
      </p:sp>
      <p:cxnSp>
        <p:nvCxnSpPr>
          <p:cNvPr id="97" name="Line 6"/>
          <p:cNvCxnSpPr>
            <a:stCxn id="94" idx="3"/>
            <a:endCxn id="96" idx="3"/>
          </p:cNvCxnSpPr>
          <p:nvPr/>
        </p:nvCxnSpPr>
        <p:spPr>
          <a:xfrm>
            <a:off x="6593069" y="1556704"/>
            <a:ext cx="94373" cy="3271716"/>
          </a:xfrm>
          <a:prstGeom prst="curvedConnector3">
            <a:avLst/>
          </a:prstGeom>
          <a:ln>
            <a:solidFill>
              <a:srgbClr val="000000"/>
            </a:solidFill>
            <a:tailEnd type="triangle" w="med" len="med"/>
          </a:ln>
        </p:spPr>
      </p:cxnSp>
      <p:sp>
        <p:nvSpPr>
          <p:cNvPr id="98" name="CustomShape 7"/>
          <p:cNvSpPr/>
          <p:nvPr/>
        </p:nvSpPr>
        <p:spPr>
          <a:xfrm>
            <a:off x="7020851" y="816738"/>
            <a:ext cx="2017107" cy="1675534"/>
          </a:xfrm>
          <a:prstGeom prst="cloudCallout">
            <a:avLst>
              <a:gd name="adj1" fmla="val -5870"/>
              <a:gd name="adj2" fmla="val 17626"/>
            </a:avLst>
          </a:prstGeom>
          <a:solidFill>
            <a:srgbClr val="CCFFFF"/>
          </a:solidFill>
          <a:ln>
            <a:solidFill>
              <a:srgbClr val="23B8DC"/>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996" spc="-1">
                <a:solidFill>
                  <a:srgbClr val="000000"/>
                </a:solidFill>
                <a:uFill>
                  <a:solidFill>
                    <a:srgbClr val="FFFFFF"/>
                  </a:solidFill>
                </a:uFill>
                <a:latin typeface="Arial"/>
              </a:rPr>
              <a:t>　自然環境の中で</a:t>
            </a:r>
            <a:endParaRPr lang="en-US" sz="1633" spc="-1">
              <a:solidFill>
                <a:srgbClr val="000000"/>
              </a:solidFill>
              <a:uFill>
                <a:solidFill>
                  <a:srgbClr val="FFFFFF"/>
                </a:solidFill>
              </a:uFill>
              <a:latin typeface="Arial"/>
            </a:endParaRPr>
          </a:p>
          <a:p>
            <a:pPr algn="ctr"/>
            <a:r>
              <a:rPr lang="en-US" sz="1996" spc="-1">
                <a:solidFill>
                  <a:srgbClr val="000000"/>
                </a:solidFill>
                <a:uFill>
                  <a:solidFill>
                    <a:srgbClr val="FFFFFF"/>
                  </a:solidFill>
                </a:uFill>
                <a:latin typeface="Arial"/>
              </a:rPr>
              <a:t>子育てがしたい</a:t>
            </a:r>
            <a:endParaRPr lang="en-US" sz="1633" spc="-1">
              <a:solidFill>
                <a:srgbClr val="000000"/>
              </a:solidFill>
              <a:uFill>
                <a:solidFill>
                  <a:srgbClr val="FFFFFF"/>
                </a:solidFill>
              </a:uFill>
              <a:latin typeface="Arial"/>
            </a:endParaRPr>
          </a:p>
        </p:txBody>
      </p:sp>
      <p:cxnSp>
        <p:nvCxnSpPr>
          <p:cNvPr id="99" name="Line 8"/>
          <p:cNvCxnSpPr>
            <a:stCxn id="94" idx="2"/>
            <a:endCxn id="95" idx="0"/>
          </p:cNvCxnSpPr>
          <p:nvPr/>
        </p:nvCxnSpPr>
        <p:spPr>
          <a:xfrm>
            <a:off x="3490832" y="2046530"/>
            <a:ext cx="327" cy="599221"/>
          </a:xfrm>
          <a:prstGeom prst="straightConnector1">
            <a:avLst/>
          </a:prstGeom>
          <a:ln>
            <a:solidFill>
              <a:srgbClr val="000000"/>
            </a:solidFill>
            <a:headEnd type="triangle" w="med" len="med"/>
            <a:tailEnd type="triangle" w="med" len="med"/>
          </a:ln>
        </p:spPr>
      </p:cxnSp>
      <p:sp>
        <p:nvSpPr>
          <p:cNvPr id="100" name="Rectangle 9"/>
          <p:cNvSpPr/>
          <p:nvPr/>
        </p:nvSpPr>
        <p:spPr>
          <a:xfrm>
            <a:off x="3592063" y="2122943"/>
            <a:ext cx="979654" cy="326551"/>
          </a:xfrm>
          <a:prstGeom prst="rect">
            <a:avLst/>
          </a:prstGeom>
          <a:solidFill>
            <a:srgbClr val="FFFFFF"/>
          </a:solidFill>
          <a:ln>
            <a:solidFill>
              <a:srgbClr val="FFFFFF"/>
            </a:solidFill>
          </a:ln>
        </p:spPr>
        <p:txBody>
          <a:bodyPr lIns="81638" tIns="40819" rIns="81638" bIns="40819" anchor="ctr" anchorCtr="1"/>
          <a:lstStyle/>
          <a:p>
            <a:pPr algn="ctr"/>
            <a:r>
              <a:rPr lang="en-US" sz="1633" spc="-1">
                <a:solidFill>
                  <a:srgbClr val="000000"/>
                </a:solidFill>
                <a:uFill>
                  <a:solidFill>
                    <a:srgbClr val="FFFFFF"/>
                  </a:solidFill>
                </a:uFill>
                <a:latin typeface="Arial"/>
              </a:rPr>
              <a:t>無関係</a:t>
            </a:r>
          </a:p>
        </p:txBody>
      </p:sp>
      <p:sp>
        <p:nvSpPr>
          <p:cNvPr id="101" name="Rectangle 10"/>
          <p:cNvSpPr/>
          <p:nvPr/>
        </p:nvSpPr>
        <p:spPr>
          <a:xfrm>
            <a:off x="7020851" y="3755699"/>
            <a:ext cx="1306205" cy="489827"/>
          </a:xfrm>
          <a:prstGeom prst="rect">
            <a:avLst/>
          </a:prstGeom>
          <a:solidFill>
            <a:srgbClr val="FFFFFF"/>
          </a:solidFill>
          <a:ln>
            <a:solidFill>
              <a:srgbClr val="FFFFFF"/>
            </a:solidFill>
          </a:ln>
        </p:spPr>
        <p:txBody>
          <a:bodyPr lIns="81638" tIns="40819" rIns="81638" bIns="40819" anchor="ctr" anchorCtr="1"/>
          <a:lstStyle/>
          <a:p>
            <a:pPr algn="ctr"/>
            <a:r>
              <a:rPr lang="en-US" sz="1996" spc="-1">
                <a:solidFill>
                  <a:srgbClr val="000000"/>
                </a:solidFill>
                <a:uFill>
                  <a:solidFill>
                    <a:srgbClr val="FFFFFF"/>
                  </a:solidFill>
                </a:uFill>
                <a:latin typeface="Arial"/>
              </a:rPr>
              <a:t>共感、擁護</a:t>
            </a:r>
            <a:endParaRPr lang="en-US" sz="1633" spc="-1">
              <a:solidFill>
                <a:srgbClr val="000000"/>
              </a:solidFill>
              <a:uFill>
                <a:solidFill>
                  <a:srgbClr val="FFFFFF"/>
                </a:solidFill>
              </a:uFill>
              <a:latin typeface="Arial"/>
            </a:endParaRPr>
          </a:p>
        </p:txBody>
      </p:sp>
      <p:sp>
        <p:nvSpPr>
          <p:cNvPr id="102" name="Rectangle 11"/>
          <p:cNvSpPr/>
          <p:nvPr/>
        </p:nvSpPr>
        <p:spPr>
          <a:xfrm>
            <a:off x="653103" y="3755699"/>
            <a:ext cx="3592063" cy="489827"/>
          </a:xfrm>
          <a:prstGeom prst="rect">
            <a:avLst/>
          </a:prstGeom>
          <a:solidFill>
            <a:srgbClr val="FFFFFF"/>
          </a:solidFill>
          <a:ln>
            <a:solidFill>
              <a:srgbClr val="FFFFFF"/>
            </a:solidFill>
          </a:ln>
        </p:spPr>
        <p:txBody>
          <a:bodyPr lIns="81638" tIns="40819" rIns="81638" bIns="40819" anchor="ctr" anchorCtr="1"/>
          <a:lstStyle/>
          <a:p>
            <a:pPr algn="ctr"/>
            <a:r>
              <a:rPr lang="en-US" sz="2177" spc="-1">
                <a:solidFill>
                  <a:srgbClr val="000000"/>
                </a:solidFill>
                <a:uFill>
                  <a:solidFill>
                    <a:srgbClr val="FFFFFF"/>
                  </a:solidFill>
                </a:uFill>
                <a:latin typeface="Arial"/>
              </a:rPr>
              <a:t>→　広がりを見せず</a:t>
            </a:r>
            <a:endParaRPr lang="en-US" sz="1633" spc="-1">
              <a:solidFill>
                <a:srgbClr val="000000"/>
              </a:solidFill>
              <a:uFill>
                <a:solidFill>
                  <a:srgbClr val="FFFFFF"/>
                </a:solidFill>
              </a:uFill>
              <a:latin typeface="Arial"/>
            </a:endParaRPr>
          </a:p>
        </p:txBody>
      </p:sp>
      <p:sp>
        <p:nvSpPr>
          <p:cNvPr id="103" name="Rectangle 12"/>
          <p:cNvSpPr/>
          <p:nvPr/>
        </p:nvSpPr>
        <p:spPr>
          <a:xfrm>
            <a:off x="2122583" y="5551730"/>
            <a:ext cx="2775685" cy="489827"/>
          </a:xfrm>
          <a:prstGeom prst="rect">
            <a:avLst/>
          </a:prstGeom>
          <a:solidFill>
            <a:srgbClr val="FFFFFF"/>
          </a:solidFill>
          <a:ln>
            <a:solidFill>
              <a:srgbClr val="FFFFFF"/>
            </a:solidFill>
          </a:ln>
        </p:spPr>
        <p:txBody>
          <a:bodyPr lIns="81638" tIns="40819" rIns="81638" bIns="40819" anchor="ctr" anchorCtr="1"/>
          <a:lstStyle/>
          <a:p>
            <a:endParaRPr lang="en-US" sz="1633" spc="-1" dirty="0">
              <a:solidFill>
                <a:srgbClr val="000000"/>
              </a:solidFill>
              <a:uFill>
                <a:solidFill>
                  <a:srgbClr val="FFFFFF"/>
                </a:solidFill>
              </a:uFill>
              <a:latin typeface="Arial"/>
            </a:endParaRPr>
          </a:p>
        </p:txBody>
      </p:sp>
      <p:sp>
        <p:nvSpPr>
          <p:cNvPr id="14" name="Rectangle 12"/>
          <p:cNvSpPr/>
          <p:nvPr/>
        </p:nvSpPr>
        <p:spPr>
          <a:xfrm>
            <a:off x="2102990" y="5551730"/>
            <a:ext cx="2775685" cy="489827"/>
          </a:xfrm>
          <a:prstGeom prst="rect">
            <a:avLst/>
          </a:prstGeom>
          <a:solidFill>
            <a:srgbClr val="FFFFFF"/>
          </a:solidFill>
          <a:ln>
            <a:solidFill>
              <a:srgbClr val="FFFFFF"/>
            </a:solidFill>
          </a:ln>
        </p:spPr>
        <p:txBody>
          <a:bodyPr lIns="81638" tIns="40819" rIns="81638" bIns="40819" anchor="ctr" anchorCtr="1"/>
          <a:lstStyle/>
          <a:p>
            <a:r>
              <a:rPr lang="ja-JP" altLang="en-US" spc="-1" dirty="0">
                <a:solidFill>
                  <a:srgbClr val="000000"/>
                </a:solidFill>
                <a:uFill>
                  <a:solidFill>
                    <a:srgbClr val="FFFFFF"/>
                  </a:solidFill>
                </a:uFill>
              </a:rPr>
              <a:t>→　ドイツ全土に広がり、</a:t>
            </a:r>
          </a:p>
          <a:p>
            <a:r>
              <a:rPr lang="ja-JP" altLang="en-US" spc="-1" dirty="0">
                <a:solidFill>
                  <a:srgbClr val="000000"/>
                </a:solidFill>
                <a:uFill>
                  <a:solidFill>
                    <a:srgbClr val="FFFFFF"/>
                  </a:solidFill>
                </a:uFill>
              </a:rPr>
              <a:t>　　現在では３００以上も    の森の幼稚園が存在</a:t>
            </a:r>
          </a:p>
        </p:txBody>
      </p:sp>
    </p:spTree>
    <p:extLst>
      <p:ext uri="{BB962C8B-B14F-4D97-AF65-F5344CB8AC3E}">
        <p14:creationId xmlns:p14="http://schemas.microsoft.com/office/powerpoint/2010/main" val="321579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163276" y="110408"/>
            <a:ext cx="1991962" cy="706330"/>
          </a:xfrm>
          <a:prstGeom prst="rect">
            <a:avLst/>
          </a:prstGeom>
          <a:noFill/>
          <a:ln>
            <a:noFill/>
          </a:ln>
        </p:spPr>
        <p:txBody>
          <a:bodyPr lIns="0" tIns="0" rIns="0" bIns="0" anchor="ctr"/>
          <a:lstStyle/>
          <a:p>
            <a:pPr algn="ctr"/>
            <a:r>
              <a:rPr lang="en-US" sz="2540" spc="-1">
                <a:solidFill>
                  <a:srgbClr val="000000"/>
                </a:solidFill>
                <a:uFill>
                  <a:solidFill>
                    <a:srgbClr val="FFFFFF"/>
                  </a:solidFill>
                </a:uFill>
                <a:latin typeface="Arial"/>
              </a:rPr>
              <a:t>1.基本事項</a:t>
            </a:r>
            <a:endParaRPr lang="en-US" sz="3991" spc="-1">
              <a:solidFill>
                <a:srgbClr val="000000"/>
              </a:solidFill>
              <a:uFill>
                <a:solidFill>
                  <a:srgbClr val="FFFFFF"/>
                </a:solidFill>
              </a:uFill>
              <a:latin typeface="Arial"/>
            </a:endParaRPr>
          </a:p>
        </p:txBody>
      </p:sp>
      <p:sp>
        <p:nvSpPr>
          <p:cNvPr id="87" name="CustomShape 2"/>
          <p:cNvSpPr/>
          <p:nvPr/>
        </p:nvSpPr>
        <p:spPr>
          <a:xfrm>
            <a:off x="499951" y="4148213"/>
            <a:ext cx="3745215" cy="2045517"/>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４．目的</a:t>
            </a: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五感を使った自然体験</a:t>
            </a: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a:t>
            </a: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心身の健全な発達</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環境意識の育成（環境教育）</a:t>
            </a:r>
            <a:endParaRPr lang="en-US" sz="1633" spc="-1">
              <a:solidFill>
                <a:srgbClr val="000000"/>
              </a:solidFill>
              <a:uFill>
                <a:solidFill>
                  <a:srgbClr val="FFFFFF"/>
                </a:solidFill>
              </a:uFill>
              <a:latin typeface="Arial"/>
            </a:endParaRPr>
          </a:p>
        </p:txBody>
      </p:sp>
      <p:sp>
        <p:nvSpPr>
          <p:cNvPr id="88" name="CustomShape 3"/>
          <p:cNvSpPr/>
          <p:nvPr/>
        </p:nvSpPr>
        <p:spPr>
          <a:xfrm>
            <a:off x="5061544" y="753388"/>
            <a:ext cx="3658679" cy="1859382"/>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３．指導方針</a:t>
            </a: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待つ、見守る</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（禁止しない、与えすぎない）</a:t>
            </a:r>
            <a:endParaRPr lang="en-US" sz="1633" spc="-1">
              <a:solidFill>
                <a:srgbClr val="000000"/>
              </a:solidFill>
              <a:uFill>
                <a:solidFill>
                  <a:srgbClr val="FFFFFF"/>
                </a:solidFill>
              </a:uFill>
              <a:latin typeface="Arial"/>
            </a:endParaRPr>
          </a:p>
        </p:txBody>
      </p:sp>
      <p:sp>
        <p:nvSpPr>
          <p:cNvPr id="89" name="CustomShape 4"/>
          <p:cNvSpPr/>
          <p:nvPr/>
        </p:nvSpPr>
        <p:spPr>
          <a:xfrm>
            <a:off x="2657474" y="2306465"/>
            <a:ext cx="3755339" cy="2122583"/>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１．基本方針</a:t>
            </a: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雨でも、風でも、雪でも、</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2177" b="1" spc="-1">
                <a:solidFill>
                  <a:srgbClr val="0000FF"/>
                </a:solidFill>
                <a:uFill>
                  <a:solidFill>
                    <a:srgbClr val="FFFFFF"/>
                  </a:solidFill>
                </a:uFill>
                <a:latin typeface="Arial"/>
              </a:rPr>
              <a:t>どんな天候でも森に出かける</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
        <p:nvSpPr>
          <p:cNvPr id="90" name="CustomShape 5"/>
          <p:cNvSpPr/>
          <p:nvPr/>
        </p:nvSpPr>
        <p:spPr>
          <a:xfrm>
            <a:off x="5169306" y="4110007"/>
            <a:ext cx="3489526" cy="2097765"/>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５．運営形態</a:t>
            </a:r>
          </a:p>
          <a:p>
            <a:pPr algn="ct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公立、私立、NPOなど様々</a:t>
            </a: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親の協力体制が強い</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
        <p:nvSpPr>
          <p:cNvPr id="91" name="CustomShape 6"/>
          <p:cNvSpPr/>
          <p:nvPr/>
        </p:nvSpPr>
        <p:spPr>
          <a:xfrm>
            <a:off x="329817" y="698853"/>
            <a:ext cx="3597941" cy="2082417"/>
          </a:xfrm>
          <a:prstGeom prst="ellipse">
            <a:avLst/>
          </a:prstGeom>
          <a:solidFill>
            <a:srgbClr val="FFCC99"/>
          </a:solidFill>
          <a:ln>
            <a:solidFill>
              <a:srgbClr val="FFFFFF"/>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1633" spc="-1">
                <a:solidFill>
                  <a:srgbClr val="000000"/>
                </a:solidFill>
                <a:uFill>
                  <a:solidFill>
                    <a:srgbClr val="FFFFFF"/>
                  </a:solidFill>
                </a:uFill>
                <a:latin typeface="Arial"/>
              </a:rPr>
              <a:t>２．活動内容</a:t>
            </a:r>
          </a:p>
          <a:p>
            <a:pPr algn="ct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通常の幼稚園と同じ</a:t>
            </a:r>
            <a:endParaRPr lang="en-US" sz="1633" spc="-1">
              <a:solidFill>
                <a:srgbClr val="000000"/>
              </a:solidFill>
              <a:uFill>
                <a:solidFill>
                  <a:srgbClr val="FFFFFF"/>
                </a:solidFill>
              </a:uFill>
              <a:latin typeface="Arial"/>
            </a:endParaRPr>
          </a:p>
          <a:p>
            <a:pPr algn="ctr"/>
            <a:r>
              <a:rPr lang="en-US" sz="2358" b="1" spc="-1">
                <a:solidFill>
                  <a:srgbClr val="0000FF"/>
                </a:solidFill>
                <a:uFill>
                  <a:solidFill>
                    <a:srgbClr val="FFFFFF"/>
                  </a:solidFill>
                </a:uFill>
                <a:latin typeface="Arial"/>
              </a:rPr>
              <a:t>教育内容を全て森で行う</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r>
              <a:rPr lang="en-US" sz="1996" b="1" spc="-1">
                <a:solidFill>
                  <a:srgbClr val="0000FF"/>
                </a:solidFill>
                <a:uFill>
                  <a:solidFill>
                    <a:srgbClr val="FFFFFF"/>
                  </a:solidFill>
                </a:uFill>
                <a:latin typeface="Arial"/>
              </a:rPr>
              <a:t>（ただし既成のおもちゃはない）</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96481961"/>
      </p:ext>
    </p:extLst>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37" presetClass="entr" fill="hold" nodeType="clickEffect">
                                  <p:stCondLst>
                                    <p:cond delay="0"/>
                                  </p:stCondLst>
                                  <p:childTnLst>
                                    <p:set>
                                      <p:cBhvr>
                                        <p:cTn id="6" dur="1" fill="hold">
                                          <p:stCondLst>
                                            <p:cond delay="0"/>
                                          </p:stCondLst>
                                        </p:cTn>
                                        <p:tgtEl>
                                          <p:spTgt spid="88">
                                            <p:txEl>
                                              <p:charRg st="31" end="31"/>
                                            </p:txEl>
                                          </p:spTgt>
                                        </p:tgtEl>
                                        <p:attrNameLst>
                                          <p:attrName>style.visibility</p:attrName>
                                        </p:attrNameLst>
                                      </p:cBhvr>
                                      <p:to>
                                        <p:strVal val="visible"/>
                                      </p:to>
                                    </p:set>
                                    <p:animEffect transition="in" filter="fade">
                                      <p:cBhvr additive="repl">
                                        <p:cTn id="7" dur="1000"/>
                                        <p:tgtEl>
                                          <p:spTgt spid="88">
                                            <p:txEl>
                                              <p:charRg st="31" end="31"/>
                                            </p:txEl>
                                          </p:spTgt>
                                        </p:tgtEl>
                                      </p:cBhvr>
                                    </p:animEffect>
                                    <p:anim calcmode="lin" valueType="num">
                                      <p:cBhvr additive="base">
                                        <p:cTn id="8" dur="1000" fill="hold"/>
                                        <p:tgtEl>
                                          <p:spTgt spid="88">
                                            <p:txEl>
                                              <p:charRg st="31" end="31"/>
                                            </p:txEl>
                                          </p:spTgt>
                                        </p:tgtEl>
                                        <p:attrNameLst>
                                          <p:attrName>ppt_x</p:attrName>
                                        </p:attrNameLst>
                                      </p:cBhvr>
                                      <p:tavLst>
                                        <p:tav tm="0">
                                          <p:val>
                                            <p:strVal val="#ppt_x"/>
                                          </p:val>
                                        </p:tav>
                                        <p:tav tm="100000">
                                          <p:val>
                                            <p:strVal val="#ppt_x"/>
                                          </p:val>
                                        </p:tav>
                                      </p:tavLst>
                                    </p:anim>
                                    <p:anim calcmode="lin" valueType="num">
                                      <p:cBhvr additive="base">
                                        <p:cTn id="9" dur="900" fill="hold"/>
                                        <p:tgtEl>
                                          <p:spTgt spid="88">
                                            <p:txEl>
                                              <p:charRg st="31" end="31"/>
                                            </p:txEl>
                                          </p:spTgt>
                                        </p:tgtEl>
                                        <p:attrNameLst>
                                          <p:attrName>ppt_y</p:attrName>
                                        </p:attrNameLst>
                                      </p:cBhvr>
                                      <p:tavLst>
                                        <p:tav tm="0">
                                          <p:val>
                                            <p:strVal val="#ppt_y+1"/>
                                          </p:val>
                                        </p:tav>
                                        <p:tav tm="100000">
                                          <p:val>
                                            <p:strVal val="#ppt_y-.03"/>
                                          </p:val>
                                        </p:tav>
                                      </p:tavLst>
                                    </p:anim>
                                    <p:anim calcmode="lin" valueType="num">
                                      <p:cBhvr additive="base">
                                        <p:cTn id="10" dur="100" fill="hold">
                                          <p:stCondLst>
                                            <p:cond delay="900"/>
                                          </p:stCondLst>
                                        </p:cTn>
                                        <p:tgtEl>
                                          <p:spTgt spid="88">
                                            <p:txEl>
                                              <p:charRg st="31" end="31"/>
                                            </p:txEl>
                                          </p:spTgt>
                                        </p:tgtEl>
                                        <p:attrNameLst>
                                          <p:attrName>ppt_y</p:attrName>
                                        </p:attrNameLst>
                                      </p:cBhvr>
                                      <p:tavLst>
                                        <p:tav tm="0">
                                          <p:val>
                                            <p:strVal val="#ppt_y-.03"/>
                                          </p:val>
                                        </p:tav>
                                        <p:tav tm="100000">
                                          <p:val>
                                            <p:strVal val="#ppt_y"/>
                                          </p:val>
                                        </p:tav>
                                      </p:tavLst>
                                    </p:anim>
                                  </p:childTnLst>
                                </p:cTn>
                              </p:par>
                              <p:par>
                                <p:cTn id="11" presetID="37" presetClass="entr" fill="hold" nodeType="withEffect">
                                  <p:stCondLst>
                                    <p:cond delay="0"/>
                                  </p:stCondLst>
                                  <p:childTnLst>
                                    <p:set>
                                      <p:cBhvr>
                                        <p:cTn id="12" dur="1" fill="hold">
                                          <p:stCondLst>
                                            <p:cond delay="0"/>
                                          </p:stCondLst>
                                        </p:cTn>
                                        <p:tgtEl>
                                          <p:spTgt spid="88">
                                            <p:txEl>
                                              <p:charRg st="31" end="31"/>
                                            </p:txEl>
                                          </p:spTgt>
                                        </p:tgtEl>
                                        <p:attrNameLst>
                                          <p:attrName>style.visibility</p:attrName>
                                        </p:attrNameLst>
                                      </p:cBhvr>
                                      <p:to>
                                        <p:strVal val="visible"/>
                                      </p:to>
                                    </p:set>
                                    <p:animEffect transition="in" filter="fade">
                                      <p:cBhvr additive="repl">
                                        <p:cTn id="13" dur="1000"/>
                                        <p:tgtEl>
                                          <p:spTgt spid="88">
                                            <p:txEl>
                                              <p:charRg st="31" end="31"/>
                                            </p:txEl>
                                          </p:spTgt>
                                        </p:tgtEl>
                                      </p:cBhvr>
                                    </p:animEffect>
                                    <p:anim calcmode="lin" valueType="num">
                                      <p:cBhvr additive="base">
                                        <p:cTn id="14" dur="1000" fill="hold"/>
                                        <p:tgtEl>
                                          <p:spTgt spid="88">
                                            <p:txEl>
                                              <p:charRg st="31" end="31"/>
                                            </p:txEl>
                                          </p:spTgt>
                                        </p:tgtEl>
                                        <p:attrNameLst>
                                          <p:attrName>ppt_x</p:attrName>
                                        </p:attrNameLst>
                                      </p:cBhvr>
                                      <p:tavLst>
                                        <p:tav tm="0">
                                          <p:val>
                                            <p:strVal val="#ppt_x"/>
                                          </p:val>
                                        </p:tav>
                                        <p:tav tm="100000">
                                          <p:val>
                                            <p:strVal val="#ppt_x"/>
                                          </p:val>
                                        </p:tav>
                                      </p:tavLst>
                                    </p:anim>
                                    <p:anim calcmode="lin" valueType="num">
                                      <p:cBhvr additive="base">
                                        <p:cTn id="15" dur="900" fill="hold"/>
                                        <p:tgtEl>
                                          <p:spTgt spid="88">
                                            <p:txEl>
                                              <p:charRg st="31" end="31"/>
                                            </p:txEl>
                                          </p:spTgt>
                                        </p:tgtEl>
                                        <p:attrNameLst>
                                          <p:attrName>ppt_y</p:attrName>
                                        </p:attrNameLst>
                                      </p:cBhvr>
                                      <p:tavLst>
                                        <p:tav tm="0">
                                          <p:val>
                                            <p:strVal val="#ppt_y+1"/>
                                          </p:val>
                                        </p:tav>
                                        <p:tav tm="100000">
                                          <p:val>
                                            <p:strVal val="#ppt_y-.03"/>
                                          </p:val>
                                        </p:tav>
                                      </p:tavLst>
                                    </p:anim>
                                    <p:anim calcmode="lin" valueType="num">
                                      <p:cBhvr additive="base">
                                        <p:cTn id="16" dur="100" fill="hold">
                                          <p:stCondLst>
                                            <p:cond delay="900"/>
                                          </p:stCondLst>
                                        </p:cTn>
                                        <p:tgtEl>
                                          <p:spTgt spid="88">
                                            <p:txEl>
                                              <p:charRg st="31" end="31"/>
                                            </p:txEl>
                                          </p:spTgt>
                                        </p:tgtEl>
                                        <p:attrNameLst>
                                          <p:attrName>ppt_y</p:attrName>
                                        </p:attrNameLst>
                                      </p:cBhvr>
                                      <p:tavLst>
                                        <p:tav tm="0">
                                          <p:val>
                                            <p:strVal val="#ppt_y-.03"/>
                                          </p:val>
                                        </p:tav>
                                        <p:tav tm="100000">
                                          <p:val>
                                            <p:strVal val="#ppt_y"/>
                                          </p:val>
                                        </p:tav>
                                      </p:tavLst>
                                    </p:anim>
                                  </p:childTnLst>
                                </p:cTn>
                              </p:par>
                            </p:childTnLst>
                          </p:cTn>
                        </p:par>
                      </p:childTnLst>
                    </p:cTn>
                  </p:par>
                  <p:par>
                    <p:cTn id="17" fill="freeze">
                      <p:stCondLst>
                        <p:cond delay="indefinite"/>
                      </p:stCondLst>
                      <p:childTnLst>
                        <p:par>
                          <p:cTn id="18" fill="freeze">
                            <p:stCondLst>
                              <p:cond delay="0"/>
                            </p:stCondLst>
                            <p:childTnLst>
                              <p:par>
                                <p:cTn id="19" presetID="37" presetClass="entr" fill="hold" nodeType="clickEffect">
                                  <p:stCondLst>
                                    <p:cond delay="0"/>
                                  </p:stCondLst>
                                  <p:childTnLst>
                                    <p:set>
                                      <p:cBhvr>
                                        <p:cTn id="20" dur="1" fill="hold">
                                          <p:stCondLst>
                                            <p:cond delay="0"/>
                                          </p:stCondLst>
                                        </p:cTn>
                                        <p:tgtEl>
                                          <p:spTgt spid="87">
                                            <p:txEl>
                                              <p:pRg st="6" end="6"/>
                                            </p:txEl>
                                          </p:spTgt>
                                        </p:tgtEl>
                                        <p:attrNameLst>
                                          <p:attrName>style.visibility</p:attrName>
                                        </p:attrNameLst>
                                      </p:cBhvr>
                                      <p:to>
                                        <p:strVal val="visible"/>
                                      </p:to>
                                    </p:set>
                                    <p:animEffect transition="in" filter="fade">
                                      <p:cBhvr additive="repl">
                                        <p:cTn id="21" dur="1000"/>
                                        <p:tgtEl>
                                          <p:spTgt spid="87">
                                            <p:txEl>
                                              <p:pRg st="6" end="6"/>
                                            </p:txEl>
                                          </p:spTgt>
                                        </p:tgtEl>
                                      </p:cBhvr>
                                    </p:animEffect>
                                    <p:anim calcmode="lin" valueType="num">
                                      <p:cBhvr additive="base">
                                        <p:cTn id="22" dur="1000" fill="hold"/>
                                        <p:tgtEl>
                                          <p:spTgt spid="87">
                                            <p:txEl>
                                              <p:pRg st="6" end="6"/>
                                            </p:txEl>
                                          </p:spTgt>
                                        </p:tgtEl>
                                        <p:attrNameLst>
                                          <p:attrName>ppt_x</p:attrName>
                                        </p:attrNameLst>
                                      </p:cBhvr>
                                      <p:tavLst>
                                        <p:tav tm="0">
                                          <p:val>
                                            <p:strVal val="#ppt_x"/>
                                          </p:val>
                                        </p:tav>
                                        <p:tav tm="100000">
                                          <p:val>
                                            <p:strVal val="#ppt_x"/>
                                          </p:val>
                                        </p:tav>
                                      </p:tavLst>
                                    </p:anim>
                                    <p:anim calcmode="lin" valueType="num">
                                      <p:cBhvr additive="base">
                                        <p:cTn id="23" dur="900" fill="hold"/>
                                        <p:tgtEl>
                                          <p:spTgt spid="87">
                                            <p:txEl>
                                              <p:pRg st="6" end="6"/>
                                            </p:txEl>
                                          </p:spTgt>
                                        </p:tgtEl>
                                        <p:attrNameLst>
                                          <p:attrName>ppt_y</p:attrName>
                                        </p:attrNameLst>
                                      </p:cBhvr>
                                      <p:tavLst>
                                        <p:tav tm="0">
                                          <p:val>
                                            <p:strVal val="#ppt_y+1"/>
                                          </p:val>
                                        </p:tav>
                                        <p:tav tm="100000">
                                          <p:val>
                                            <p:strVal val="#ppt_y-.03"/>
                                          </p:val>
                                        </p:tav>
                                      </p:tavLst>
                                    </p:anim>
                                    <p:anim calcmode="lin" valueType="num">
                                      <p:cBhvr additive="base">
                                        <p:cTn id="24" dur="100" fill="hold">
                                          <p:stCondLst>
                                            <p:cond delay="900"/>
                                          </p:stCondLst>
                                        </p:cTn>
                                        <p:tgtEl>
                                          <p:spTgt spid="87">
                                            <p:txEl>
                                              <p:pRg st="6" end="6"/>
                                            </p:txEl>
                                          </p:spTgt>
                                        </p:tgtEl>
                                        <p:attrNameLst>
                                          <p:attrName>ppt_y</p:attrName>
                                        </p:attrNameLst>
                                      </p:cBhvr>
                                      <p:tavLst>
                                        <p:tav tm="0">
                                          <p:val>
                                            <p:strVal val="#ppt_y-.03"/>
                                          </p:val>
                                        </p:tav>
                                        <p:tav tm="100000">
                                          <p:val>
                                            <p:strVal val="#ppt_y"/>
                                          </p:val>
                                        </p:tav>
                                      </p:tavLst>
                                    </p:anim>
                                  </p:childTnLst>
                                </p:cTn>
                              </p:par>
                              <p:par>
                                <p:cTn id="25" presetID="37" presetClass="entr" fill="hold" nodeType="withEffect">
                                  <p:stCondLst>
                                    <p:cond delay="0"/>
                                  </p:stCondLst>
                                  <p:childTnLst>
                                    <p:set>
                                      <p:cBhvr>
                                        <p:cTn id="26"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27" dur="1000"/>
                                        <p:tgtEl>
                                          <p:spTgt spid="87">
                                            <p:txEl>
                                              <p:charRg st="43" end="43"/>
                                            </p:txEl>
                                          </p:spTgt>
                                        </p:tgtEl>
                                      </p:cBhvr>
                                    </p:animEffect>
                                    <p:anim calcmode="lin" valueType="num">
                                      <p:cBhvr additive="base">
                                        <p:cTn id="28"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29"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30"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par>
                                <p:cTn id="31" presetID="37" presetClass="entr" fill="hold" nodeType="withEffect">
                                  <p:stCondLst>
                                    <p:cond delay="0"/>
                                  </p:stCondLst>
                                  <p:childTnLst>
                                    <p:set>
                                      <p:cBhvr>
                                        <p:cTn id="32"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33" dur="1000"/>
                                        <p:tgtEl>
                                          <p:spTgt spid="87">
                                            <p:txEl>
                                              <p:charRg st="43" end="43"/>
                                            </p:txEl>
                                          </p:spTgt>
                                        </p:tgtEl>
                                      </p:cBhvr>
                                    </p:animEffect>
                                    <p:anim calcmode="lin" valueType="num">
                                      <p:cBhvr additive="base">
                                        <p:cTn id="34"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35"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36"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par>
                                <p:cTn id="37" presetID="37" presetClass="entr" fill="hold" nodeType="withEffect">
                                  <p:stCondLst>
                                    <p:cond delay="0"/>
                                  </p:stCondLst>
                                  <p:childTnLst>
                                    <p:set>
                                      <p:cBhvr>
                                        <p:cTn id="38" dur="1" fill="hold">
                                          <p:stCondLst>
                                            <p:cond delay="0"/>
                                          </p:stCondLst>
                                        </p:cTn>
                                        <p:tgtEl>
                                          <p:spTgt spid="87">
                                            <p:txEl>
                                              <p:charRg st="43" end="43"/>
                                            </p:txEl>
                                          </p:spTgt>
                                        </p:tgtEl>
                                        <p:attrNameLst>
                                          <p:attrName>style.visibility</p:attrName>
                                        </p:attrNameLst>
                                      </p:cBhvr>
                                      <p:to>
                                        <p:strVal val="visible"/>
                                      </p:to>
                                    </p:set>
                                    <p:animEffect transition="in" filter="fade">
                                      <p:cBhvr additive="repl">
                                        <p:cTn id="39" dur="1000"/>
                                        <p:tgtEl>
                                          <p:spTgt spid="87">
                                            <p:txEl>
                                              <p:charRg st="43" end="43"/>
                                            </p:txEl>
                                          </p:spTgt>
                                        </p:tgtEl>
                                      </p:cBhvr>
                                    </p:animEffect>
                                    <p:anim calcmode="lin" valueType="num">
                                      <p:cBhvr additive="base">
                                        <p:cTn id="40" dur="1000" fill="hold"/>
                                        <p:tgtEl>
                                          <p:spTgt spid="87">
                                            <p:txEl>
                                              <p:charRg st="43" end="43"/>
                                            </p:txEl>
                                          </p:spTgt>
                                        </p:tgtEl>
                                        <p:attrNameLst>
                                          <p:attrName>ppt_x</p:attrName>
                                        </p:attrNameLst>
                                      </p:cBhvr>
                                      <p:tavLst>
                                        <p:tav tm="0">
                                          <p:val>
                                            <p:strVal val="#ppt_x"/>
                                          </p:val>
                                        </p:tav>
                                        <p:tav tm="100000">
                                          <p:val>
                                            <p:strVal val="#ppt_x"/>
                                          </p:val>
                                        </p:tav>
                                      </p:tavLst>
                                    </p:anim>
                                    <p:anim calcmode="lin" valueType="num">
                                      <p:cBhvr additive="base">
                                        <p:cTn id="41" dur="900" fill="hold"/>
                                        <p:tgtEl>
                                          <p:spTgt spid="87">
                                            <p:txEl>
                                              <p:charRg st="43" end="43"/>
                                            </p:txEl>
                                          </p:spTgt>
                                        </p:tgtEl>
                                        <p:attrNameLst>
                                          <p:attrName>ppt_y</p:attrName>
                                        </p:attrNameLst>
                                      </p:cBhvr>
                                      <p:tavLst>
                                        <p:tav tm="0">
                                          <p:val>
                                            <p:strVal val="#ppt_y+1"/>
                                          </p:val>
                                        </p:tav>
                                        <p:tav tm="100000">
                                          <p:val>
                                            <p:strVal val="#ppt_y-.03"/>
                                          </p:val>
                                        </p:tav>
                                      </p:tavLst>
                                    </p:anim>
                                    <p:anim calcmode="lin" valueType="num">
                                      <p:cBhvr additive="base">
                                        <p:cTn id="42" dur="100" fill="hold">
                                          <p:stCondLst>
                                            <p:cond delay="900"/>
                                          </p:stCondLst>
                                        </p:cTn>
                                        <p:tgtEl>
                                          <p:spTgt spid="87">
                                            <p:txEl>
                                              <p:charRg st="43" end="43"/>
                                            </p:txEl>
                                          </p:spTgt>
                                        </p:tgtEl>
                                        <p:attrNameLst>
                                          <p:attrName>ppt_y</p:attrName>
                                        </p:attrNameLst>
                                      </p:cBhvr>
                                      <p:tavLst>
                                        <p:tav tm="0">
                                          <p:val>
                                            <p:strVal val="#ppt_y-.03"/>
                                          </p:val>
                                        </p:tav>
                                        <p:tav tm="100000">
                                          <p:val>
                                            <p:strVal val="#ppt_y"/>
                                          </p:val>
                                        </p:tav>
                                      </p:tavLst>
                                    </p:anim>
                                  </p:childTnLst>
                                </p:cTn>
                              </p:par>
                            </p:childTnLst>
                          </p:cTn>
                        </p:par>
                      </p:childTnLst>
                    </p:cTn>
                  </p:par>
                  <p:par>
                    <p:cTn id="43" fill="freeze">
                      <p:stCondLst>
                        <p:cond delay="indefinite"/>
                      </p:stCondLst>
                      <p:childTnLst>
                        <p:par>
                          <p:cTn id="44" fill="freeze">
                            <p:stCondLst>
                              <p:cond delay="0"/>
                            </p:stCondLst>
                            <p:childTnLst>
                              <p:par>
                                <p:cTn id="45" presetID="37" presetClass="entr" fill="hold" nodeType="clickEffect">
                                  <p:stCondLst>
                                    <p:cond delay="0"/>
                                  </p:stCondLst>
                                  <p:childTnLst>
                                    <p:set>
                                      <p:cBhvr>
                                        <p:cTn id="46" dur="1" fill="hold">
                                          <p:stCondLst>
                                            <p:cond delay="0"/>
                                          </p:stCondLst>
                                        </p:cTn>
                                        <p:tgtEl>
                                          <p:spTgt spid="90">
                                            <p:txEl>
                                              <p:charRg st="33" end="33"/>
                                            </p:txEl>
                                          </p:spTgt>
                                        </p:tgtEl>
                                        <p:attrNameLst>
                                          <p:attrName>style.visibility</p:attrName>
                                        </p:attrNameLst>
                                      </p:cBhvr>
                                      <p:to>
                                        <p:strVal val="visible"/>
                                      </p:to>
                                    </p:set>
                                    <p:animEffect transition="in" filter="fade">
                                      <p:cBhvr additive="repl">
                                        <p:cTn id="47" dur="1000"/>
                                        <p:tgtEl>
                                          <p:spTgt spid="90">
                                            <p:txEl>
                                              <p:charRg st="33" end="33"/>
                                            </p:txEl>
                                          </p:spTgt>
                                        </p:tgtEl>
                                      </p:cBhvr>
                                    </p:animEffect>
                                    <p:anim calcmode="lin" valueType="num">
                                      <p:cBhvr additive="base">
                                        <p:cTn id="48" dur="1000" fill="hold"/>
                                        <p:tgtEl>
                                          <p:spTgt spid="90">
                                            <p:txEl>
                                              <p:charRg st="33" end="33"/>
                                            </p:txEl>
                                          </p:spTgt>
                                        </p:tgtEl>
                                        <p:attrNameLst>
                                          <p:attrName>ppt_x</p:attrName>
                                        </p:attrNameLst>
                                      </p:cBhvr>
                                      <p:tavLst>
                                        <p:tav tm="0">
                                          <p:val>
                                            <p:strVal val="#ppt_x"/>
                                          </p:val>
                                        </p:tav>
                                        <p:tav tm="100000">
                                          <p:val>
                                            <p:strVal val="#ppt_x"/>
                                          </p:val>
                                        </p:tav>
                                      </p:tavLst>
                                    </p:anim>
                                    <p:anim calcmode="lin" valueType="num">
                                      <p:cBhvr additive="base">
                                        <p:cTn id="49" dur="900" fill="hold"/>
                                        <p:tgtEl>
                                          <p:spTgt spid="90">
                                            <p:txEl>
                                              <p:charRg st="33" end="33"/>
                                            </p:txEl>
                                          </p:spTgt>
                                        </p:tgtEl>
                                        <p:attrNameLst>
                                          <p:attrName>ppt_y</p:attrName>
                                        </p:attrNameLst>
                                      </p:cBhvr>
                                      <p:tavLst>
                                        <p:tav tm="0">
                                          <p:val>
                                            <p:strVal val="#ppt_y+1"/>
                                          </p:val>
                                        </p:tav>
                                        <p:tav tm="100000">
                                          <p:val>
                                            <p:strVal val="#ppt_y-.03"/>
                                          </p:val>
                                        </p:tav>
                                      </p:tavLst>
                                    </p:anim>
                                    <p:anim calcmode="lin" valueType="num">
                                      <p:cBhvr additive="base">
                                        <p:cTn id="50" dur="100" fill="hold">
                                          <p:stCondLst>
                                            <p:cond delay="900"/>
                                          </p:stCondLst>
                                        </p:cTn>
                                        <p:tgtEl>
                                          <p:spTgt spid="90">
                                            <p:txEl>
                                              <p:charRg st="33" end="33"/>
                                            </p:txEl>
                                          </p:spTgt>
                                        </p:tgtEl>
                                        <p:attrNameLst>
                                          <p:attrName>ppt_y</p:attrName>
                                        </p:attrNameLst>
                                      </p:cBhvr>
                                      <p:tavLst>
                                        <p:tav tm="0">
                                          <p:val>
                                            <p:strVal val="#ppt_y-.03"/>
                                          </p:val>
                                        </p:tav>
                                        <p:tav tm="100000">
                                          <p:val>
                                            <p:strVal val="#ppt_y"/>
                                          </p:val>
                                        </p:tav>
                                      </p:tavLst>
                                    </p:anim>
                                  </p:childTnLst>
                                </p:cTn>
                              </p:par>
                              <p:par>
                                <p:cTn id="51" presetID="37" presetClass="entr" fill="hold" nodeType="withEffect">
                                  <p:stCondLst>
                                    <p:cond delay="0"/>
                                  </p:stCondLst>
                                  <p:childTnLst>
                                    <p:set>
                                      <p:cBhvr>
                                        <p:cTn id="52" dur="1" fill="hold">
                                          <p:stCondLst>
                                            <p:cond delay="0"/>
                                          </p:stCondLst>
                                        </p:cTn>
                                        <p:tgtEl>
                                          <p:spTgt spid="90">
                                            <p:txEl>
                                              <p:charRg st="33" end="33"/>
                                            </p:txEl>
                                          </p:spTgt>
                                        </p:tgtEl>
                                        <p:attrNameLst>
                                          <p:attrName>style.visibility</p:attrName>
                                        </p:attrNameLst>
                                      </p:cBhvr>
                                      <p:to>
                                        <p:strVal val="visible"/>
                                      </p:to>
                                    </p:set>
                                    <p:animEffect transition="in" filter="fade">
                                      <p:cBhvr additive="repl">
                                        <p:cTn id="53" dur="1000"/>
                                        <p:tgtEl>
                                          <p:spTgt spid="90">
                                            <p:txEl>
                                              <p:charRg st="33" end="33"/>
                                            </p:txEl>
                                          </p:spTgt>
                                        </p:tgtEl>
                                      </p:cBhvr>
                                    </p:animEffect>
                                    <p:anim calcmode="lin" valueType="num">
                                      <p:cBhvr additive="base">
                                        <p:cTn id="54" dur="1000" fill="hold"/>
                                        <p:tgtEl>
                                          <p:spTgt spid="90">
                                            <p:txEl>
                                              <p:charRg st="33" end="33"/>
                                            </p:txEl>
                                          </p:spTgt>
                                        </p:tgtEl>
                                        <p:attrNameLst>
                                          <p:attrName>ppt_x</p:attrName>
                                        </p:attrNameLst>
                                      </p:cBhvr>
                                      <p:tavLst>
                                        <p:tav tm="0">
                                          <p:val>
                                            <p:strVal val="#ppt_x"/>
                                          </p:val>
                                        </p:tav>
                                        <p:tav tm="100000">
                                          <p:val>
                                            <p:strVal val="#ppt_x"/>
                                          </p:val>
                                        </p:tav>
                                      </p:tavLst>
                                    </p:anim>
                                    <p:anim calcmode="lin" valueType="num">
                                      <p:cBhvr additive="base">
                                        <p:cTn id="55" dur="900" fill="hold"/>
                                        <p:tgtEl>
                                          <p:spTgt spid="90">
                                            <p:txEl>
                                              <p:charRg st="33" end="33"/>
                                            </p:txEl>
                                          </p:spTgt>
                                        </p:tgtEl>
                                        <p:attrNameLst>
                                          <p:attrName>ppt_y</p:attrName>
                                        </p:attrNameLst>
                                      </p:cBhvr>
                                      <p:tavLst>
                                        <p:tav tm="0">
                                          <p:val>
                                            <p:strVal val="#ppt_y+1"/>
                                          </p:val>
                                        </p:tav>
                                        <p:tav tm="100000">
                                          <p:val>
                                            <p:strVal val="#ppt_y-.03"/>
                                          </p:val>
                                        </p:tav>
                                      </p:tavLst>
                                    </p:anim>
                                    <p:anim calcmode="lin" valueType="num">
                                      <p:cBhvr additive="base">
                                        <p:cTn id="56" dur="100" fill="hold">
                                          <p:stCondLst>
                                            <p:cond delay="900"/>
                                          </p:stCondLst>
                                        </p:cTn>
                                        <p:tgtEl>
                                          <p:spTgt spid="90">
                                            <p:txEl>
                                              <p:charRg st="33" end="3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163276" y="163636"/>
            <a:ext cx="1828687" cy="489827"/>
          </a:xfrm>
          <a:prstGeom prst="rect">
            <a:avLst/>
          </a:prstGeom>
          <a:noFill/>
          <a:ln>
            <a:noFill/>
          </a:ln>
        </p:spPr>
        <p:txBody>
          <a:bodyPr lIns="0" tIns="0" rIns="0" bIns="0" anchor="ctr"/>
          <a:lstStyle/>
          <a:p>
            <a:pPr algn="ctr"/>
            <a:r>
              <a:rPr lang="en-US" sz="2177" spc="-1">
                <a:solidFill>
                  <a:srgbClr val="000000"/>
                </a:solidFill>
                <a:uFill>
                  <a:solidFill>
                    <a:srgbClr val="FFFFFF"/>
                  </a:solidFill>
                </a:uFill>
                <a:latin typeface="Arial"/>
              </a:rPr>
              <a:t>写真で紹介…</a:t>
            </a:r>
            <a:endParaRPr lang="en-US" sz="3991" spc="-1">
              <a:solidFill>
                <a:srgbClr val="000000"/>
              </a:solidFill>
              <a:uFill>
                <a:solidFill>
                  <a:srgbClr val="FFFFFF"/>
                </a:solidFill>
              </a:uFill>
              <a:latin typeface="Arial"/>
            </a:endParaRPr>
          </a:p>
        </p:txBody>
      </p:sp>
      <p:sp>
        <p:nvSpPr>
          <p:cNvPr id="67" name="TextShape 2"/>
          <p:cNvSpPr txBox="1"/>
          <p:nvPr/>
        </p:nvSpPr>
        <p:spPr>
          <a:xfrm>
            <a:off x="4673275" y="1605033"/>
            <a:ext cx="401527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pic>
        <p:nvPicPr>
          <p:cNvPr id="68" name="図 67"/>
          <p:cNvPicPr/>
          <p:nvPr/>
        </p:nvPicPr>
        <p:blipFill>
          <a:blip r:embed="rId2"/>
          <a:stretch/>
        </p:blipFill>
        <p:spPr>
          <a:xfrm>
            <a:off x="326552" y="1959667"/>
            <a:ext cx="4015273" cy="3290983"/>
          </a:xfrm>
          <a:prstGeom prst="rect">
            <a:avLst/>
          </a:prstGeom>
          <a:ln>
            <a:noFill/>
          </a:ln>
        </p:spPr>
      </p:pic>
      <p:pic>
        <p:nvPicPr>
          <p:cNvPr id="69" name="図 68"/>
          <p:cNvPicPr/>
          <p:nvPr/>
        </p:nvPicPr>
        <p:blipFill>
          <a:blip r:embed="rId3"/>
          <a:stretch/>
        </p:blipFill>
        <p:spPr>
          <a:xfrm>
            <a:off x="4734993" y="502923"/>
            <a:ext cx="4015273" cy="3089501"/>
          </a:xfrm>
          <a:prstGeom prst="rect">
            <a:avLst/>
          </a:prstGeom>
          <a:ln>
            <a:noFill/>
          </a:ln>
        </p:spPr>
      </p:pic>
      <p:pic>
        <p:nvPicPr>
          <p:cNvPr id="70" name="図 69"/>
          <p:cNvPicPr/>
          <p:nvPr/>
        </p:nvPicPr>
        <p:blipFill>
          <a:blip r:embed="rId4"/>
          <a:stretch/>
        </p:blipFill>
        <p:spPr>
          <a:xfrm>
            <a:off x="5224819" y="4082250"/>
            <a:ext cx="2122583" cy="2424969"/>
          </a:xfrm>
          <a:prstGeom prst="rect">
            <a:avLst/>
          </a:prstGeom>
          <a:ln>
            <a:noFill/>
          </a:ln>
        </p:spPr>
      </p:pic>
      <p:sp>
        <p:nvSpPr>
          <p:cNvPr id="71" name="CustomShape 3"/>
          <p:cNvSpPr/>
          <p:nvPr/>
        </p:nvSpPr>
        <p:spPr>
          <a:xfrm>
            <a:off x="917936" y="551905"/>
            <a:ext cx="2384150" cy="794826"/>
          </a:xfrm>
          <a:custGeom>
            <a:avLst/>
            <a:gdLst/>
            <a:ahLst/>
            <a:cxnLst/>
            <a:rect l="0" t="0" r="r" b="b"/>
            <a:pathLst>
              <a:path w="7019" h="915">
                <a:moveTo>
                  <a:pt x="0" y="457"/>
                </a:moveTo>
                <a:cubicBezTo>
                  <a:pt x="2292" y="0"/>
                  <a:pt x="4726" y="914"/>
                  <a:pt x="7018" y="457"/>
                </a:cubicBezTo>
              </a:path>
              <a:path w="7018" h="916">
                <a:moveTo>
                  <a:pt x="0" y="457"/>
                </a:moveTo>
                <a:cubicBezTo>
                  <a:pt x="2291" y="0"/>
                  <a:pt x="4725" y="915"/>
                  <a:pt x="7017" y="457"/>
                </a:cubicBezTo>
              </a:path>
            </a:pathLst>
          </a:custGeom>
          <a:solidFill>
            <a:srgbClr val="FF00FF"/>
          </a:solidFill>
          <a:ln w="9360">
            <a:solidFill>
              <a:srgbClr val="000000"/>
            </a:solidFill>
            <a:miter/>
          </a:ln>
        </p:spPr>
        <p:style>
          <a:lnRef idx="0">
            <a:scrgbClr r="0" g="0" b="0"/>
          </a:lnRef>
          <a:fillRef idx="0">
            <a:scrgbClr r="0" g="0" b="0"/>
          </a:fillRef>
          <a:effectRef idx="0">
            <a:scrgbClr r="0" g="0" b="0"/>
          </a:effectRef>
          <a:fontRef idx="minor"/>
        </p:style>
        <p:txBody>
          <a:bodyPr wrap="none" lIns="81638" tIns="42452" rIns="81638" bIns="42452" anchor="ctr" anchorCtr="1"/>
          <a:lstStyle/>
          <a:p>
            <a:r>
              <a:rPr lang="en-US" sz="1633" spc="-1">
                <a:solidFill>
                  <a:srgbClr val="FF00FF"/>
                </a:solidFill>
                <a:uFill>
                  <a:solidFill>
                    <a:srgbClr val="FFFFFF"/>
                  </a:solidFill>
                </a:uFill>
                <a:latin typeface="Arial Black"/>
              </a:rPr>
              <a:t>森の幼稚園</a:t>
            </a:r>
            <a:r>
              <a:rPr lang="en-US" sz="1633" spc="-1">
                <a:solidFill>
                  <a:srgbClr val="FF00FF"/>
                </a:solidFill>
                <a:uFill>
                  <a:solidFill>
                    <a:srgbClr val="FFFFFF"/>
                  </a:solidFill>
                </a:uFill>
                <a:latin typeface="Arial"/>
              </a:rPr>
              <a:t> </a:t>
            </a:r>
            <a:endParaRPr lang="en-US" sz="1633" spc="-1">
              <a:solidFill>
                <a:srgbClr val="000000"/>
              </a:solidFill>
              <a:uFill>
                <a:solidFill>
                  <a:srgbClr val="FFFFFF"/>
                </a:solidFill>
              </a:uFill>
              <a:latin typeface="Arial"/>
            </a:endParaRPr>
          </a:p>
        </p:txBody>
      </p:sp>
      <p:sp>
        <p:nvSpPr>
          <p:cNvPr id="72" name="Rectangle 4"/>
          <p:cNvSpPr/>
          <p:nvPr/>
        </p:nvSpPr>
        <p:spPr>
          <a:xfrm>
            <a:off x="326552" y="5388455"/>
            <a:ext cx="1796031" cy="489827"/>
          </a:xfrm>
          <a:prstGeom prst="rect">
            <a:avLst/>
          </a:prstGeom>
          <a:solidFill>
            <a:srgbClr val="FFFFFF"/>
          </a:solidFill>
          <a:ln>
            <a:solidFill>
              <a:srgbClr val="FFFFFF"/>
            </a:solidFill>
          </a:ln>
        </p:spPr>
        <p:txBody>
          <a:bodyPr lIns="81638" tIns="40819" rIns="81638" bIns="40819" anchor="ctr" anchorCtr="1"/>
          <a:lstStyle/>
          <a:p>
            <a:r>
              <a:rPr lang="en-US" sz="1633" spc="-1">
                <a:solidFill>
                  <a:srgbClr val="000000"/>
                </a:solidFill>
                <a:uFill>
                  <a:solidFill>
                    <a:srgbClr val="FFFFFF"/>
                  </a:solidFill>
                </a:uFill>
                <a:latin typeface="Arial"/>
              </a:rPr>
              <a:t>お遊戯も・・・</a:t>
            </a:r>
          </a:p>
        </p:txBody>
      </p:sp>
      <p:sp>
        <p:nvSpPr>
          <p:cNvPr id="73" name="Rectangle 5"/>
          <p:cNvSpPr/>
          <p:nvPr/>
        </p:nvSpPr>
        <p:spPr>
          <a:xfrm>
            <a:off x="4571717" y="3592424"/>
            <a:ext cx="2938961" cy="326551"/>
          </a:xfrm>
          <a:prstGeom prst="rect">
            <a:avLst/>
          </a:prstGeom>
          <a:solidFill>
            <a:srgbClr val="FFFFFF"/>
          </a:solidFill>
          <a:ln>
            <a:solidFill>
              <a:srgbClr val="FFFFFF"/>
            </a:solidFill>
          </a:ln>
        </p:spPr>
        <p:txBody>
          <a:bodyPr lIns="81638" tIns="40819" rIns="81638" bIns="40819" anchor="ctr" anchorCtr="1"/>
          <a:lstStyle/>
          <a:p>
            <a:pPr algn="ctr"/>
            <a:r>
              <a:rPr lang="en-US" sz="1633" spc="-1">
                <a:solidFill>
                  <a:srgbClr val="000000"/>
                </a:solidFill>
                <a:uFill>
                  <a:solidFill>
                    <a:srgbClr val="FFFFFF"/>
                  </a:solidFill>
                </a:uFill>
                <a:latin typeface="Arial"/>
              </a:rPr>
              <a:t>木の下で絵本の読み聞かせ</a:t>
            </a:r>
          </a:p>
        </p:txBody>
      </p:sp>
    </p:spTree>
    <p:extLst>
      <p:ext uri="{BB962C8B-B14F-4D97-AF65-F5344CB8AC3E}">
        <p14:creationId xmlns:p14="http://schemas.microsoft.com/office/powerpoint/2010/main" val="1828215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図 73"/>
          <p:cNvPicPr/>
          <p:nvPr/>
        </p:nvPicPr>
        <p:blipFill>
          <a:blip r:embed="rId2"/>
          <a:stretch/>
        </p:blipFill>
        <p:spPr>
          <a:xfrm>
            <a:off x="4898268" y="3102597"/>
            <a:ext cx="3592063" cy="2677393"/>
          </a:xfrm>
          <a:prstGeom prst="rect">
            <a:avLst/>
          </a:prstGeom>
          <a:ln>
            <a:noFill/>
          </a:ln>
        </p:spPr>
      </p:pic>
      <p:pic>
        <p:nvPicPr>
          <p:cNvPr id="75" name="図 74"/>
          <p:cNvPicPr/>
          <p:nvPr/>
        </p:nvPicPr>
        <p:blipFill>
          <a:blip r:embed="rId3"/>
          <a:stretch/>
        </p:blipFill>
        <p:spPr>
          <a:xfrm>
            <a:off x="489827" y="490187"/>
            <a:ext cx="3755339" cy="2938961"/>
          </a:xfrm>
          <a:prstGeom prst="rect">
            <a:avLst/>
          </a:prstGeom>
          <a:ln>
            <a:noFill/>
          </a:ln>
        </p:spPr>
      </p:pic>
      <p:sp>
        <p:nvSpPr>
          <p:cNvPr id="76" name="CustomShape 1"/>
          <p:cNvSpPr/>
          <p:nvPr/>
        </p:nvSpPr>
        <p:spPr>
          <a:xfrm>
            <a:off x="1306205" y="3755699"/>
            <a:ext cx="3265512" cy="1469480"/>
          </a:xfrm>
          <a:custGeom>
            <a:avLst/>
            <a:gdLst/>
            <a:ahLst/>
            <a:cxnLst/>
            <a:rect l="0" t="0" r="r" b="b"/>
            <a:pathLst>
              <a:path w="10002" h="5241">
                <a:moveTo>
                  <a:pt x="1662" y="0"/>
                </a:moveTo>
                <a:cubicBezTo>
                  <a:pt x="831" y="0"/>
                  <a:pt x="0" y="374"/>
                  <a:pt x="0" y="748"/>
                </a:cubicBezTo>
                <a:lnTo>
                  <a:pt x="0" y="1308"/>
                </a:lnTo>
                <a:lnTo>
                  <a:pt x="0" y="1869"/>
                </a:lnTo>
                <a:lnTo>
                  <a:pt x="0" y="2631"/>
                </a:lnTo>
                <a:lnTo>
                  <a:pt x="0" y="3192"/>
                </a:lnTo>
                <a:lnTo>
                  <a:pt x="0" y="3752"/>
                </a:lnTo>
                <a:cubicBezTo>
                  <a:pt x="0" y="4126"/>
                  <a:pt x="831" y="4501"/>
                  <a:pt x="1662" y="4501"/>
                </a:cubicBezTo>
                <a:lnTo>
                  <a:pt x="2907" y="4501"/>
                </a:lnTo>
                <a:lnTo>
                  <a:pt x="4153" y="4501"/>
                </a:lnTo>
                <a:lnTo>
                  <a:pt x="5847" y="4501"/>
                </a:lnTo>
                <a:lnTo>
                  <a:pt x="9901" y="5240"/>
                </a:lnTo>
                <a:lnTo>
                  <a:pt x="8338" y="4501"/>
                </a:lnTo>
                <a:cubicBezTo>
                  <a:pt x="9169" y="4501"/>
                  <a:pt x="10001" y="4126"/>
                  <a:pt x="10001" y="3752"/>
                </a:cubicBezTo>
                <a:lnTo>
                  <a:pt x="10001" y="3192"/>
                </a:lnTo>
                <a:lnTo>
                  <a:pt x="10001" y="2631"/>
                </a:lnTo>
                <a:lnTo>
                  <a:pt x="10001" y="1869"/>
                </a:lnTo>
                <a:lnTo>
                  <a:pt x="10001" y="1308"/>
                </a:lnTo>
                <a:lnTo>
                  <a:pt x="10001" y="748"/>
                </a:lnTo>
                <a:cubicBezTo>
                  <a:pt x="10001" y="374"/>
                  <a:pt x="9169" y="0"/>
                  <a:pt x="8338" y="0"/>
                </a:cubicBezTo>
                <a:lnTo>
                  <a:pt x="7093" y="0"/>
                </a:lnTo>
                <a:lnTo>
                  <a:pt x="5847" y="0"/>
                </a:lnTo>
                <a:lnTo>
                  <a:pt x="4153" y="0"/>
                </a:lnTo>
                <a:lnTo>
                  <a:pt x="2907" y="0"/>
                </a:lnTo>
                <a:lnTo>
                  <a:pt x="1662"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2177" spc="-1">
                <a:solidFill>
                  <a:srgbClr val="000000"/>
                </a:solidFill>
                <a:uFill>
                  <a:solidFill>
                    <a:srgbClr val="FFFFFF"/>
                  </a:solidFill>
                </a:uFill>
                <a:latin typeface="Arial"/>
              </a:rPr>
              <a:t>子どもたちの服装は</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防水の利いたジャケットに、</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長靴、帽子と完全防備</a:t>
            </a:r>
            <a:endParaRPr lang="en-US" sz="1633" spc="-1">
              <a:solidFill>
                <a:srgbClr val="000000"/>
              </a:solidFill>
              <a:uFill>
                <a:solidFill>
                  <a:srgbClr val="FFFFFF"/>
                </a:solidFill>
              </a:uFill>
              <a:latin typeface="Arial"/>
            </a:endParaRPr>
          </a:p>
        </p:txBody>
      </p:sp>
      <p:sp>
        <p:nvSpPr>
          <p:cNvPr id="77" name="CustomShape 2"/>
          <p:cNvSpPr/>
          <p:nvPr/>
        </p:nvSpPr>
        <p:spPr>
          <a:xfrm>
            <a:off x="4734992" y="653463"/>
            <a:ext cx="3755339" cy="1306205"/>
          </a:xfrm>
          <a:custGeom>
            <a:avLst/>
            <a:gdLst/>
            <a:ahLst/>
            <a:cxnLst/>
            <a:rect l="0" t="0" r="r" b="b"/>
            <a:pathLst>
              <a:path w="12050" h="4879">
                <a:moveTo>
                  <a:pt x="2459" y="0"/>
                </a:moveTo>
                <a:cubicBezTo>
                  <a:pt x="1503" y="0"/>
                  <a:pt x="548" y="332"/>
                  <a:pt x="548" y="664"/>
                </a:cubicBezTo>
                <a:lnTo>
                  <a:pt x="548" y="1163"/>
                </a:lnTo>
                <a:lnTo>
                  <a:pt x="548" y="1661"/>
                </a:lnTo>
                <a:lnTo>
                  <a:pt x="548" y="2339"/>
                </a:lnTo>
                <a:lnTo>
                  <a:pt x="548" y="2837"/>
                </a:lnTo>
                <a:lnTo>
                  <a:pt x="548" y="3336"/>
                </a:lnTo>
                <a:cubicBezTo>
                  <a:pt x="548" y="3668"/>
                  <a:pt x="1503" y="4000"/>
                  <a:pt x="2459" y="4000"/>
                </a:cubicBezTo>
                <a:lnTo>
                  <a:pt x="0" y="4878"/>
                </a:lnTo>
                <a:lnTo>
                  <a:pt x="5324" y="4000"/>
                </a:lnTo>
                <a:lnTo>
                  <a:pt x="7272" y="4000"/>
                </a:lnTo>
                <a:lnTo>
                  <a:pt x="8705" y="4000"/>
                </a:lnTo>
                <a:lnTo>
                  <a:pt x="10137" y="4000"/>
                </a:lnTo>
                <a:cubicBezTo>
                  <a:pt x="11093" y="4000"/>
                  <a:pt x="12049" y="3668"/>
                  <a:pt x="12049" y="3336"/>
                </a:cubicBezTo>
                <a:lnTo>
                  <a:pt x="12049" y="2837"/>
                </a:lnTo>
                <a:lnTo>
                  <a:pt x="12049" y="2339"/>
                </a:lnTo>
                <a:lnTo>
                  <a:pt x="12049" y="1661"/>
                </a:lnTo>
                <a:lnTo>
                  <a:pt x="12049" y="1163"/>
                </a:lnTo>
                <a:lnTo>
                  <a:pt x="12049" y="664"/>
                </a:lnTo>
                <a:cubicBezTo>
                  <a:pt x="12049" y="332"/>
                  <a:pt x="11093" y="0"/>
                  <a:pt x="10137" y="0"/>
                </a:cubicBezTo>
                <a:lnTo>
                  <a:pt x="8705" y="0"/>
                </a:lnTo>
                <a:lnTo>
                  <a:pt x="7272" y="0"/>
                </a:lnTo>
                <a:lnTo>
                  <a:pt x="5324" y="0"/>
                </a:lnTo>
                <a:lnTo>
                  <a:pt x="3891" y="0"/>
                </a:lnTo>
                <a:lnTo>
                  <a:pt x="2459" y="0"/>
                </a:lnTo>
              </a:path>
            </a:pathLst>
          </a:custGeom>
          <a:solidFill>
            <a:srgbClr val="FFFFFF"/>
          </a:solidFill>
          <a:ln>
            <a:solidFill>
              <a:srgbClr val="000000"/>
            </a:solidFill>
          </a:ln>
        </p:spPr>
        <p:style>
          <a:lnRef idx="0">
            <a:scrgbClr r="0" g="0" b="0"/>
          </a:lnRef>
          <a:fillRef idx="0">
            <a:scrgbClr r="0" g="0" b="0"/>
          </a:fillRef>
          <a:effectRef idx="0">
            <a:scrgbClr r="0" g="0" b="0"/>
          </a:effectRef>
          <a:fontRef idx="minor"/>
        </p:style>
        <p:txBody>
          <a:bodyPr wrap="none" lIns="81638" tIns="40819" rIns="81638" bIns="40819" anchor="ctr"/>
          <a:lstStyle/>
          <a:p>
            <a:pPr algn="ctr"/>
            <a:r>
              <a:rPr lang="en-US" sz="2177" spc="-1">
                <a:solidFill>
                  <a:srgbClr val="000000"/>
                </a:solidFill>
                <a:uFill>
                  <a:solidFill>
                    <a:srgbClr val="FFFFFF"/>
                  </a:solidFill>
                </a:uFill>
                <a:latin typeface="Arial"/>
              </a:rPr>
              <a:t>　　</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子どもたちのリュックサックには</a:t>
            </a:r>
            <a:endParaRPr lang="en-US" sz="1633" spc="-1">
              <a:solidFill>
                <a:srgbClr val="000000"/>
              </a:solidFill>
              <a:uFill>
                <a:solidFill>
                  <a:srgbClr val="FFFFFF"/>
                </a:solidFill>
              </a:uFill>
              <a:latin typeface="Arial"/>
            </a:endParaRPr>
          </a:p>
          <a:p>
            <a:pPr algn="ctr"/>
            <a:r>
              <a:rPr lang="en-US" sz="2177" spc="-1">
                <a:solidFill>
                  <a:srgbClr val="000000"/>
                </a:solidFill>
                <a:uFill>
                  <a:solidFill>
                    <a:srgbClr val="FFFFFF"/>
                  </a:solidFill>
                </a:uFill>
                <a:latin typeface="Arial"/>
              </a:rPr>
              <a:t>水筒、おべんとう、着替えなど</a:t>
            </a: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a:p>
            <a:pPr algn="ctr"/>
            <a:endParaRPr lang="en-US" sz="1633"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6543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457172" y="273684"/>
            <a:ext cx="3951269" cy="543055"/>
          </a:xfrm>
          <a:prstGeom prst="rect">
            <a:avLst/>
          </a:prstGeom>
          <a:noFill/>
          <a:ln>
            <a:noFill/>
          </a:ln>
        </p:spPr>
        <p:txBody>
          <a:bodyPr lIns="0" tIns="0" rIns="0" bIns="0" anchor="ctr"/>
          <a:lstStyle/>
          <a:p>
            <a:r>
              <a:rPr lang="en-US" sz="2358" b="1" spc="-1">
                <a:solidFill>
                  <a:srgbClr val="000000"/>
                </a:solidFill>
                <a:uFill>
                  <a:solidFill>
                    <a:srgbClr val="FFFFFF"/>
                  </a:solidFill>
                </a:uFill>
                <a:latin typeface="Arial"/>
              </a:rPr>
              <a:t>こんな活動も……</a:t>
            </a:r>
            <a:endParaRPr lang="en-US" sz="3991" spc="-1">
              <a:solidFill>
                <a:srgbClr val="000000"/>
              </a:solidFill>
              <a:uFill>
                <a:solidFill>
                  <a:srgbClr val="FFFFFF"/>
                </a:solidFill>
              </a:uFill>
              <a:latin typeface="Arial"/>
            </a:endParaRPr>
          </a:p>
        </p:txBody>
      </p:sp>
      <p:sp>
        <p:nvSpPr>
          <p:cNvPr id="79" name="TextShape 2"/>
          <p:cNvSpPr txBox="1"/>
          <p:nvPr/>
        </p:nvSpPr>
        <p:spPr>
          <a:xfrm>
            <a:off x="489827" y="1515558"/>
            <a:ext cx="4015273" cy="4525999"/>
          </a:xfrm>
          <a:prstGeom prst="rect">
            <a:avLst/>
          </a:prstGeom>
          <a:noFill/>
          <a:ln>
            <a:noFill/>
          </a:ln>
        </p:spPr>
        <p:txBody>
          <a:bodyPr lIns="0" tIns="0" rIns="0" bIns="0"/>
          <a:lstStyle/>
          <a:p>
            <a:endParaRPr lang="en-US" sz="2903" spc="-1">
              <a:solidFill>
                <a:srgbClr val="000000"/>
              </a:solidFill>
              <a:uFill>
                <a:solidFill>
                  <a:srgbClr val="FFFFFF"/>
                </a:solidFill>
              </a:uFill>
              <a:latin typeface="Arial"/>
            </a:endParaRPr>
          </a:p>
        </p:txBody>
      </p:sp>
      <p:pic>
        <p:nvPicPr>
          <p:cNvPr id="80" name="図 79"/>
          <p:cNvPicPr/>
          <p:nvPr/>
        </p:nvPicPr>
        <p:blipFill>
          <a:blip r:embed="rId2"/>
          <a:stretch/>
        </p:blipFill>
        <p:spPr>
          <a:xfrm>
            <a:off x="816378" y="1189333"/>
            <a:ext cx="2763276" cy="3546019"/>
          </a:xfrm>
          <a:prstGeom prst="rect">
            <a:avLst/>
          </a:prstGeom>
          <a:ln>
            <a:noFill/>
          </a:ln>
        </p:spPr>
      </p:pic>
      <p:pic>
        <p:nvPicPr>
          <p:cNvPr id="81" name="図 80"/>
          <p:cNvPicPr/>
          <p:nvPr/>
        </p:nvPicPr>
        <p:blipFill>
          <a:blip r:embed="rId3"/>
          <a:stretch/>
        </p:blipFill>
        <p:spPr>
          <a:xfrm>
            <a:off x="5182041" y="3162030"/>
            <a:ext cx="2328636" cy="3042804"/>
          </a:xfrm>
          <a:prstGeom prst="rect">
            <a:avLst/>
          </a:prstGeom>
          <a:ln>
            <a:noFill/>
          </a:ln>
        </p:spPr>
      </p:pic>
      <p:pic>
        <p:nvPicPr>
          <p:cNvPr id="82" name="図 81"/>
          <p:cNvPicPr/>
          <p:nvPr/>
        </p:nvPicPr>
        <p:blipFill>
          <a:blip r:embed="rId4"/>
          <a:stretch/>
        </p:blipFill>
        <p:spPr>
          <a:xfrm>
            <a:off x="4245165" y="456644"/>
            <a:ext cx="3265512" cy="2612409"/>
          </a:xfrm>
          <a:prstGeom prst="rect">
            <a:avLst/>
          </a:prstGeom>
          <a:ln>
            <a:noFill/>
          </a:ln>
        </p:spPr>
      </p:pic>
      <p:sp>
        <p:nvSpPr>
          <p:cNvPr id="83" name="Rectangle 3"/>
          <p:cNvSpPr/>
          <p:nvPr/>
        </p:nvSpPr>
        <p:spPr>
          <a:xfrm>
            <a:off x="3592063" y="1469841"/>
            <a:ext cx="489827" cy="2938961"/>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FF"/>
              </a:solidFill>
              <a:uFill>
                <a:solidFill>
                  <a:srgbClr val="FFFFFF"/>
                </a:solidFill>
              </a:uFill>
              <a:latin typeface="Arial"/>
            </a:endParaRPr>
          </a:p>
        </p:txBody>
      </p:sp>
      <p:sp>
        <p:nvSpPr>
          <p:cNvPr id="84" name="Rectangle 4"/>
          <p:cNvSpPr/>
          <p:nvPr/>
        </p:nvSpPr>
        <p:spPr>
          <a:xfrm>
            <a:off x="8000504" y="3429148"/>
            <a:ext cx="326551" cy="2775685"/>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00"/>
              </a:solidFill>
              <a:uFill>
                <a:solidFill>
                  <a:srgbClr val="FFFFFF"/>
                </a:solidFill>
              </a:uFill>
              <a:latin typeface="Arial"/>
            </a:endParaRPr>
          </a:p>
        </p:txBody>
      </p:sp>
      <p:sp>
        <p:nvSpPr>
          <p:cNvPr id="85" name="Rectangle 5"/>
          <p:cNvSpPr/>
          <p:nvPr/>
        </p:nvSpPr>
        <p:spPr>
          <a:xfrm>
            <a:off x="7673953" y="490187"/>
            <a:ext cx="326551" cy="2285858"/>
          </a:xfrm>
          <a:prstGeom prst="rect">
            <a:avLst/>
          </a:prstGeom>
          <a:solidFill>
            <a:srgbClr val="FFFFFF"/>
          </a:solidFill>
          <a:ln>
            <a:solidFill>
              <a:srgbClr val="FFFFFF"/>
            </a:solidFill>
          </a:ln>
        </p:spPr>
        <p:txBody>
          <a:bodyPr vert="vert" lIns="81638" tIns="40819" rIns="81638" bIns="40819" anchor="ctr" anchorCtr="1"/>
          <a:lstStyle/>
          <a:p>
            <a:pPr algn="ctr"/>
            <a:endParaRPr lang="en-US" sz="1633" spc="-1" dirty="0">
              <a:solidFill>
                <a:srgbClr val="0000FF"/>
              </a:solidFill>
              <a:uFill>
                <a:solidFill>
                  <a:srgbClr val="FFFFFF"/>
                </a:solidFill>
              </a:uFill>
              <a:latin typeface="Arial"/>
            </a:endParaRPr>
          </a:p>
        </p:txBody>
      </p:sp>
      <p:sp>
        <p:nvSpPr>
          <p:cNvPr id="2" name="テキスト ボックス 1"/>
          <p:cNvSpPr txBox="1"/>
          <p:nvPr/>
        </p:nvSpPr>
        <p:spPr>
          <a:xfrm>
            <a:off x="683568" y="5229200"/>
            <a:ext cx="3168352" cy="369332"/>
          </a:xfrm>
          <a:prstGeom prst="rect">
            <a:avLst/>
          </a:prstGeom>
          <a:noFill/>
        </p:spPr>
        <p:txBody>
          <a:bodyPr wrap="square" rtlCol="0">
            <a:spAutoFit/>
          </a:bodyPr>
          <a:lstStyle/>
          <a:p>
            <a:r>
              <a:rPr lang="ja-JP" altLang="en-US"/>
              <a:t>地元の消防士さんと防災訓練</a:t>
            </a:r>
            <a:endParaRPr lang="ja-JP" altLang="en-US" dirty="0"/>
          </a:p>
        </p:txBody>
      </p:sp>
      <p:sp>
        <p:nvSpPr>
          <p:cNvPr id="3" name="テキスト ボックス 2"/>
          <p:cNvSpPr txBox="1"/>
          <p:nvPr/>
        </p:nvSpPr>
        <p:spPr>
          <a:xfrm>
            <a:off x="3836976" y="116632"/>
            <a:ext cx="4695464" cy="369332"/>
          </a:xfrm>
          <a:prstGeom prst="rect">
            <a:avLst/>
          </a:prstGeom>
          <a:noFill/>
        </p:spPr>
        <p:txBody>
          <a:bodyPr wrap="square" rtlCol="0">
            <a:spAutoFit/>
          </a:bodyPr>
          <a:lstStyle/>
          <a:p>
            <a:r>
              <a:rPr lang="ja-JP" altLang="en-US"/>
              <a:t>刑事さんを招いて交通安全教室</a:t>
            </a:r>
            <a:endParaRPr lang="ja-JP" altLang="en-US" dirty="0"/>
          </a:p>
        </p:txBody>
      </p:sp>
      <p:sp>
        <p:nvSpPr>
          <p:cNvPr id="4" name="テキスト ボックス 3"/>
          <p:cNvSpPr txBox="1"/>
          <p:nvPr/>
        </p:nvSpPr>
        <p:spPr>
          <a:xfrm>
            <a:off x="4505100" y="6309320"/>
            <a:ext cx="4027340" cy="369332"/>
          </a:xfrm>
          <a:prstGeom prst="rect">
            <a:avLst/>
          </a:prstGeom>
          <a:noFill/>
        </p:spPr>
        <p:txBody>
          <a:bodyPr wrap="square" rtlCol="0">
            <a:spAutoFit/>
          </a:bodyPr>
          <a:lstStyle/>
          <a:p>
            <a:r>
              <a:rPr lang="ja-JP" altLang="en-US"/>
              <a:t>森の外へも・・・歯医者さんへ社会見学</a:t>
            </a:r>
            <a:endParaRPr kumimoji="1" lang="ja-JP" altLang="en-US" dirty="0"/>
          </a:p>
        </p:txBody>
      </p:sp>
    </p:spTree>
    <p:extLst>
      <p:ext uri="{BB962C8B-B14F-4D97-AF65-F5344CB8AC3E}">
        <p14:creationId xmlns:p14="http://schemas.microsoft.com/office/powerpoint/2010/main" val="3981779218"/>
      </p:ext>
    </p:extLst>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5" presetClass="entr"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1000" fill="hold"/>
                                        <p:tgtEl>
                                          <p:spTgt spid="82"/>
                                        </p:tgtEl>
                                        <p:attrNameLst>
                                          <p:attrName/>
                                        </p:attrNameLst>
                                      </p:cBhvr>
                                      <p:tavLst>
                                        <p:tav tm="0">
                                          <p:val>
                                            <p:strVal val="0"/>
                                          </p:val>
                                        </p:tav>
                                        <p:tav tm="100000">
                                          <p:val>
                                            <p:strVal val="#ppt_w"/>
                                          </p:val>
                                        </p:tav>
                                      </p:tavLst>
                                    </p:anim>
                                    <p:anim calcmode="lin" valueType="num">
                                      <p:cBhvr additive="base">
                                        <p:cTn id="8" dur="1000" fill="hold"/>
                                        <p:tgtEl>
                                          <p:spTgt spid="82"/>
                                        </p:tgtEl>
                                        <p:attrNameLst>
                                          <p:attrName/>
                                        </p:attrNameLst>
                                      </p:cBhvr>
                                      <p:tavLst>
                                        <p:tav tm="0">
                                          <p:val>
                                            <p:strVal val="0"/>
                                          </p:val>
                                        </p:tav>
                                        <p:tav tm="100000">
                                          <p:val>
                                            <p:strVal val="#ppt_h"/>
                                          </p:val>
                                        </p:tav>
                                      </p:tavLst>
                                    </p:anim>
                                    <p:anim calcmode="lin" valueType="num">
                                      <p:cBhvr additive="base">
                                        <p:cTn id="9" dur="1000" fill="hold"/>
                                        <p:tgtEl>
                                          <p:spTgt spid="82"/>
                                        </p:tgtEl>
                                        <p:attrNameLst>
                                          <p:attrName>ppt_x</p:attrName>
                                        </p:attrNameLst>
                                      </p:cBhvr>
                                      <p:tavLst>
                                        <p:tav tm="0" fmla="x+(cos(-2*pi*(1-$))*-x-sin(-2*pi*(1-$))*(1-y))*(1-$)">
                                          <p:val>
                                            <p:strVal val="0"/>
                                          </p:val>
                                        </p:tav>
                                        <p:tav tm="100000" fmla="x+(cos(-2*pi*(1-$))*-x-sin(-2*pi*(1-$))*(1-y))*(1-$)">
                                          <p:val>
                                            <p:strVal val="1"/>
                                          </p:val>
                                        </p:tav>
                                      </p:tavLst>
                                    </p:anim>
                                    <p:anim calcmode="lin" valueType="num">
                                      <p:cBhvr additive="base">
                                        <p:cTn id="10" dur="1000" fill="hold"/>
                                        <p:tgtEl>
                                          <p:spTgt spid="82"/>
                                        </p:tgtEl>
                                        <p:attrNameLst>
                                          <p:attrName>ppt_y</p:attrName>
                                        </p:attrNameLst>
                                      </p:cBhvr>
                                      <p:tavLst>
                                        <p:tav tm="0" fmla="y+(sin(-2*pi*(1-$))*-x+cos(-2*pi*(1-$))*(1-y))*(1-$)">
                                          <p:val>
                                            <p:strVal val="0"/>
                                          </p:val>
                                        </p:tav>
                                        <p:tav tm="100000" fmla="y+(sin(-2*pi*(1-$))*-x+cos(-2*pi*(1-$))*(1-y))*(1-$)">
                                          <p:val>
                                            <p:strVal val="1"/>
                                          </p:val>
                                        </p:tav>
                                      </p:tavLst>
                                    </p:anim>
                                  </p:childTnLst>
                                </p:cTn>
                              </p:par>
                              <p:par>
                                <p:cTn id="11" presetID="15" presetClass="entr" fill="hold" nodeType="withEffect">
                                  <p:stCondLst>
                                    <p:cond delay="0"/>
                                  </p:stCondLst>
                                  <p:childTnLst>
                                    <p:set>
                                      <p:cBhvr>
                                        <p:cTn id="12" dur="1" fill="hold">
                                          <p:stCondLst>
                                            <p:cond delay="0"/>
                                          </p:stCondLst>
                                        </p:cTn>
                                        <p:tgtEl>
                                          <p:spTgt spid="85"/>
                                        </p:tgtEl>
                                        <p:attrNameLst>
                                          <p:attrName>style.visibility</p:attrName>
                                        </p:attrNameLst>
                                      </p:cBhvr>
                                      <p:to>
                                        <p:strVal val="visible"/>
                                      </p:to>
                                    </p:set>
                                    <p:anim calcmode="lin" valueType="num">
                                      <p:cBhvr additive="base">
                                        <p:cTn id="13" dur="1000" fill="hold"/>
                                        <p:tgtEl>
                                          <p:spTgt spid="85"/>
                                        </p:tgtEl>
                                        <p:attrNameLst>
                                          <p:attrName/>
                                        </p:attrNameLst>
                                      </p:cBhvr>
                                      <p:tavLst>
                                        <p:tav tm="0">
                                          <p:val>
                                            <p:strVal val="0"/>
                                          </p:val>
                                        </p:tav>
                                        <p:tav tm="100000">
                                          <p:val>
                                            <p:strVal val="#ppt_w"/>
                                          </p:val>
                                        </p:tav>
                                      </p:tavLst>
                                    </p:anim>
                                    <p:anim calcmode="lin" valueType="num">
                                      <p:cBhvr additive="base">
                                        <p:cTn id="14" dur="1000" fill="hold"/>
                                        <p:tgtEl>
                                          <p:spTgt spid="85"/>
                                        </p:tgtEl>
                                        <p:attrNameLst>
                                          <p:attrName/>
                                        </p:attrNameLst>
                                      </p:cBhvr>
                                      <p:tavLst>
                                        <p:tav tm="0">
                                          <p:val>
                                            <p:strVal val="0"/>
                                          </p:val>
                                        </p:tav>
                                        <p:tav tm="100000">
                                          <p:val>
                                            <p:strVal val="#ppt_h"/>
                                          </p:val>
                                        </p:tav>
                                      </p:tavLst>
                                    </p:anim>
                                    <p:anim calcmode="lin" valueType="num">
                                      <p:cBhvr additive="base">
                                        <p:cTn id="15" dur="1000" fill="hold"/>
                                        <p:tgtEl>
                                          <p:spTgt spid="85"/>
                                        </p:tgtEl>
                                        <p:attrNameLst>
                                          <p:attrName>ppt_x</p:attrName>
                                        </p:attrNameLst>
                                      </p:cBhvr>
                                      <p:tavLst>
                                        <p:tav tm="0" fmla="x+(cos(-2*pi*(1-$))*-x-sin(-2*pi*(1-$))*(1-y))*(1-$)">
                                          <p:val>
                                            <p:strVal val="0"/>
                                          </p:val>
                                        </p:tav>
                                        <p:tav tm="100000" fmla="x+(cos(-2*pi*(1-$))*-x-sin(-2*pi*(1-$))*(1-y))*(1-$)">
                                          <p:val>
                                            <p:strVal val="1"/>
                                          </p:val>
                                        </p:tav>
                                      </p:tavLst>
                                    </p:anim>
                                    <p:anim calcmode="lin" valueType="num">
                                      <p:cBhvr additive="base">
                                        <p:cTn id="16" dur="1000" fill="hold"/>
                                        <p:tgtEl>
                                          <p:spTgt spid="85"/>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par>
                    <p:cTn id="17" fill="freeze">
                      <p:stCondLst>
                        <p:cond delay="indefinite"/>
                      </p:stCondLst>
                      <p:childTnLst>
                        <p:par>
                          <p:cTn id="18" fill="freeze">
                            <p:stCondLst>
                              <p:cond delay="0"/>
                            </p:stCondLst>
                            <p:childTnLst>
                              <p:par>
                                <p:cTn id="19" presetID="15" presetClass="entr" fill="hold" nodeType="clickEffect">
                                  <p:stCondLst>
                                    <p:cond delay="0"/>
                                  </p:stCondLst>
                                  <p:childTnLst>
                                    <p:set>
                                      <p:cBhvr>
                                        <p:cTn id="20" dur="1" fill="hold">
                                          <p:stCondLst>
                                            <p:cond delay="0"/>
                                          </p:stCondLst>
                                        </p:cTn>
                                        <p:tgtEl>
                                          <p:spTgt spid="80"/>
                                        </p:tgtEl>
                                        <p:attrNameLst>
                                          <p:attrName>style.visibility</p:attrName>
                                        </p:attrNameLst>
                                      </p:cBhvr>
                                      <p:to>
                                        <p:strVal val="visible"/>
                                      </p:to>
                                    </p:set>
                                    <p:anim calcmode="lin" valueType="num">
                                      <p:cBhvr additive="base">
                                        <p:cTn id="21" dur="1000" fill="hold"/>
                                        <p:tgtEl>
                                          <p:spTgt spid="80"/>
                                        </p:tgtEl>
                                        <p:attrNameLst>
                                          <p:attrName/>
                                        </p:attrNameLst>
                                      </p:cBhvr>
                                      <p:tavLst>
                                        <p:tav tm="0">
                                          <p:val>
                                            <p:strVal val="0"/>
                                          </p:val>
                                        </p:tav>
                                        <p:tav tm="100000">
                                          <p:val>
                                            <p:strVal val="#ppt_w"/>
                                          </p:val>
                                        </p:tav>
                                      </p:tavLst>
                                    </p:anim>
                                    <p:anim calcmode="lin" valueType="num">
                                      <p:cBhvr additive="base">
                                        <p:cTn id="22" dur="1000" fill="hold"/>
                                        <p:tgtEl>
                                          <p:spTgt spid="80"/>
                                        </p:tgtEl>
                                        <p:attrNameLst>
                                          <p:attrName/>
                                        </p:attrNameLst>
                                      </p:cBhvr>
                                      <p:tavLst>
                                        <p:tav tm="0">
                                          <p:val>
                                            <p:strVal val="0"/>
                                          </p:val>
                                        </p:tav>
                                        <p:tav tm="100000">
                                          <p:val>
                                            <p:strVal val="#ppt_h"/>
                                          </p:val>
                                        </p:tav>
                                      </p:tavLst>
                                    </p:anim>
                                    <p:anim calcmode="lin" valueType="num">
                                      <p:cBhvr additive="base">
                                        <p:cTn id="23" dur="1000" fill="hold"/>
                                        <p:tgtEl>
                                          <p:spTgt spid="80"/>
                                        </p:tgtEl>
                                        <p:attrNameLst>
                                          <p:attrName>ppt_x</p:attrName>
                                        </p:attrNameLst>
                                      </p:cBhvr>
                                      <p:tavLst>
                                        <p:tav tm="0" fmla="x+(cos(-2*pi*(1-$))*-x-sin(-2*pi*(1-$))*(1-y))*(1-$)">
                                          <p:val>
                                            <p:strVal val="0"/>
                                          </p:val>
                                        </p:tav>
                                        <p:tav tm="100000" fmla="x+(cos(-2*pi*(1-$))*-x-sin(-2*pi*(1-$))*(1-y))*(1-$)">
                                          <p:val>
                                            <p:strVal val="1"/>
                                          </p:val>
                                        </p:tav>
                                      </p:tavLst>
                                    </p:anim>
                                    <p:anim calcmode="lin" valueType="num">
                                      <p:cBhvr additive="base">
                                        <p:cTn id="24" dur="1000" fill="hold"/>
                                        <p:tgtEl>
                                          <p:spTgt spid="80"/>
                                        </p:tgtEl>
                                        <p:attrNameLst>
                                          <p:attrName>ppt_y</p:attrName>
                                        </p:attrNameLst>
                                      </p:cBhvr>
                                      <p:tavLst>
                                        <p:tav tm="0" fmla="y+(sin(-2*pi*(1-$))*-x+cos(-2*pi*(1-$))*(1-y))*(1-$)">
                                          <p:val>
                                            <p:strVal val="0"/>
                                          </p:val>
                                        </p:tav>
                                        <p:tav tm="100000" fmla="y+(sin(-2*pi*(1-$))*-x+cos(-2*pi*(1-$))*(1-y))*(1-$)">
                                          <p:val>
                                            <p:strVal val="1"/>
                                          </p:val>
                                        </p:tav>
                                      </p:tavLst>
                                    </p:anim>
                                  </p:childTnLst>
                                </p:cTn>
                              </p:par>
                              <p:par>
                                <p:cTn id="25" presetID="15" presetClass="entr"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anim calcmode="lin" valueType="num">
                                      <p:cBhvr additive="base">
                                        <p:cTn id="27" dur="1000" fill="hold"/>
                                        <p:tgtEl>
                                          <p:spTgt spid="83"/>
                                        </p:tgtEl>
                                        <p:attrNameLst>
                                          <p:attrName/>
                                        </p:attrNameLst>
                                      </p:cBhvr>
                                      <p:tavLst>
                                        <p:tav tm="0">
                                          <p:val>
                                            <p:strVal val="0"/>
                                          </p:val>
                                        </p:tav>
                                        <p:tav tm="100000">
                                          <p:val>
                                            <p:strVal val="#ppt_w"/>
                                          </p:val>
                                        </p:tav>
                                      </p:tavLst>
                                    </p:anim>
                                    <p:anim calcmode="lin" valueType="num">
                                      <p:cBhvr additive="base">
                                        <p:cTn id="28" dur="1000" fill="hold"/>
                                        <p:tgtEl>
                                          <p:spTgt spid="83"/>
                                        </p:tgtEl>
                                        <p:attrNameLst>
                                          <p:attrName/>
                                        </p:attrNameLst>
                                      </p:cBhvr>
                                      <p:tavLst>
                                        <p:tav tm="0">
                                          <p:val>
                                            <p:strVal val="0"/>
                                          </p:val>
                                        </p:tav>
                                        <p:tav tm="100000">
                                          <p:val>
                                            <p:strVal val="#ppt_h"/>
                                          </p:val>
                                        </p:tav>
                                      </p:tavLst>
                                    </p:anim>
                                    <p:anim calcmode="lin" valueType="num">
                                      <p:cBhvr additive="base">
                                        <p:cTn id="29" dur="1000" fill="hold"/>
                                        <p:tgtEl>
                                          <p:spTgt spid="83"/>
                                        </p:tgtEl>
                                        <p:attrNameLst>
                                          <p:attrName>ppt_x</p:attrName>
                                        </p:attrNameLst>
                                      </p:cBhvr>
                                      <p:tavLst>
                                        <p:tav tm="0" fmla="x+(cos(-2*pi*(1-$))*-x-sin(-2*pi*(1-$))*(1-y))*(1-$)">
                                          <p:val>
                                            <p:strVal val="0"/>
                                          </p:val>
                                        </p:tav>
                                        <p:tav tm="100000" fmla="x+(cos(-2*pi*(1-$))*-x-sin(-2*pi*(1-$))*(1-y))*(1-$)">
                                          <p:val>
                                            <p:strVal val="1"/>
                                          </p:val>
                                        </p:tav>
                                      </p:tavLst>
                                    </p:anim>
                                    <p:anim calcmode="lin" valueType="num">
                                      <p:cBhvr additive="base">
                                        <p:cTn id="30" dur="1000" fill="hold"/>
                                        <p:tgtEl>
                                          <p:spTgt spid="83"/>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par>
                    <p:cTn id="31" fill="freeze">
                      <p:stCondLst>
                        <p:cond delay="indefinite"/>
                      </p:stCondLst>
                      <p:childTnLst>
                        <p:par>
                          <p:cTn id="32" fill="freeze">
                            <p:stCondLst>
                              <p:cond delay="0"/>
                            </p:stCondLst>
                            <p:childTnLst>
                              <p:par>
                                <p:cTn id="33" presetID="15" presetClass="entr"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additive="base">
                                        <p:cTn id="35" dur="1000" fill="hold"/>
                                        <p:tgtEl>
                                          <p:spTgt spid="81"/>
                                        </p:tgtEl>
                                        <p:attrNameLst>
                                          <p:attrName/>
                                        </p:attrNameLst>
                                      </p:cBhvr>
                                      <p:tavLst>
                                        <p:tav tm="0">
                                          <p:val>
                                            <p:strVal val="0"/>
                                          </p:val>
                                        </p:tav>
                                        <p:tav tm="100000">
                                          <p:val>
                                            <p:strVal val="#ppt_w"/>
                                          </p:val>
                                        </p:tav>
                                      </p:tavLst>
                                    </p:anim>
                                    <p:anim calcmode="lin" valueType="num">
                                      <p:cBhvr additive="base">
                                        <p:cTn id="36" dur="1000" fill="hold"/>
                                        <p:tgtEl>
                                          <p:spTgt spid="81"/>
                                        </p:tgtEl>
                                        <p:attrNameLst>
                                          <p:attrName/>
                                        </p:attrNameLst>
                                      </p:cBhvr>
                                      <p:tavLst>
                                        <p:tav tm="0">
                                          <p:val>
                                            <p:strVal val="0"/>
                                          </p:val>
                                        </p:tav>
                                        <p:tav tm="100000">
                                          <p:val>
                                            <p:strVal val="#ppt_h"/>
                                          </p:val>
                                        </p:tav>
                                      </p:tavLst>
                                    </p:anim>
                                    <p:anim calcmode="lin" valueType="num">
                                      <p:cBhvr additive="base">
                                        <p:cTn id="37" dur="1000" fill="hold"/>
                                        <p:tgtEl>
                                          <p:spTgt spid="81"/>
                                        </p:tgtEl>
                                        <p:attrNameLst>
                                          <p:attrName>ppt_x</p:attrName>
                                        </p:attrNameLst>
                                      </p:cBhvr>
                                      <p:tavLst>
                                        <p:tav tm="0" fmla="x+(cos(-2*pi*(1-$))*-x-sin(-2*pi*(1-$))*(1-y))*(1-$)">
                                          <p:val>
                                            <p:strVal val="0"/>
                                          </p:val>
                                        </p:tav>
                                        <p:tav tm="100000" fmla="x+(cos(-2*pi*(1-$))*-x-sin(-2*pi*(1-$))*(1-y))*(1-$)">
                                          <p:val>
                                            <p:strVal val="1"/>
                                          </p:val>
                                        </p:tav>
                                      </p:tavLst>
                                    </p:anim>
                                    <p:anim calcmode="lin" valueType="num">
                                      <p:cBhvr additive="base">
                                        <p:cTn id="38" dur="1000" fill="hold"/>
                                        <p:tgtEl>
                                          <p:spTgt spid="81"/>
                                        </p:tgtEl>
                                        <p:attrNameLst>
                                          <p:attrName>ppt_y</p:attrName>
                                        </p:attrNameLst>
                                      </p:cBhvr>
                                      <p:tavLst>
                                        <p:tav tm="0" fmla="y+(sin(-2*pi*(1-$))*-x+cos(-2*pi*(1-$))*(1-y))*(1-$)">
                                          <p:val>
                                            <p:strVal val="0"/>
                                          </p:val>
                                        </p:tav>
                                        <p:tav tm="100000" fmla="y+(sin(-2*pi*(1-$))*-x+cos(-2*pi*(1-$))*(1-y))*(1-$)">
                                          <p:val>
                                            <p:strVal val="1"/>
                                          </p:val>
                                        </p:tav>
                                      </p:tavLst>
                                    </p:anim>
                                  </p:childTnLst>
                                </p:cTn>
                              </p:par>
                              <p:par>
                                <p:cTn id="39" presetID="15" presetClass="entr" fill="hold" nodeType="with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additive="base">
                                        <p:cTn id="41" dur="1000" fill="hold"/>
                                        <p:tgtEl>
                                          <p:spTgt spid="84"/>
                                        </p:tgtEl>
                                        <p:attrNameLst>
                                          <p:attrName/>
                                        </p:attrNameLst>
                                      </p:cBhvr>
                                      <p:tavLst>
                                        <p:tav tm="0">
                                          <p:val>
                                            <p:strVal val="0"/>
                                          </p:val>
                                        </p:tav>
                                        <p:tav tm="100000">
                                          <p:val>
                                            <p:strVal val="#ppt_w"/>
                                          </p:val>
                                        </p:tav>
                                      </p:tavLst>
                                    </p:anim>
                                    <p:anim calcmode="lin" valueType="num">
                                      <p:cBhvr additive="base">
                                        <p:cTn id="42" dur="1000" fill="hold"/>
                                        <p:tgtEl>
                                          <p:spTgt spid="84"/>
                                        </p:tgtEl>
                                        <p:attrNameLst>
                                          <p:attrName/>
                                        </p:attrNameLst>
                                      </p:cBhvr>
                                      <p:tavLst>
                                        <p:tav tm="0">
                                          <p:val>
                                            <p:strVal val="0"/>
                                          </p:val>
                                        </p:tav>
                                        <p:tav tm="100000">
                                          <p:val>
                                            <p:strVal val="#ppt_h"/>
                                          </p:val>
                                        </p:tav>
                                      </p:tavLst>
                                    </p:anim>
                                    <p:anim calcmode="lin" valueType="num">
                                      <p:cBhvr additive="base">
                                        <p:cTn id="43" dur="1000" fill="hold"/>
                                        <p:tgtEl>
                                          <p:spTgt spid="84"/>
                                        </p:tgtEl>
                                        <p:attrNameLst>
                                          <p:attrName>ppt_x</p:attrName>
                                        </p:attrNameLst>
                                      </p:cBhvr>
                                      <p:tavLst>
                                        <p:tav tm="0" fmla="x+(cos(-2*pi*(1-$))*-x-sin(-2*pi*(1-$))*(1-y))*(1-$)">
                                          <p:val>
                                            <p:strVal val="0"/>
                                          </p:val>
                                        </p:tav>
                                        <p:tav tm="100000" fmla="x+(cos(-2*pi*(1-$))*-x-sin(-2*pi*(1-$))*(1-y))*(1-$)">
                                          <p:val>
                                            <p:strVal val="1"/>
                                          </p:val>
                                        </p:tav>
                                      </p:tavLst>
                                    </p:anim>
                                    <p:anim calcmode="lin" valueType="num">
                                      <p:cBhvr additive="base">
                                        <p:cTn id="44" dur="1000" fill="hold"/>
                                        <p:tgtEl>
                                          <p:spTgt spid="84"/>
                                        </p:tgtEl>
                                        <p:attrNameLst>
                                          <p:attrName>ppt_y</p:attrName>
                                        </p:attrNameLst>
                                      </p:cBhvr>
                                      <p:tavLst>
                                        <p:tav tm="0" fmla="y+(sin(-2*pi*(1-$))*-x+cos(-2*pi*(1-$))*(1-y))*(1-$)">
                                          <p:val>
                                            <p:strVal val="0"/>
                                          </p:val>
                                        </p:tav>
                                        <p:tav tm="100000" fmla="y+(sin(-2*pi*(1-$))*-x+cos(-2*pi*(1-$))*(1-y))*(1-$)">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 name="TextShape 1"/>
          <p:cNvSpPr txBox="1"/>
          <p:nvPr/>
        </p:nvSpPr>
        <p:spPr>
          <a:xfrm>
            <a:off x="457172" y="273684"/>
            <a:ext cx="3461443" cy="379779"/>
          </a:xfrm>
          <a:prstGeom prst="rect">
            <a:avLst/>
          </a:prstGeom>
          <a:noFill/>
          <a:ln>
            <a:noFill/>
          </a:ln>
        </p:spPr>
        <p:txBody>
          <a:bodyPr lIns="0" tIns="0" rIns="0" bIns="0" anchor="ctr"/>
          <a:lstStyle/>
          <a:p>
            <a:pPr algn="ctr"/>
            <a:endParaRPr lang="en-US" sz="3991" spc="-1">
              <a:solidFill>
                <a:srgbClr val="000000"/>
              </a:solidFill>
              <a:uFill>
                <a:solidFill>
                  <a:srgbClr val="FFFFFF"/>
                </a:solidFill>
              </a:uFill>
              <a:latin typeface="Arial"/>
            </a:endParaRPr>
          </a:p>
        </p:txBody>
      </p:sp>
      <p:graphicFrame>
        <p:nvGraphicFramePr>
          <p:cNvPr id="116" name="グラフ 115"/>
          <p:cNvGraphicFramePr/>
          <p:nvPr/>
        </p:nvGraphicFramePr>
        <p:xfrm>
          <a:off x="3296535" y="2313322"/>
          <a:ext cx="2612083" cy="2285532"/>
        </p:xfrm>
        <a:graphic>
          <a:graphicData uri="http://schemas.openxmlformats.org/drawingml/2006/chart">
            <c:chart xmlns:c="http://schemas.openxmlformats.org/drawingml/2006/chart" xmlns:r="http://schemas.openxmlformats.org/officeDocument/2006/relationships" r:id="rId2"/>
          </a:graphicData>
        </a:graphic>
      </p:graphicFrame>
      <p:pic>
        <p:nvPicPr>
          <p:cNvPr id="117" name="図 116"/>
          <p:cNvPicPr/>
          <p:nvPr/>
        </p:nvPicPr>
        <p:blipFill>
          <a:blip r:embed="rId3"/>
          <a:stretch/>
        </p:blipFill>
        <p:spPr>
          <a:xfrm>
            <a:off x="898016" y="361"/>
            <a:ext cx="7592315" cy="6694299"/>
          </a:xfrm>
          <a:prstGeom prst="rect">
            <a:avLst/>
          </a:prstGeom>
          <a:ln>
            <a:noFill/>
          </a:ln>
        </p:spPr>
      </p:pic>
    </p:spTree>
    <p:extLst>
      <p:ext uri="{BB962C8B-B14F-4D97-AF65-F5344CB8AC3E}">
        <p14:creationId xmlns:p14="http://schemas.microsoft.com/office/powerpoint/2010/main" val="790180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18" name="図 117"/>
          <p:cNvPicPr/>
          <p:nvPr/>
        </p:nvPicPr>
        <p:blipFill>
          <a:blip r:embed="rId2"/>
          <a:stretch/>
        </p:blipFill>
        <p:spPr>
          <a:xfrm>
            <a:off x="163276" y="653463"/>
            <a:ext cx="8653606" cy="5551370"/>
          </a:xfrm>
          <a:prstGeom prst="rect">
            <a:avLst/>
          </a:prstGeom>
          <a:ln>
            <a:noFill/>
          </a:ln>
        </p:spPr>
      </p:pic>
    </p:spTree>
    <p:extLst>
      <p:ext uri="{BB962C8B-B14F-4D97-AF65-F5344CB8AC3E}">
        <p14:creationId xmlns:p14="http://schemas.microsoft.com/office/powerpoint/2010/main" val="4256963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森の幼稚園</a:t>
            </a:r>
          </a:p>
        </p:txBody>
      </p:sp>
      <p:sp>
        <p:nvSpPr>
          <p:cNvPr id="8195" name="Rectangle 3"/>
          <p:cNvSpPr>
            <a:spLocks noGrp="1" noChangeArrowheads="1"/>
          </p:cNvSpPr>
          <p:nvPr>
            <p:ph type="body" idx="1"/>
          </p:nvPr>
        </p:nvSpPr>
        <p:spPr/>
        <p:txBody>
          <a:bodyPr/>
          <a:lstStyle/>
          <a:p>
            <a:pPr eaLnBrk="1" hangingPunct="1"/>
            <a:r>
              <a:rPr lang="ja-JP" altLang="en-US" dirty="0"/>
              <a:t>校舎をもたず自然の中で保育（デンマークが発祥地　１９７０年頃　その後各地に広まる）</a:t>
            </a:r>
          </a:p>
          <a:p>
            <a:pPr eaLnBrk="1" hangingPunct="1"/>
            <a:r>
              <a:rPr lang="ja-JP" altLang="en-US" dirty="0"/>
              <a:t>自然の理解・自然の中で育つ</a:t>
            </a:r>
          </a:p>
          <a:p>
            <a:pPr eaLnBrk="1" hangingPunct="1"/>
            <a:r>
              <a:rPr lang="ja-JP" altLang="en-US" dirty="0"/>
              <a:t>規律性を育てる。（危険回避）</a:t>
            </a:r>
          </a:p>
          <a:p>
            <a:pPr eaLnBrk="1" hangingPunct="1"/>
            <a:r>
              <a:rPr lang="ja-JP" altLang="en-US" dirty="0"/>
              <a:t>自然の理解（積極的理解と危険回避）</a:t>
            </a:r>
          </a:p>
          <a:p>
            <a:pPr eaLnBrk="1" hangingPunct="1"/>
            <a:r>
              <a:rPr lang="ja-JP" altLang="en-US" dirty="0"/>
              <a:t>健康と協調性</a:t>
            </a:r>
          </a:p>
          <a:p>
            <a:pPr eaLnBrk="1" hangingPunct="1"/>
            <a:endParaRPr lang="ja-JP" altLang="en-US" dirty="0"/>
          </a:p>
          <a:p>
            <a:pPr eaLnBrk="1" hangingPunct="1"/>
            <a:r>
              <a:rPr lang="ja-JP" altLang="en-US" dirty="0"/>
              <a:t>日本には何故できないのか</a:t>
            </a:r>
          </a:p>
        </p:txBody>
      </p:sp>
    </p:spTree>
    <p:extLst>
      <p:ext uri="{BB962C8B-B14F-4D97-AF65-F5344CB8AC3E}">
        <p14:creationId xmlns:p14="http://schemas.microsoft.com/office/powerpoint/2010/main" val="25447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ja-JP" altLang="en-US"/>
              <a:t>デンマーク社会</a:t>
            </a:r>
          </a:p>
        </p:txBody>
      </p:sp>
      <p:sp>
        <p:nvSpPr>
          <p:cNvPr id="117763" name="Rectangle 3"/>
          <p:cNvSpPr>
            <a:spLocks noGrp="1" noChangeArrowheads="1"/>
          </p:cNvSpPr>
          <p:nvPr>
            <p:ph type="body" idx="1"/>
          </p:nvPr>
        </p:nvSpPr>
        <p:spPr>
          <a:xfrm>
            <a:off x="827088" y="1412777"/>
            <a:ext cx="8128000" cy="4752528"/>
          </a:xfrm>
        </p:spPr>
        <p:txBody>
          <a:bodyPr/>
          <a:lstStyle/>
          <a:p>
            <a:r>
              <a:rPr lang="ja-JP" altLang="en-US" b="1" dirty="0"/>
              <a:t>世界幸福度調査</a:t>
            </a:r>
            <a:r>
              <a:rPr lang="ja-JP" altLang="en-US" dirty="0"/>
              <a:t>　第</a:t>
            </a:r>
            <a:r>
              <a:rPr lang="en-US" altLang="ja-JP" sz="3600" b="1" dirty="0"/>
              <a:t>1</a:t>
            </a:r>
            <a:r>
              <a:rPr lang="ja-JP" altLang="en-US" dirty="0"/>
              <a:t>位（テキストｐ７３）</a:t>
            </a:r>
          </a:p>
          <a:p>
            <a:pPr>
              <a:buFont typeface="Wingdings" pitchFamily="2" charset="2"/>
              <a:buNone/>
            </a:pPr>
            <a:r>
              <a:rPr lang="ja-JP" altLang="en-US" dirty="0"/>
              <a:t>　　経済力と社会福祉の適正なバランス</a:t>
            </a:r>
          </a:p>
          <a:p>
            <a:pPr>
              <a:buFont typeface="Wingdings" pitchFamily="2" charset="2"/>
              <a:buNone/>
            </a:pPr>
            <a:r>
              <a:rPr lang="ja-JP" altLang="en-US" dirty="0"/>
              <a:t>　　</a:t>
            </a:r>
            <a:r>
              <a:rPr lang="ja-JP" altLang="en-US" b="1" dirty="0"/>
              <a:t>幸福の要因</a:t>
            </a:r>
            <a:r>
              <a:rPr lang="ja-JP" altLang="en-US" dirty="0"/>
              <a:t>　</a:t>
            </a:r>
          </a:p>
          <a:p>
            <a:pPr>
              <a:buFont typeface="Wingdings" pitchFamily="2" charset="2"/>
              <a:buNone/>
            </a:pPr>
            <a:r>
              <a:rPr lang="ja-JP" altLang="en-US" dirty="0"/>
              <a:t>　　　・生き方の選択の自由</a:t>
            </a:r>
          </a:p>
          <a:p>
            <a:pPr>
              <a:buFont typeface="Wingdings" pitchFamily="2" charset="2"/>
              <a:buNone/>
            </a:pPr>
            <a:r>
              <a:rPr lang="ja-JP" altLang="en-US" dirty="0"/>
              <a:t>　　　・男女平等の推進</a:t>
            </a:r>
          </a:p>
          <a:p>
            <a:pPr>
              <a:buFont typeface="Wingdings" pitchFamily="2" charset="2"/>
              <a:buNone/>
            </a:pPr>
            <a:r>
              <a:rPr lang="ja-JP" altLang="en-US" dirty="0"/>
              <a:t>　　　・マイノリティーに対する寛容</a:t>
            </a:r>
          </a:p>
          <a:p>
            <a:pPr>
              <a:buFont typeface="Wingdings" pitchFamily="2" charset="2"/>
              <a:buNone/>
            </a:pPr>
            <a:r>
              <a:rPr lang="ja-JP" altLang="en-US" dirty="0"/>
              <a:t>　　　　　エスノセントリズムがあるという説も</a:t>
            </a:r>
          </a:p>
          <a:p>
            <a:pPr>
              <a:buFont typeface="Wingdings" pitchFamily="2" charset="2"/>
              <a:buNone/>
            </a:pPr>
            <a:r>
              <a:rPr lang="ja-JP" altLang="en-US" dirty="0"/>
              <a:t>　　　　　（ムハンマド風刺画事件）</a:t>
            </a:r>
          </a:p>
          <a:p>
            <a:pPr>
              <a:buFont typeface="Wingdings" pitchFamily="2" charset="2"/>
              <a:buNone/>
            </a:pPr>
            <a:r>
              <a:rPr lang="ja-JP" altLang="en-US" dirty="0"/>
              <a:t>　　　　</a:t>
            </a:r>
          </a:p>
        </p:txBody>
      </p:sp>
    </p:spTree>
    <p:extLst>
      <p:ext uri="{BB962C8B-B14F-4D97-AF65-F5344CB8AC3E}">
        <p14:creationId xmlns:p14="http://schemas.microsoft.com/office/powerpoint/2010/main" val="377699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Effect transition="in" filter="fade">
                                      <p:cBhvr>
                                        <p:cTn id="49" dur="1000">
                                          <p:stCondLst>
                                            <p:cond delay="0"/>
                                          </p:stCondLst>
                                        </p:cTn>
                                        <p:tgtEl>
                                          <p:spTgt spid="11776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7763">
                                            <p:txEl>
                                              <p:pRg st="8" end="8"/>
                                            </p:txEl>
                                          </p:spTgt>
                                        </p:tgtEl>
                                        <p:attrNameLst>
                                          <p:attrName>style.visibility</p:attrName>
                                        </p:attrNameLst>
                                      </p:cBhvr>
                                      <p:to>
                                        <p:strVal val="visible"/>
                                      </p:to>
                                    </p:set>
                                    <p:animEffect transition="in" filter="fade">
                                      <p:cBhvr>
                                        <p:cTn id="54" dur="1000">
                                          <p:stCondLst>
                                            <p:cond delay="0"/>
                                          </p:stCondLst>
                                        </p:cTn>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殺人件数（１０万人あたりの件数）</a:t>
            </a:r>
            <a:br>
              <a:rPr lang="ja-JP" altLang="en-US" dirty="0"/>
            </a:b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a:t>１　ブラジル　</a:t>
            </a:r>
            <a:r>
              <a:rPr lang="en-US" altLang="ja-JP" dirty="0"/>
              <a:t>50672</a:t>
            </a:r>
          </a:p>
          <a:p>
            <a:pPr lvl="1"/>
            <a:r>
              <a:rPr lang="ja-JP" altLang="en-US" dirty="0"/>
              <a:t>８　ロシア    </a:t>
            </a:r>
            <a:r>
              <a:rPr lang="en-US" altLang="ja-JP" dirty="0"/>
              <a:t>13681</a:t>
            </a:r>
          </a:p>
          <a:p>
            <a:pPr lvl="1"/>
            <a:r>
              <a:rPr lang="ja-JP" altLang="en-US" dirty="0"/>
              <a:t>１０　アメリカ  </a:t>
            </a:r>
            <a:r>
              <a:rPr lang="en-US" altLang="ja-JP" dirty="0"/>
              <a:t>12253</a:t>
            </a:r>
          </a:p>
          <a:p>
            <a:pPr lvl="1"/>
            <a:r>
              <a:rPr lang="ja-JP" altLang="en-US" dirty="0"/>
              <a:t>８８　日本    </a:t>
            </a:r>
            <a:r>
              <a:rPr lang="en-US" altLang="ja-JP" dirty="0"/>
              <a:t>395</a:t>
            </a:r>
          </a:p>
          <a:p>
            <a:pPr lvl="1"/>
            <a:r>
              <a:rPr lang="ja-JP" altLang="en-US" dirty="0"/>
              <a:t>１２３　オランダ  </a:t>
            </a:r>
            <a:r>
              <a:rPr lang="en-US" altLang="ja-JP" dirty="0"/>
              <a:t>125</a:t>
            </a:r>
          </a:p>
          <a:p>
            <a:pPr lvl="1"/>
            <a:r>
              <a:rPr lang="ja-JP" altLang="en-US" dirty="0"/>
              <a:t>１３５　フィンランド </a:t>
            </a:r>
            <a:r>
              <a:rPr lang="en-US" altLang="ja-JP" dirty="0"/>
              <a:t>89</a:t>
            </a:r>
          </a:p>
          <a:p>
            <a:pPr lvl="1"/>
            <a:r>
              <a:rPr lang="ja-JP" altLang="en-US" dirty="0"/>
              <a:t>１３６　スウェーデン</a:t>
            </a:r>
            <a:r>
              <a:rPr lang="en-US" altLang="ja-JP" dirty="0"/>
              <a:t>87</a:t>
            </a:r>
          </a:p>
          <a:p>
            <a:pPr lvl="1"/>
            <a:r>
              <a:rPr lang="ja-JP" altLang="en-US" dirty="0"/>
              <a:t>１４４　デンマーク </a:t>
            </a:r>
            <a:r>
              <a:rPr lang="en-US" altLang="ja-JP" dirty="0"/>
              <a:t>58</a:t>
            </a:r>
          </a:p>
          <a:p>
            <a:pPr lvl="1"/>
            <a:r>
              <a:rPr lang="ja-JP" altLang="en-US" dirty="0"/>
              <a:t>１６５　ノルウェー  </a:t>
            </a:r>
            <a:r>
              <a:rPr lang="en-US" altLang="ja-JP" dirty="0"/>
              <a:t>29</a:t>
            </a:r>
            <a:r>
              <a:rPr lang="ja-JP" altLang="en-US" dirty="0"/>
              <a:t>／２１０カ国中</a:t>
            </a:r>
          </a:p>
          <a:p>
            <a:endParaRPr lang="ja-JP" altLang="en-US" dirty="0"/>
          </a:p>
          <a:p>
            <a:endParaRPr kumimoji="1" lang="ja-JP" altLang="en-US" dirty="0"/>
          </a:p>
        </p:txBody>
      </p:sp>
    </p:spTree>
    <p:extLst>
      <p:ext uri="{BB962C8B-B14F-4D97-AF65-F5344CB8AC3E}">
        <p14:creationId xmlns:p14="http://schemas.microsoft.com/office/powerpoint/2010/main" val="143060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銃器（使用割合）</a:t>
            </a:r>
            <a:br>
              <a:rPr lang="zh-TW" altLang="en-US" dirty="0"/>
            </a:b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a:t>２１　アメリカ　５９．７％</a:t>
            </a:r>
          </a:p>
          <a:p>
            <a:pPr lvl="1"/>
            <a:r>
              <a:rPr lang="ja-JP" altLang="en-US" dirty="0"/>
              <a:t>３２　オランダ　３４</a:t>
            </a:r>
          </a:p>
          <a:p>
            <a:pPr lvl="1"/>
            <a:r>
              <a:rPr lang="ja-JP" altLang="en-US" dirty="0"/>
              <a:t>３３　デンマーク　３４</a:t>
            </a:r>
          </a:p>
          <a:p>
            <a:pPr lvl="1"/>
            <a:r>
              <a:rPr lang="ja-JP" altLang="en-US" dirty="0"/>
              <a:t>４０　フィンランド　１９</a:t>
            </a:r>
          </a:p>
          <a:p>
            <a:pPr lvl="1"/>
            <a:r>
              <a:rPr lang="ja-JP" altLang="en-US" dirty="0"/>
              <a:t>４６　スウェーデン　１６／８５カ国中</a:t>
            </a:r>
          </a:p>
          <a:p>
            <a:r>
              <a:rPr kumimoji="1" lang="ja-JP" altLang="en-US" dirty="0"/>
              <a:t>日本よりは、安全な国、しかし、銃器の使用率は高い（日本は統計なし）　国連統計より</a:t>
            </a:r>
          </a:p>
        </p:txBody>
      </p:sp>
    </p:spTree>
    <p:extLst>
      <p:ext uri="{BB962C8B-B14F-4D97-AF65-F5344CB8AC3E}">
        <p14:creationId xmlns:p14="http://schemas.microsoft.com/office/powerpoint/2010/main" val="407128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風刺画事件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a:t>2005</a:t>
            </a:r>
            <a:r>
              <a:rPr kumimoji="1" lang="ja-JP" altLang="en-US" dirty="0"/>
              <a:t>年、ムハンマドの風刺画掲載</a:t>
            </a:r>
          </a:p>
          <a:p>
            <a:r>
              <a:rPr lang="en-US" altLang="ja-JP" dirty="0"/>
              <a:t>2015.1</a:t>
            </a:r>
            <a:r>
              <a:rPr lang="ja-JP" altLang="en-US" dirty="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706138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スウーデンの平等理念</a:t>
            </a:r>
          </a:p>
        </p:txBody>
      </p:sp>
      <p:sp>
        <p:nvSpPr>
          <p:cNvPr id="3" name="コンテンツ プレースホルダー 2"/>
          <p:cNvSpPr>
            <a:spLocks noGrp="1"/>
          </p:cNvSpPr>
          <p:nvPr>
            <p:ph idx="1"/>
          </p:nvPr>
        </p:nvSpPr>
        <p:spPr/>
        <p:txBody>
          <a:bodyPr/>
          <a:lstStyle/>
          <a:p>
            <a:r>
              <a:rPr lang="ja-JP" altLang="en-US" dirty="0"/>
              <a:t>社会的な選抜は、才能の浪費、社会的な効果が低下。</a:t>
            </a:r>
          </a:p>
          <a:p>
            <a:r>
              <a:rPr lang="ja-JP" altLang="en-US" dirty="0"/>
              <a:t>下層出身の子どもの教育的不利は不正義。</a:t>
            </a:r>
          </a:p>
          <a:p>
            <a:r>
              <a:rPr lang="ja-JP" altLang="en-US" dirty="0"/>
              <a:t>一緒の学校で学ぶことが、社会的な協力を促進。</a:t>
            </a:r>
          </a:p>
          <a:p>
            <a:r>
              <a:rPr lang="ja-JP" altLang="en-US" dirty="0"/>
              <a:t>エリート出身層は社会全体を代表しておらず、下層出身のエリートは、民主主義を強化したり、階級差を減らすことを理解できる。</a:t>
            </a:r>
          </a:p>
          <a:p>
            <a:endParaRPr kumimoji="1" lang="ja-JP" altLang="en-US" dirty="0"/>
          </a:p>
        </p:txBody>
      </p:sp>
    </p:spTree>
    <p:extLst>
      <p:ext uri="{BB962C8B-B14F-4D97-AF65-F5344CB8AC3E}">
        <p14:creationId xmlns:p14="http://schemas.microsoft.com/office/powerpoint/2010/main" val="3438155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スウェーデンの不平等の要因</a:t>
            </a:r>
          </a:p>
        </p:txBody>
      </p:sp>
      <p:sp>
        <p:nvSpPr>
          <p:cNvPr id="3" name="コンテンツ プレースホルダー 2"/>
          <p:cNvSpPr>
            <a:spLocks noGrp="1"/>
          </p:cNvSpPr>
          <p:nvPr>
            <p:ph idx="1"/>
          </p:nvPr>
        </p:nvSpPr>
        <p:spPr/>
        <p:txBody>
          <a:bodyPr/>
          <a:lstStyle/>
          <a:p>
            <a:r>
              <a:rPr lang="ja-JP" altLang="en-US" dirty="0"/>
              <a:t>アカデミックなパフォーマンスは、上層出身の子どものほうがよい。</a:t>
            </a:r>
          </a:p>
          <a:p>
            <a:r>
              <a:rPr lang="ja-JP" altLang="en-US" dirty="0"/>
              <a:t>高等教育へのコストは、下層にとって重い。</a:t>
            </a:r>
          </a:p>
          <a:p>
            <a:r>
              <a:rPr lang="ja-JP" altLang="en-US" dirty="0"/>
              <a:t>親の教育が高いと子どもも成功する可能性が高い</a:t>
            </a:r>
          </a:p>
          <a:p>
            <a:r>
              <a:rPr lang="ja-JP" altLang="en-US" dirty="0"/>
              <a:t>初期の教育で成功可能性が下層では低い。</a:t>
            </a:r>
          </a:p>
          <a:p>
            <a:r>
              <a:rPr lang="ja-JP" altLang="en-US" dirty="0"/>
              <a:t>→しかし、教育の無償とエリート学校の欠如が他国より平等な教育を実現</a:t>
            </a:r>
          </a:p>
          <a:p>
            <a:endParaRPr kumimoji="1" lang="ja-JP" altLang="en-US" dirty="0"/>
          </a:p>
        </p:txBody>
      </p:sp>
    </p:spTree>
    <p:extLst>
      <p:ext uri="{BB962C8B-B14F-4D97-AF65-F5344CB8AC3E}">
        <p14:creationId xmlns:p14="http://schemas.microsoft.com/office/powerpoint/2010/main" val="205481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男女参画型社会　労働時間は週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a:t>1.9</a:t>
            </a:r>
            <a:r>
              <a:rPr lang="ja-JP" altLang="en-US" dirty="0"/>
              <a:t>　育児休暇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番目に高い</a:t>
            </a:r>
          </a:p>
          <a:p>
            <a:pPr eaLnBrk="1" hangingPunct="1"/>
            <a:r>
              <a:rPr lang="ja-JP" altLang="en-US" dirty="0"/>
              <a:t>自律性を育てる　必ず子どもの意思を配慮</a:t>
            </a:r>
          </a:p>
          <a:p>
            <a:pPr eaLnBrk="1" hangingPunct="1"/>
            <a:r>
              <a:rPr lang="ja-JP" altLang="en-US" dirty="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extLst>
      <p:ext uri="{BB962C8B-B14F-4D97-AF65-F5344CB8AC3E}">
        <p14:creationId xmlns:p14="http://schemas.microsoft.com/office/powerpoint/2010/main" val="14895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extLst>
      <p:ext uri="{BB962C8B-B14F-4D97-AF65-F5344CB8AC3E}">
        <p14:creationId xmlns:p14="http://schemas.microsoft.com/office/powerpoint/2010/main" val="83088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337</Words>
  <Application>Microsoft Office PowerPoint</Application>
  <PresentationFormat>画面に合わせる (4:3)</PresentationFormat>
  <Paragraphs>122</Paragraphs>
  <Slides>17</Slides>
  <Notes>0</Notes>
  <HiddenSlides>2</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MS P ゴシック</vt:lpstr>
      <vt:lpstr>新細明體</vt:lpstr>
      <vt:lpstr>游ゴシック</vt:lpstr>
      <vt:lpstr>游ゴシック Light</vt:lpstr>
      <vt:lpstr>Arial</vt:lpstr>
      <vt:lpstr>Arial Black</vt:lpstr>
      <vt:lpstr>Calibri</vt:lpstr>
      <vt:lpstr>Calibri Light</vt:lpstr>
      <vt:lpstr>Wingdings</vt:lpstr>
      <vt:lpstr>Office テーマ</vt:lpstr>
      <vt:lpstr>北欧2 社会と家庭</vt:lpstr>
      <vt:lpstr>デンマーク社会</vt:lpstr>
      <vt:lpstr>殺人件数（１０万人あたりの件数） </vt:lpstr>
      <vt:lpstr>銃器（使用割合） </vt:lpstr>
      <vt:lpstr>風刺画事件</vt:lpstr>
      <vt:lpstr>スウーデンの平等理念</vt:lpstr>
      <vt:lpstr>スウェーデンの不平等の要因</vt:lpstr>
      <vt:lpstr>家族が大切</vt:lpstr>
      <vt:lpstr>保育サービス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森の幼稚園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北欧2 社会と家庭</dc:title>
  <dc:creator>ota wakei</dc:creator>
  <cp:lastModifiedBy>ota wakei</cp:lastModifiedBy>
  <cp:revision>5</cp:revision>
  <dcterms:created xsi:type="dcterms:W3CDTF">2018-06-09T13:21:05Z</dcterms:created>
  <dcterms:modified xsi:type="dcterms:W3CDTF">2018-06-10T00:33:02Z</dcterms:modified>
</cp:coreProperties>
</file>