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3" r:id="rId4"/>
    <p:sldId id="268" r:id="rId5"/>
    <p:sldId id="260" r:id="rId6"/>
    <p:sldId id="272" r:id="rId7"/>
    <p:sldId id="270" r:id="rId8"/>
    <p:sldId id="271" r:id="rId9"/>
    <p:sldId id="269" r:id="rId10"/>
    <p:sldId id="27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53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9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60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10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47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01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33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24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8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27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34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0F58-1638-4301-A76C-3D36995E3126}" type="datetimeFigureOut">
              <a:rPr kumimoji="1" lang="ja-JP" altLang="en-US" smtClean="0"/>
              <a:t>2018/5/27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35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アメリカ教育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</a:t>
            </a:r>
            <a:r>
              <a:rPr kumimoji="1" lang="ja-JP" altLang="en-US" dirty="0"/>
              <a:t>世紀末から２１世紀へ</a:t>
            </a:r>
          </a:p>
        </p:txBody>
      </p:sp>
    </p:spTree>
    <p:extLst>
      <p:ext uri="{BB962C8B-B14F-4D97-AF65-F5344CB8AC3E}">
        <p14:creationId xmlns:p14="http://schemas.microsoft.com/office/powerpoint/2010/main" val="422524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EA9B20-BA14-4AEC-9B7F-0DE80FD6C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No Child Left Behind Act</a:t>
            </a:r>
            <a:r>
              <a:rPr lang="ja-JP" altLang="en-US" dirty="0"/>
              <a:t>＝ＮＣＬＢ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ADA71-3F77-43CF-972C-43280F17A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 err="1"/>
              <a:t>JW</a:t>
            </a:r>
            <a:r>
              <a:rPr lang="ja-JP" altLang="en-US" dirty="0"/>
              <a:t>ブッシュ２００２年の法</a:t>
            </a:r>
          </a:p>
          <a:p>
            <a:pPr lvl="1"/>
            <a:r>
              <a:rPr lang="ja-JP" altLang="en-US" dirty="0"/>
              <a:t>全国一斉学力テストを３年生～８年生（日本の小学校３年生～中学２年生）に課す。その学科は国語と算数だけで毎年行なう。</a:t>
            </a:r>
          </a:p>
          <a:p>
            <a:pPr lvl="1"/>
            <a:r>
              <a:rPr lang="ja-JP" altLang="en-US" dirty="0"/>
              <a:t>ニ年連続で目標達成に失敗した生徒は、他の公立学校への転校を勧められる。三年連続で目標達成に失敗しても同様で、その生徒を他の学校に移す事が出来る。同時に携わった教員は減給・解雇の罰を与える事が出来る。</a:t>
            </a:r>
          </a:p>
          <a:p>
            <a:pPr lvl="1"/>
            <a:r>
              <a:rPr lang="ja-JP" altLang="en-US" dirty="0"/>
              <a:t>四年連続でノルマが達成出来なければ、その学校への国からの助成金はカットする。教員の大規模な入れ替えやカリキュラムの変更等が出来る。</a:t>
            </a:r>
          </a:p>
          <a:p>
            <a:pPr lvl="1"/>
            <a:r>
              <a:rPr lang="ja-JP" altLang="en-US" dirty="0"/>
              <a:t>五年連続の場合その学校を廃校にするか、民営の学校（チャータースクール）にする。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770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６０年代</a:t>
            </a:r>
            <a:r>
              <a:rPr kumimoji="1" lang="en-US" altLang="ja-JP" dirty="0"/>
              <a:t>-</a:t>
            </a:r>
            <a:r>
              <a:rPr kumimoji="1" lang="ja-JP" altLang="en-US" dirty="0"/>
              <a:t>７０年代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ヘッドスタート計画、差別撤廃の試み</a:t>
            </a:r>
            <a:r>
              <a:rPr kumimoji="1" lang="en-US" altLang="ja-JP" dirty="0"/>
              <a:t>(</a:t>
            </a:r>
            <a:r>
              <a:rPr kumimoji="1" lang="ja-JP" altLang="en-US" dirty="0"/>
              <a:t>バス通学、マグネットスクール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理科教育振興・発見学習等の試み</a:t>
            </a:r>
          </a:p>
          <a:p>
            <a:r>
              <a:rPr kumimoji="1" lang="ja-JP" altLang="en-US" dirty="0"/>
              <a:t>青年運動・反戦運動から、新しいタイプの学校</a:t>
            </a:r>
            <a:r>
              <a:rPr kumimoji="1" lang="en-US" altLang="ja-JP" dirty="0"/>
              <a:t>(</a:t>
            </a:r>
            <a:r>
              <a:rPr kumimoji="1" lang="ja-JP" altLang="en-US" dirty="0"/>
              <a:t>オルタナティブ・スクール</a:t>
            </a:r>
            <a:r>
              <a:rPr kumimoji="1" lang="en-US" altLang="ja-JP" dirty="0"/>
              <a:t>)  </a:t>
            </a:r>
            <a:r>
              <a:rPr kumimoji="1" lang="ja-JP" altLang="en-US" dirty="0"/>
              <a:t>サドベリバレイ</a:t>
            </a:r>
          </a:p>
        </p:txBody>
      </p:sp>
    </p:spTree>
    <p:extLst>
      <p:ext uri="{BB962C8B-B14F-4D97-AF65-F5344CB8AC3E}">
        <p14:creationId xmlns:p14="http://schemas.microsoft.com/office/powerpoint/2010/main" val="27605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2D2C4A-A55F-486D-9D05-0944C58C2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８０年代からの動向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573A40-0C36-47EF-B7C8-17F6840BE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アメリカ経済の減衰</a:t>
            </a:r>
            <a:r>
              <a:rPr kumimoji="1" lang="en-US" altLang="ja-JP" dirty="0"/>
              <a:t>(</a:t>
            </a:r>
            <a:r>
              <a:rPr kumimoji="1" lang="ja-JP" altLang="en-US" dirty="0"/>
              <a:t>ブレトンウッヅ体制の崩壊</a:t>
            </a:r>
            <a:r>
              <a:rPr kumimoji="1" lang="en-US" altLang="ja-JP" dirty="0"/>
              <a:t>)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産業の空洞化・日本や</a:t>
            </a:r>
            <a:r>
              <a:rPr kumimoji="1" lang="en-US" altLang="ja-JP" dirty="0" err="1"/>
              <a:t>NIES</a:t>
            </a:r>
            <a:r>
              <a:rPr kumimoji="1" lang="ja-JP" altLang="en-US" dirty="0"/>
              <a:t>の台頭</a:t>
            </a:r>
          </a:p>
          <a:p>
            <a:r>
              <a:rPr kumimoji="1" lang="ja-JP" altLang="en-US" dirty="0"/>
              <a:t>再び教育水準への疑問「危機に立つ国家」</a:t>
            </a:r>
            <a:r>
              <a:rPr kumimoji="1" lang="en-US" altLang="ja-JP" dirty="0"/>
              <a:t>(</a:t>
            </a:r>
            <a:r>
              <a:rPr kumimoji="1" lang="ja-JP" altLang="en-US" dirty="0"/>
              <a:t>教育の優秀性に関する全米審議会報告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アメリカ人の子どもたちの学力が低下している</a:t>
            </a:r>
          </a:p>
          <a:p>
            <a:pPr lvl="1"/>
            <a:r>
              <a:rPr kumimoji="1" lang="ja-JP" altLang="en-US" dirty="0"/>
              <a:t>国際学力テスト・</a:t>
            </a:r>
            <a:r>
              <a:rPr kumimoji="1" lang="en-US" altLang="ja-JP" dirty="0"/>
              <a:t>SAT</a:t>
            </a:r>
            <a:r>
              <a:rPr kumimoji="1" lang="ja-JP" altLang="en-US" dirty="0"/>
              <a:t>の推移</a:t>
            </a:r>
          </a:p>
          <a:p>
            <a:r>
              <a:rPr kumimoji="1" lang="ja-JP" altLang="en-US" dirty="0"/>
              <a:t>公立学校の荒れ</a:t>
            </a:r>
            <a:r>
              <a:rPr kumimoji="1" lang="en-US" altLang="ja-JP" dirty="0"/>
              <a:t>(</a:t>
            </a:r>
            <a:r>
              <a:rPr kumimoji="1" lang="ja-JP" altLang="en-US" dirty="0"/>
              <a:t>暴力・麻薬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教師の問題</a:t>
            </a:r>
          </a:p>
        </p:txBody>
      </p:sp>
    </p:spTree>
    <p:extLst>
      <p:ext uri="{BB962C8B-B14F-4D97-AF65-F5344CB8AC3E}">
        <p14:creationId xmlns:p14="http://schemas.microsoft.com/office/powerpoint/2010/main" val="3856662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教師教育の改善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再教育　大学の品質保障 </a:t>
            </a:r>
            <a:r>
              <a:rPr kumimoji="1" lang="en-US" altLang="ja-JP" dirty="0"/>
              <a:t>0</a:t>
            </a:r>
            <a:endParaRPr kumimoji="1" lang="ja-JP" altLang="en-US" dirty="0"/>
          </a:p>
          <a:p>
            <a:r>
              <a:rPr lang="ja-JP" altLang="en-US" dirty="0"/>
              <a:t>学力テスト（水準に達しないと解雇） </a:t>
            </a:r>
            <a:r>
              <a:rPr lang="en-US" altLang="ja-JP" dirty="0"/>
              <a:t>3:20</a:t>
            </a:r>
            <a:endParaRPr lang="ja-JP" altLang="en-US" dirty="0"/>
          </a:p>
          <a:p>
            <a:r>
              <a:rPr lang="ja-JP" altLang="en-US" dirty="0"/>
              <a:t>私的企業による研修　</a:t>
            </a:r>
            <a:r>
              <a:rPr lang="en-US" altLang="ja-JP" dirty="0"/>
              <a:t>7:30</a:t>
            </a:r>
            <a:endParaRPr lang="ja-JP" altLang="en-US" dirty="0"/>
          </a:p>
          <a:p>
            <a:r>
              <a:rPr lang="ja-JP" altLang="en-US" dirty="0"/>
              <a:t>優良教師へのボーナス</a:t>
            </a:r>
          </a:p>
          <a:p>
            <a:r>
              <a:rPr kumimoji="1" lang="ja-JP" altLang="en-US" dirty="0"/>
              <a:t>教育実践コンクール </a:t>
            </a:r>
            <a:r>
              <a:rPr kumimoji="1" lang="en-US" altLang="ja-JP" dirty="0"/>
              <a:t>12:00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45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新自由主義政策</a:t>
            </a:r>
            <a:r>
              <a:rPr lang="en-US" altLang="ja-JP" dirty="0"/>
              <a:t>(</a:t>
            </a:r>
            <a:r>
              <a:rPr lang="ja-JP" altLang="en-US" dirty="0"/>
              <a:t>低学力と暴力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バウチャー制の導入</a:t>
            </a:r>
          </a:p>
          <a:p>
            <a:pPr lvl="1"/>
            <a:r>
              <a:rPr lang="ja-JP" altLang="en-US" dirty="0"/>
              <a:t>フリードマンの提唱→学校選択</a:t>
            </a:r>
          </a:p>
          <a:p>
            <a:pPr lvl="1"/>
            <a:r>
              <a:rPr lang="ja-JP" altLang="en-US" dirty="0"/>
              <a:t>目的は私立学校への補助・民営化</a:t>
            </a:r>
          </a:p>
          <a:p>
            <a:pPr lvl="1"/>
            <a:r>
              <a:rPr lang="ja-JP" altLang="en-US" dirty="0"/>
              <a:t>２０１２年、</a:t>
            </a:r>
            <a:r>
              <a:rPr lang="en-US" altLang="ja-JP" dirty="0"/>
              <a:t>37</a:t>
            </a:r>
            <a:r>
              <a:rPr lang="ja-JP" altLang="en-US" dirty="0"/>
              <a:t>％の公立学校が選択可能、</a:t>
            </a:r>
            <a:r>
              <a:rPr lang="en-US" altLang="ja-JP" dirty="0"/>
              <a:t>14</a:t>
            </a:r>
            <a:r>
              <a:rPr lang="ja-JP" altLang="en-US" dirty="0"/>
              <a:t>％が選択、</a:t>
            </a:r>
            <a:r>
              <a:rPr lang="en-US" altLang="ja-JP" dirty="0"/>
              <a:t>77</a:t>
            </a:r>
            <a:r>
              <a:rPr lang="ja-JP" altLang="en-US" dirty="0"/>
              <a:t>％が校区の学校、</a:t>
            </a:r>
            <a:r>
              <a:rPr lang="en-US" altLang="ja-JP" dirty="0"/>
              <a:t>7</a:t>
            </a:r>
            <a:r>
              <a:rPr lang="ja-JP" altLang="en-US" dirty="0"/>
              <a:t>％が私立。選択した者の満足度は高いと連邦教育省の報告</a:t>
            </a:r>
          </a:p>
          <a:p>
            <a:r>
              <a:rPr lang="ja-JP" altLang="en-US" dirty="0"/>
              <a:t>ホームスクールの法制化</a:t>
            </a:r>
          </a:p>
          <a:p>
            <a:pPr lvl="1"/>
            <a:r>
              <a:rPr lang="en-US" altLang="ja-JP" dirty="0"/>
              <a:t>1773000</a:t>
            </a:r>
            <a:r>
              <a:rPr lang="ja-JP" altLang="en-US" dirty="0"/>
              <a:t>人、他に</a:t>
            </a:r>
            <a:r>
              <a:rPr lang="en-US" altLang="ja-JP" dirty="0"/>
              <a:t>1082000</a:t>
            </a:r>
            <a:r>
              <a:rPr lang="ja-JP" altLang="en-US" dirty="0"/>
              <a:t>人の未登録。</a:t>
            </a:r>
            <a:r>
              <a:rPr lang="en-US" altLang="ja-JP" dirty="0"/>
              <a:t>3.4</a:t>
            </a:r>
            <a:r>
              <a:rPr lang="ja-JP" altLang="en-US" dirty="0"/>
              <a:t>％</a:t>
            </a:r>
          </a:p>
          <a:p>
            <a:pPr lvl="1"/>
            <a:r>
              <a:rPr lang="en-US" altLang="ja-JP" dirty="0"/>
              <a:t>83</a:t>
            </a:r>
            <a:r>
              <a:rPr lang="ja-JP" altLang="en-US" dirty="0"/>
              <a:t>％白人、</a:t>
            </a:r>
            <a:r>
              <a:rPr lang="en-US" altLang="ja-JP" dirty="0"/>
              <a:t>89</a:t>
            </a:r>
            <a:r>
              <a:rPr lang="ja-JP" altLang="en-US" dirty="0"/>
              <a:t>％裕福。</a:t>
            </a:r>
          </a:p>
          <a:p>
            <a:pPr lvl="1"/>
            <a:r>
              <a:rPr lang="nl-NL" altLang="ja-JP" dirty="0"/>
              <a:t>https://www.youtube.com/watch?v=h11u3vtcpaY</a:t>
            </a:r>
            <a:endParaRPr lang="ja-JP" altLang="en-US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370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E0F086-8CD6-4796-9812-040CD615F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チャータースクール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069B4A-9D0E-48C1-A7A9-2AA3B39E6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特定の理念・方法で教育する学校</a:t>
            </a:r>
            <a:r>
              <a:rPr lang="en-US" altLang="ja-JP" dirty="0"/>
              <a:t>: </a:t>
            </a:r>
            <a:r>
              <a:rPr lang="ja-JP" altLang="en-US" dirty="0"/>
              <a:t>教育委員会に申請→許可→</a:t>
            </a:r>
            <a:r>
              <a:rPr lang="en-US" altLang="ja-JP" dirty="0"/>
              <a:t>5</a:t>
            </a:r>
            <a:r>
              <a:rPr lang="ja-JP" altLang="en-US" dirty="0"/>
              <a:t>年間公費支給→</a:t>
            </a:r>
            <a:r>
              <a:rPr lang="en-US" altLang="ja-JP" dirty="0"/>
              <a:t>5</a:t>
            </a:r>
            <a:r>
              <a:rPr lang="ja-JP" altLang="en-US" dirty="0"/>
              <a:t>年後審査</a:t>
            </a:r>
          </a:p>
          <a:p>
            <a:r>
              <a:rPr lang="ja-JP" altLang="en-US" dirty="0"/>
              <a:t>通学区指定がなく、選択制度</a:t>
            </a:r>
          </a:p>
          <a:p>
            <a:r>
              <a:rPr lang="en-US" altLang="ja-JP" dirty="0"/>
              <a:t>2016</a:t>
            </a:r>
            <a:r>
              <a:rPr lang="ja-JP" altLang="en-US" dirty="0"/>
              <a:t>年</a:t>
            </a:r>
            <a:r>
              <a:rPr lang="en-US" altLang="ja-JP" dirty="0"/>
              <a:t>280</a:t>
            </a:r>
            <a:r>
              <a:rPr lang="ja-JP" altLang="en-US" dirty="0"/>
              <a:t>万人の登録</a:t>
            </a:r>
            <a:r>
              <a:rPr lang="en-US" altLang="ja-JP" dirty="0"/>
              <a:t>(</a:t>
            </a:r>
            <a:r>
              <a:rPr lang="ja-JP" altLang="en-US" dirty="0"/>
              <a:t>民族構成は偏りなし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lang="ja-JP" altLang="en-US" dirty="0"/>
              <a:t>公立学校の教師は強い反対</a:t>
            </a:r>
            <a:r>
              <a:rPr lang="en-US" altLang="ja-JP" dirty="0"/>
              <a:t>(</a:t>
            </a:r>
            <a:r>
              <a:rPr lang="ja-JP" altLang="en-US" dirty="0"/>
              <a:t>予算削減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lang="ja-JP" altLang="en-US" dirty="0"/>
              <a:t>当初は、学校に不適応の子どものための学校が多かった。</a:t>
            </a:r>
          </a:p>
          <a:p>
            <a:r>
              <a:rPr lang="ja-JP" altLang="en-US" dirty="0"/>
              <a:t>企業の公立学校教育への関与（エジソンスクール）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5640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ブッシュ</a:t>
            </a:r>
            <a:r>
              <a:rPr kumimoji="1" lang="en-US" altLang="ja-JP" dirty="0"/>
              <a:t>(</a:t>
            </a:r>
            <a:r>
              <a:rPr kumimoji="1" lang="ja-JP" altLang="en-US" dirty="0"/>
              <a:t>父</a:t>
            </a:r>
            <a:r>
              <a:rPr kumimoji="1" lang="en-US" altLang="ja-JP" dirty="0"/>
              <a:t>)</a:t>
            </a:r>
            <a:r>
              <a:rPr kumimoji="1" lang="ja-JP" altLang="en-US" dirty="0"/>
              <a:t>教育サミット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学校が始まる前に学習の準備を整える（２０００年までに）</a:t>
            </a:r>
          </a:p>
          <a:p>
            <a:r>
              <a:rPr lang="ja-JP" altLang="en-US" dirty="0"/>
              <a:t>高校卒業率を９０％以上に</a:t>
            </a:r>
            <a:r>
              <a:rPr lang="en-US" altLang="ja-JP" dirty="0"/>
              <a:t>(2003</a:t>
            </a:r>
            <a:r>
              <a:rPr lang="ja-JP" altLang="en-US" dirty="0"/>
              <a:t>年で</a:t>
            </a:r>
            <a:r>
              <a:rPr lang="en-US" altLang="ja-JP" dirty="0"/>
              <a:t>6</a:t>
            </a:r>
            <a:r>
              <a:rPr lang="ja-JP" altLang="en-US" dirty="0"/>
              <a:t>州達成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kumimoji="1" lang="ja-JP" altLang="en-US" dirty="0"/>
              <a:t>４、８、１２学年で英語・数学・理科・歴史の十分な知識をもつ</a:t>
            </a:r>
          </a:p>
          <a:p>
            <a:r>
              <a:rPr lang="ja-JP" altLang="en-US" dirty="0"/>
              <a:t>理科と数学の学習到達度で世界一となる</a:t>
            </a:r>
            <a:endParaRPr lang="en-US" altLang="ja-JP" dirty="0"/>
          </a:p>
          <a:p>
            <a:pPr lvl="1"/>
            <a:r>
              <a:rPr lang="en-US" altLang="ja-JP" dirty="0"/>
              <a:t>(TIMMS</a:t>
            </a:r>
            <a:r>
              <a:rPr lang="ja-JP" altLang="en-US" dirty="0"/>
              <a:t> </a:t>
            </a:r>
            <a:r>
              <a:rPr lang="en-US" altLang="zh-CN" dirty="0"/>
              <a:t>1964 </a:t>
            </a:r>
            <a:r>
              <a:rPr lang="zh-CN" altLang="en-US" dirty="0"/>
              <a:t>数 </a:t>
            </a:r>
            <a:r>
              <a:rPr lang="en-US" altLang="zh-CN" dirty="0"/>
              <a:t>10/12   1970 </a:t>
            </a:r>
            <a:r>
              <a:rPr lang="zh-CN" altLang="en-US" dirty="0"/>
              <a:t>理 </a:t>
            </a:r>
            <a:r>
              <a:rPr lang="en-US" altLang="zh-CN" dirty="0"/>
              <a:t>7/18  1981 </a:t>
            </a:r>
            <a:r>
              <a:rPr lang="zh-CN" altLang="en-US" dirty="0"/>
              <a:t>数 </a:t>
            </a:r>
            <a:r>
              <a:rPr lang="en-US" altLang="zh-CN" dirty="0"/>
              <a:t>14/20  1983 </a:t>
            </a:r>
            <a:r>
              <a:rPr lang="zh-CN" altLang="en-US" dirty="0"/>
              <a:t>理 </a:t>
            </a:r>
            <a:r>
              <a:rPr lang="en-US" altLang="zh-CN" dirty="0"/>
              <a:t>19/26</a:t>
            </a:r>
            <a:r>
              <a:rPr lang="en-US" altLang="ja-JP" dirty="0"/>
              <a:t>)</a:t>
            </a:r>
            <a:endParaRPr lang="en-US" altLang="zh-CN" dirty="0"/>
          </a:p>
          <a:p>
            <a:r>
              <a:rPr kumimoji="1" lang="ja-JP" altLang="en-US" dirty="0"/>
              <a:t>すべての成人のリテラシー、市民としての知識</a:t>
            </a:r>
          </a:p>
          <a:p>
            <a:r>
              <a:rPr kumimoji="1" lang="ja-JP" altLang="en-US" dirty="0"/>
              <a:t>すべての学校から薬物と暴力を追放</a:t>
            </a:r>
          </a:p>
        </p:txBody>
      </p:sp>
    </p:spTree>
    <p:extLst>
      <p:ext uri="{BB962C8B-B14F-4D97-AF65-F5344CB8AC3E}">
        <p14:creationId xmlns:p14="http://schemas.microsoft.com/office/powerpoint/2010/main" val="369537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クリントンとブッシュＪｒの付加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クリントン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教師教育と教師の専門性開発</a:t>
            </a:r>
          </a:p>
          <a:p>
            <a:pPr lvl="1"/>
            <a:r>
              <a:rPr lang="ja-JP" altLang="en-US" dirty="0"/>
              <a:t>父母の教育参加</a:t>
            </a:r>
          </a:p>
          <a:p>
            <a:r>
              <a:rPr lang="ja-JP" altLang="en-US" dirty="0"/>
              <a:t>ブッシュ</a:t>
            </a:r>
          </a:p>
          <a:p>
            <a:pPr lvl="1"/>
            <a:r>
              <a:rPr lang="ja-JP" altLang="en-US" dirty="0"/>
              <a:t>州内統一テストの実施と結果の公表</a:t>
            </a:r>
          </a:p>
          <a:p>
            <a:pPr lvl="1"/>
            <a:r>
              <a:rPr lang="ja-JP" altLang="en-US" dirty="0"/>
              <a:t>州・地方の連邦補助金に対する裁量権拡大</a:t>
            </a:r>
          </a:p>
          <a:p>
            <a:pPr lvl="1"/>
            <a:r>
              <a:rPr lang="ja-JP" altLang="en-US" dirty="0"/>
              <a:t>教育機会の選択拡大（転校・親への私的サービス援助・教員の入れ換え）</a:t>
            </a:r>
            <a:endParaRPr lang="en-US" altLang="ja-JP" dirty="0"/>
          </a:p>
          <a:p>
            <a:r>
              <a:rPr lang="de-DE" altLang="ja-JP" dirty="0"/>
              <a:t>2003 NAEP(National Assessment of Educational Progress)</a:t>
            </a:r>
            <a:r>
              <a:rPr lang="ja-JP" altLang="en-US" dirty="0"/>
              <a:t>を実施</a:t>
            </a:r>
            <a:r>
              <a:rPr lang="en-US" altLang="ja-JP" dirty="0"/>
              <a:t>(</a:t>
            </a:r>
            <a:r>
              <a:rPr lang="en-US" altLang="ja-JP" dirty="0" err="1"/>
              <a:t>NCLB</a:t>
            </a:r>
            <a:r>
              <a:rPr lang="ja-JP" altLang="en-US" dirty="0"/>
              <a:t>法に対応</a:t>
            </a:r>
            <a:r>
              <a:rPr lang="en-US" altLang="ja-JP" dirty="0"/>
              <a:t>)</a:t>
            </a:r>
            <a:endParaRPr lang="ja-JP" altLang="en-US" dirty="0"/>
          </a:p>
          <a:p>
            <a:pPr lvl="1"/>
            <a:r>
              <a:rPr lang="ja-JP" altLang="en-US" dirty="0"/>
              <a:t>全州を含むが抽出調査・目標達成義務</a:t>
            </a:r>
            <a:r>
              <a:rPr lang="en-US" altLang="ja-JP" dirty="0"/>
              <a:t>(</a:t>
            </a:r>
            <a:r>
              <a:rPr lang="ja-JP" altLang="en-US" dirty="0"/>
              <a:t>できなかったら改善義務</a:t>
            </a:r>
            <a:r>
              <a:rPr lang="en-US" altLang="ja-JP" dirty="0"/>
              <a:t>)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0327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２１世紀 </a:t>
            </a:r>
            <a:r>
              <a:rPr kumimoji="1" lang="en-US" altLang="ja-JP" dirty="0"/>
              <a:t>PISA</a:t>
            </a:r>
            <a:r>
              <a:rPr kumimoji="1" lang="ja-JP" altLang="en-US" dirty="0"/>
              <a:t>と知識基盤型教育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ja-JP" dirty="0"/>
              <a:t>２１世紀の学習のためのパートナーシップ</a:t>
            </a:r>
            <a:endParaRPr lang="ja-JP" altLang="en-US" dirty="0"/>
          </a:p>
          <a:p>
            <a:pPr lvl="1"/>
            <a:r>
              <a:rPr lang="en-US" altLang="ja-JP" dirty="0"/>
              <a:t>Creativity, Critical thinking, Communication, collaboration</a:t>
            </a:r>
            <a:endParaRPr lang="ja-JP" altLang="en-US" dirty="0"/>
          </a:p>
          <a:p>
            <a:pPr lvl="1"/>
            <a:r>
              <a:rPr lang="en-US" altLang="ja-JP" dirty="0"/>
              <a:t>(</a:t>
            </a:r>
            <a:r>
              <a:rPr lang="ja-JP" altLang="en-US" dirty="0"/>
              <a:t>基本科目の</a:t>
            </a:r>
            <a:r>
              <a:rPr lang="en-US" altLang="ja-JP" dirty="0"/>
              <a:t>)</a:t>
            </a:r>
            <a:r>
              <a:rPr lang="ja-JP" altLang="ja-JP" dirty="0"/>
              <a:t>リテラシー　市民リテラシー、健康リテラシー、環境リテラシー、情報リテラシー</a:t>
            </a:r>
            <a:endParaRPr lang="ja-JP" altLang="en-US" dirty="0"/>
          </a:p>
          <a:p>
            <a:r>
              <a:rPr lang="en-US" altLang="ja-JP" dirty="0"/>
              <a:t>Common Core</a:t>
            </a:r>
            <a:endParaRPr lang="ja-JP" altLang="en-US" dirty="0"/>
          </a:p>
          <a:p>
            <a:pPr lvl="1"/>
            <a:r>
              <a:rPr lang="en-US" altLang="ja-JP" dirty="0"/>
              <a:t>common core state standards</a:t>
            </a:r>
            <a:endParaRPr lang="ja-JP" altLang="en-US" dirty="0"/>
          </a:p>
          <a:p>
            <a:pPr lvl="1"/>
            <a:r>
              <a:rPr lang="ja-JP" altLang="ja-JP" dirty="0"/>
              <a:t>問題を理解し、解決をやり抜</a:t>
            </a:r>
            <a:r>
              <a:rPr lang="ja-JP" altLang="en-US" dirty="0"/>
              <a:t>・</a:t>
            </a:r>
            <a:r>
              <a:rPr lang="ja-JP" altLang="ja-JP" dirty="0"/>
              <a:t>抽象的、数量的に推論する</a:t>
            </a:r>
            <a:r>
              <a:rPr lang="ja-JP" altLang="en-US" dirty="0"/>
              <a:t>・</a:t>
            </a:r>
            <a:r>
              <a:rPr lang="ja-JP" altLang="ja-JP" dirty="0"/>
              <a:t>実行可能な議論を構築し、他人の推論を批判する</a:t>
            </a:r>
            <a:r>
              <a:rPr lang="ja-JP" altLang="en-US" dirty="0"/>
              <a:t>・</a:t>
            </a:r>
            <a:r>
              <a:rPr lang="ja-JP" altLang="ja-JP" dirty="0"/>
              <a:t>数学をつかってモデルをつくる</a:t>
            </a:r>
            <a:r>
              <a:rPr lang="ja-JP" altLang="en-US" dirty="0"/>
              <a:t>・</a:t>
            </a:r>
            <a:r>
              <a:rPr lang="ja-JP" altLang="ja-JP" dirty="0"/>
              <a:t>戦略的に適切なツールを使用する</a:t>
            </a:r>
            <a:r>
              <a:rPr lang="ja-JP" altLang="en-US" dirty="0"/>
              <a:t>・</a:t>
            </a:r>
            <a:r>
              <a:rPr lang="ja-JP" altLang="ja-JP" dirty="0"/>
              <a:t>精密さに専心する</a:t>
            </a:r>
            <a:r>
              <a:rPr lang="ja-JP" altLang="en-US" dirty="0"/>
              <a:t>・</a:t>
            </a:r>
            <a:r>
              <a:rPr lang="ja-JP" altLang="ja-JP" dirty="0"/>
              <a:t>構造を探し、利用する</a:t>
            </a:r>
            <a:r>
              <a:rPr lang="ja-JP" altLang="en-US" dirty="0"/>
              <a:t>・</a:t>
            </a:r>
            <a:r>
              <a:rPr lang="ja-JP" altLang="ja-JP" dirty="0"/>
              <a:t>繰り返された推論で規則性を探し表現する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258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</TotalTime>
  <Words>687</Words>
  <Application>Microsoft Office PowerPoint</Application>
  <PresentationFormat>画面に合わせる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宋体</vt:lpstr>
      <vt:lpstr>Arial</vt:lpstr>
      <vt:lpstr>Calibri</vt:lpstr>
      <vt:lpstr>Calibri Light</vt:lpstr>
      <vt:lpstr>Office テーマ</vt:lpstr>
      <vt:lpstr>アメリカ教育</vt:lpstr>
      <vt:lpstr>６０年代-７０年代</vt:lpstr>
      <vt:lpstr>８０年代からの動向</vt:lpstr>
      <vt:lpstr>教師教育の改善</vt:lpstr>
      <vt:lpstr>新自由主義政策(低学力と暴力)</vt:lpstr>
      <vt:lpstr>チャータースクール</vt:lpstr>
      <vt:lpstr>ブッシュ(父)教育サミット</vt:lpstr>
      <vt:lpstr>クリントンとブッシュＪｒの付加</vt:lpstr>
      <vt:lpstr>２１世紀 PISAと知識基盤型教育</vt:lpstr>
      <vt:lpstr>No Child Left Behind Act＝ＮＣＬＢ</vt:lpstr>
    </vt:vector>
  </TitlesOfParts>
  <Company>文教大学学園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アメリカ教育５</dc:title>
  <dc:creator>wakei</dc:creator>
  <cp:lastModifiedBy>ota wakei</cp:lastModifiedBy>
  <cp:revision>34</cp:revision>
  <dcterms:created xsi:type="dcterms:W3CDTF">2015-05-23T21:28:26Z</dcterms:created>
  <dcterms:modified xsi:type="dcterms:W3CDTF">2018-05-27T12:53:18Z</dcterms:modified>
</cp:coreProperties>
</file>