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57" r:id="rId5"/>
    <p:sldId id="280" r:id="rId6"/>
    <p:sldId id="281" r:id="rId7"/>
    <p:sldId id="282" r:id="rId8"/>
    <p:sldId id="276" r:id="rId9"/>
    <p:sldId id="260" r:id="rId10"/>
    <p:sldId id="279" r:id="rId11"/>
    <p:sldId id="262" r:id="rId12"/>
    <p:sldId id="278" r:id="rId13"/>
    <p:sldId id="272" r:id="rId14"/>
    <p:sldId id="273" r:id="rId15"/>
    <p:sldId id="274" r:id="rId16"/>
    <p:sldId id="258" r:id="rId17"/>
    <p:sldId id="275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3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8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2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AB40-21A9-42B1-9F04-E82CD1363857}" type="datetimeFigureOut">
              <a:rPr kumimoji="1" lang="ja-JP" altLang="en-US" smtClean="0"/>
              <a:pPr/>
              <a:t>2018/5/20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179-A277-4132-A62D-0F615742DC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アメリカの大学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強力な産業としての大学</a:t>
            </a:r>
          </a:p>
        </p:txBody>
      </p:sp>
    </p:spTree>
    <p:extLst>
      <p:ext uri="{BB962C8B-B14F-4D97-AF65-F5344CB8AC3E}">
        <p14:creationId xmlns:p14="http://schemas.microsoft.com/office/powerpoint/2010/main" val="205405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AD1B8-7BBB-4DA2-97A0-59CF756D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入試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888B4-340C-418B-80CD-0330C9F2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入試は、日本とは別</a:t>
            </a:r>
          </a:p>
          <a:p>
            <a:pPr lvl="1"/>
            <a:r>
              <a:rPr lang="ja-JP" altLang="en-US" dirty="0"/>
              <a:t>コミュニティ・カレッジは無試験</a:t>
            </a:r>
          </a:p>
          <a:p>
            <a:pPr lvl="1"/>
            <a:r>
              <a:rPr lang="ja-JP" altLang="en-US" dirty="0"/>
              <a:t>州立大学は、ＳＡＴと高校の成績で基準を満たせば、原則入学可</a:t>
            </a:r>
          </a:p>
          <a:p>
            <a:pPr lvl="1"/>
            <a:r>
              <a:rPr lang="ja-JP" altLang="en-US" dirty="0"/>
              <a:t>有名私立大学は、選抜がある。レポートや面接で選考。独自の学力試験はしない。これらの大学は、入学も卒業も難しい。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14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産学協同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産学共同の傾向が強い。（経営者が設立した有名大学もある。スタンフォード</a:t>
            </a:r>
            <a:r>
              <a:rPr lang="en-US" altLang="ja-JP" dirty="0"/>
              <a:t>9.00</a:t>
            </a:r>
            <a:r>
              <a:rPr lang="ja-JP" altLang="en-US" dirty="0" err="1"/>
              <a:t>、</a:t>
            </a:r>
            <a:r>
              <a:rPr lang="ja-JP" altLang="en-US" dirty="0"/>
              <a:t>カーネギーメロン</a:t>
            </a:r>
            <a:r>
              <a:rPr lang="en-US" altLang="ja-JP" dirty="0"/>
              <a:t>22.00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C2DA45-7333-4EA5-8C0D-99E3BB62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厳しい卒業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69C795-7575-403F-84DC-9B6EE66FA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単位認定</a:t>
            </a:r>
            <a:r>
              <a:rPr kumimoji="1" lang="en-US" altLang="ja-JP" dirty="0"/>
              <a:t>(</a:t>
            </a:r>
            <a:r>
              <a:rPr kumimoji="1" lang="ja-JP" altLang="en-US" dirty="0"/>
              <a:t>１ｈの授業と２ｈの学習）</a:t>
            </a:r>
            <a:r>
              <a:rPr kumimoji="1" lang="en-US" altLang="ja-JP" dirty="0"/>
              <a:t>×</a:t>
            </a:r>
            <a:r>
              <a:rPr kumimoji="1" lang="ja-JP" altLang="en-US" dirty="0"/>
              <a:t>授業数</a:t>
            </a:r>
          </a:p>
          <a:p>
            <a:pPr lvl="1"/>
            <a:r>
              <a:rPr kumimoji="1" lang="ja-JP" altLang="en-US" dirty="0"/>
              <a:t>後者は院生指導の週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回のゼミ（全てではない）</a:t>
            </a:r>
          </a:p>
          <a:p>
            <a:r>
              <a:rPr kumimoji="1" lang="ja-JP" altLang="en-US" dirty="0"/>
              <a:t>多くの課題提出（院生がチェックの場合も）</a:t>
            </a:r>
          </a:p>
          <a:p>
            <a:pPr marL="457200" lvl="1" indent="0">
              <a:buNone/>
            </a:pPr>
            <a:r>
              <a:rPr kumimoji="1" lang="ja-JP" altLang="nl-NL" dirty="0"/>
              <a:t>Ｃ</a:t>
            </a:r>
            <a:r>
              <a:rPr kumimoji="1" lang="ja-JP" altLang="en-US" dirty="0"/>
              <a:t>ｆ　ハーバードの授業</a:t>
            </a:r>
          </a:p>
          <a:p>
            <a:r>
              <a:rPr kumimoji="1" lang="ja-JP" altLang="en-US" dirty="0"/>
              <a:t>厳しい合格基準と評価</a:t>
            </a:r>
            <a:endParaRPr kumimoji="1" lang="en-US" altLang="ja-JP" dirty="0"/>
          </a:p>
          <a:p>
            <a:pPr marL="457200" lvl="1" indent="0">
              <a:buNone/>
            </a:pPr>
            <a:r>
              <a:rPr kumimoji="1" lang="ja-JP" altLang="nl-NL" dirty="0"/>
              <a:t>Ｃ</a:t>
            </a:r>
            <a:r>
              <a:rPr kumimoji="1" lang="ja-JP" altLang="en-US" dirty="0"/>
              <a:t>ｆ　藤原正彦の体験</a:t>
            </a:r>
          </a:p>
        </p:txBody>
      </p:sp>
    </p:spTree>
    <p:extLst>
      <p:ext uri="{BB962C8B-B14F-4D97-AF65-F5344CB8AC3E}">
        <p14:creationId xmlns:p14="http://schemas.microsoft.com/office/powerpoint/2010/main" val="371455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アメリカ大学の発展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19</a:t>
            </a:r>
            <a:r>
              <a:rPr kumimoji="1" lang="ja-JP" altLang="en-US" dirty="0"/>
              <a:t>世紀前半のハーバード</a:t>
            </a:r>
            <a:r>
              <a:rPr kumimoji="1" lang="en-US" altLang="ja-JP" dirty="0"/>
              <a:t>:</a:t>
            </a:r>
            <a:r>
              <a:rPr kumimoji="1" lang="ja-JP" altLang="en-US" dirty="0"/>
              <a:t>復唱教授が主体</a:t>
            </a:r>
            <a:r>
              <a:rPr kumimoji="1" lang="en-US" altLang="ja-JP" dirty="0"/>
              <a:t>(</a:t>
            </a:r>
            <a:r>
              <a:rPr kumimoji="1" lang="ja-JP" altLang="en-US" dirty="0"/>
              <a:t>復唱部分が宿題となり、次の授業で皆の前で暗唱させ、教師はそれをチェックする</a:t>
            </a:r>
            <a:r>
              <a:rPr kumimoji="1" lang="en-US" altLang="ja-JP" dirty="0"/>
              <a:t>)</a:t>
            </a:r>
            <a:r>
              <a:rPr kumimoji="1" lang="ja-JP" altLang="en-US" dirty="0"/>
              <a:t>現在の高校のような学校だった。</a:t>
            </a:r>
          </a:p>
          <a:p>
            <a:r>
              <a:rPr lang="ja-JP" altLang="en-US" dirty="0"/>
              <a:t>ドイツ留学帰りのティクナーが改革→失敗</a:t>
            </a:r>
            <a:r>
              <a:rPr lang="en-US" altLang="ja-JP" dirty="0"/>
              <a:t>(</a:t>
            </a:r>
            <a:r>
              <a:rPr lang="ja-JP" altLang="en-US" dirty="0"/>
              <a:t>選択科目の導入・能力別クラス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en-US" altLang="ja-JP" dirty="0"/>
              <a:t>1827</a:t>
            </a:r>
            <a:r>
              <a:rPr kumimoji="1" lang="ja-JP" altLang="en-US" dirty="0"/>
              <a:t>年イェール大学</a:t>
            </a:r>
            <a:r>
              <a:rPr kumimoji="1" lang="en-US" altLang="ja-JP" dirty="0"/>
              <a:t>:</a:t>
            </a:r>
            <a:r>
              <a:rPr kumimoji="1" lang="ja-JP" altLang="en-US" dirty="0"/>
              <a:t>時代にあった改革を</a:t>
            </a:r>
          </a:p>
          <a:p>
            <a:r>
              <a:rPr lang="ja-JP" altLang="en-US" dirty="0"/>
              <a:t>バージニア大学</a:t>
            </a:r>
            <a:r>
              <a:rPr lang="en-US" altLang="ja-JP" dirty="0"/>
              <a:t>:</a:t>
            </a:r>
            <a:r>
              <a:rPr lang="ja-JP" altLang="en-US" dirty="0"/>
              <a:t>初めから選択</a:t>
            </a:r>
            <a:r>
              <a:rPr lang="en-US" altLang="ja-JP" dirty="0"/>
              <a:t>(</a:t>
            </a:r>
            <a:r>
              <a:rPr lang="ja-JP" altLang="en-US" dirty="0"/>
              <a:t>古典語・近代語・数学・自然哲学・自然史・解剖医学・道徳哲学・法律の</a:t>
            </a:r>
            <a:r>
              <a:rPr lang="en-US" altLang="ja-JP" dirty="0"/>
              <a:t>8</a:t>
            </a:r>
            <a:r>
              <a:rPr lang="ja-JP" altLang="en-US" dirty="0"/>
              <a:t>スクールを設置</a:t>
            </a:r>
            <a:r>
              <a:rPr lang="en-US" altLang="ja-JP" dirty="0"/>
              <a:t>)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39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アメリカ大学の発展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ハーバードも改革の機運</a:t>
            </a:r>
            <a:r>
              <a:rPr kumimoji="1" lang="en-US" altLang="ja-JP" dirty="0"/>
              <a:t>:</a:t>
            </a:r>
            <a:r>
              <a:rPr kumimoji="1" lang="ja-JP" altLang="en-US" dirty="0"/>
              <a:t>メディカルスクール・ロースクールの設置</a:t>
            </a:r>
            <a:r>
              <a:rPr kumimoji="1" lang="en-US" altLang="ja-JP" dirty="0"/>
              <a:t>(</a:t>
            </a:r>
            <a:r>
              <a:rPr kumimoji="1" lang="ja-JP" altLang="en-US" dirty="0"/>
              <a:t>エリオットの改革が続く</a:t>
            </a:r>
            <a:r>
              <a:rPr kumimoji="1" lang="en-US" altLang="ja-JP" dirty="0"/>
              <a:t>)</a:t>
            </a:r>
            <a:r>
              <a:rPr kumimoji="1" lang="ja-JP" altLang="en-US" dirty="0"/>
              <a:t>・他大学出身の教授・退職金・サバティカルの導入</a:t>
            </a:r>
            <a:r>
              <a:rPr kumimoji="1" lang="en-US" altLang="ja-JP" dirty="0"/>
              <a:t>(</a:t>
            </a:r>
            <a:r>
              <a:rPr kumimoji="1" lang="ja-JP" altLang="en-US" dirty="0"/>
              <a:t>無能教授の追い出しと有能教授の引き抜き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ジョン・ポプキンス大学</a:t>
            </a:r>
            <a:r>
              <a:rPr lang="en-US" altLang="ja-JP" dirty="0"/>
              <a:t>:</a:t>
            </a:r>
            <a:r>
              <a:rPr lang="ja-JP" altLang="en-US" dirty="0"/>
              <a:t>初の大学院大学</a:t>
            </a:r>
            <a:r>
              <a:rPr lang="en-US" altLang="ja-JP" dirty="0"/>
              <a:t>(</a:t>
            </a:r>
            <a:r>
              <a:rPr lang="ja-JP" altLang="en-US" dirty="0"/>
              <a:t>教授は研究者・学会組織設置</a:t>
            </a:r>
            <a:r>
              <a:rPr lang="en-US" altLang="ja-JP" dirty="0"/>
              <a:t>)</a:t>
            </a:r>
            <a:r>
              <a:rPr lang="ja-JP" altLang="en-US" dirty="0"/>
              <a:t>研究の制度化</a:t>
            </a:r>
          </a:p>
          <a:p>
            <a:r>
              <a:rPr kumimoji="1" lang="en-US" altLang="ja-JP" dirty="0"/>
              <a:t>19</a:t>
            </a:r>
            <a:r>
              <a:rPr kumimoji="1" lang="ja-JP" altLang="en-US" dirty="0"/>
              <a:t>世紀末のシカゴ大学</a:t>
            </a:r>
            <a:r>
              <a:rPr kumimoji="1" lang="en-US" altLang="ja-JP" dirty="0"/>
              <a:t>:</a:t>
            </a:r>
            <a:r>
              <a:rPr kumimoji="1" lang="ja-JP" altLang="en-US" dirty="0"/>
              <a:t>総合百貨店としての大学</a:t>
            </a:r>
            <a:r>
              <a:rPr kumimoji="1" lang="en-US" altLang="ja-JP" dirty="0"/>
              <a:t>(</a:t>
            </a:r>
            <a:r>
              <a:rPr kumimoji="1" lang="ja-JP" altLang="en-US" dirty="0"/>
              <a:t>出版事業も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88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アメリカ大学の発展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世紀になっておきたこと</a:t>
            </a:r>
          </a:p>
          <a:p>
            <a:r>
              <a:rPr lang="ja-JP" altLang="en-US" dirty="0"/>
              <a:t>専門の細分化</a:t>
            </a:r>
            <a:r>
              <a:rPr lang="en-US" altLang="ja-JP" dirty="0"/>
              <a:t>(</a:t>
            </a:r>
            <a:r>
              <a:rPr lang="ja-JP" altLang="en-US" dirty="0"/>
              <a:t>博士号の増大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産業との連携</a:t>
            </a:r>
            <a:r>
              <a:rPr kumimoji="1" lang="en-US" altLang="ja-JP" dirty="0"/>
              <a:t>(</a:t>
            </a:r>
            <a:r>
              <a:rPr kumimoji="1" lang="ja-JP" altLang="en-US" dirty="0"/>
              <a:t>委託研究・起業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スタンフォード大学・カーネギーメロン大学</a:t>
            </a:r>
          </a:p>
          <a:p>
            <a:r>
              <a:rPr kumimoji="1" lang="ja-JP" altLang="en-US" dirty="0"/>
              <a:t>大学の大衆化</a:t>
            </a:r>
            <a:r>
              <a:rPr kumimoji="1" lang="en-US" altLang="ja-JP" dirty="0"/>
              <a:t>(</a:t>
            </a:r>
            <a:r>
              <a:rPr kumimoji="1" lang="ja-JP" altLang="en-US" dirty="0"/>
              <a:t>大学スポーツ</a:t>
            </a:r>
            <a:r>
              <a:rPr lang="ja-JP" altLang="en-US" dirty="0"/>
              <a:t>の興隆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58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ハーバード大学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ビデオ　５：００（教員・学生数）　６：２７（授業）１４：３４（入学試験）１８：５８（ハウス）</a:t>
            </a:r>
          </a:p>
          <a:p>
            <a:r>
              <a:rPr kumimoji="1" lang="en-US" altLang="ja-JP" dirty="0"/>
              <a:t>1636</a:t>
            </a:r>
            <a:r>
              <a:rPr kumimoji="1" lang="ja-JP" altLang="en-US" dirty="0"/>
              <a:t>年設立 宗教団体が設立したが、特定の宗派に関わらない施設</a:t>
            </a:r>
          </a:p>
          <a:p>
            <a:r>
              <a:rPr lang="ja-JP" altLang="en-US" dirty="0"/>
              <a:t>以前は別学</a:t>
            </a:r>
            <a:r>
              <a:rPr lang="en-US" altLang="ja-JP" dirty="0"/>
              <a:t>(</a:t>
            </a:r>
            <a:r>
              <a:rPr lang="ja-JP" altLang="en-US" dirty="0"/>
              <a:t>女子は同一敷地内だが、ラドクリフ大学</a:t>
            </a:r>
            <a:r>
              <a:rPr lang="en-US" altLang="ja-JP" dirty="0"/>
              <a:t>)</a:t>
            </a:r>
            <a:r>
              <a:rPr lang="ja-JP" altLang="en-US" dirty="0" err="1"/>
              <a:t>だった</a:t>
            </a:r>
            <a:r>
              <a:rPr lang="ja-JP" altLang="en-US" dirty="0"/>
              <a:t>が </a:t>
            </a:r>
            <a:r>
              <a:rPr lang="en-US" altLang="ja-JP" dirty="0"/>
              <a:t>(</a:t>
            </a:r>
            <a:r>
              <a:rPr lang="ja-JP" altLang="en-US" dirty="0"/>
              <a:t>当時が舞台の映画「</a:t>
            </a:r>
            <a:r>
              <a:rPr lang="en-US" altLang="ja-JP" dirty="0"/>
              <a:t>love</a:t>
            </a:r>
            <a:r>
              <a:rPr lang="ja-JP" altLang="en-US" dirty="0"/>
              <a:t> </a:t>
            </a:r>
            <a:r>
              <a:rPr lang="en-US" altLang="ja-JP" dirty="0"/>
              <a:t>story</a:t>
            </a:r>
            <a:r>
              <a:rPr lang="ja-JP" altLang="en-US" dirty="0"/>
              <a:t>」、</a:t>
            </a:r>
            <a:r>
              <a:rPr lang="en-US" altLang="ja-JP" dirty="0"/>
              <a:t>1999</a:t>
            </a:r>
            <a:r>
              <a:rPr lang="ja-JP" altLang="en-US" dirty="0"/>
              <a:t>年に統合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962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アメリカ大学の抱える問題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産軍複合体の問題</a:t>
            </a:r>
          </a:p>
          <a:p>
            <a:r>
              <a:rPr kumimoji="1" lang="ja-JP" altLang="en-US" dirty="0"/>
              <a:t>中退問題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日本の大学と異なって、卒業率は低い。</a:t>
            </a:r>
          </a:p>
          <a:p>
            <a:pPr lvl="1"/>
            <a:r>
              <a:rPr lang="ja-JP" altLang="en-US" dirty="0"/>
              <a:t>大学の成績が社会に必要→厳しい単位認定</a:t>
            </a:r>
            <a:endParaRPr kumimoji="1" lang="ja-JP" altLang="en-US" dirty="0"/>
          </a:p>
          <a:p>
            <a:r>
              <a:rPr kumimoji="1" lang="ja-JP" altLang="en-US" dirty="0"/>
              <a:t>ローン返済問題</a:t>
            </a:r>
          </a:p>
          <a:p>
            <a:pPr lvl="1"/>
            <a:r>
              <a:rPr lang="ja-JP" altLang="en-US" dirty="0"/>
              <a:t>中退者は就職に不利なので、返済が困難に</a:t>
            </a:r>
          </a:p>
          <a:p>
            <a:pPr lvl="1"/>
            <a:r>
              <a:rPr kumimoji="1" lang="en-US" altLang="ja-JP" dirty="0"/>
              <a:t>2000</a:t>
            </a:r>
            <a:r>
              <a:rPr kumimoji="1" lang="ja-JP" altLang="en-US" dirty="0"/>
              <a:t>億ドルを超える滞納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日本は</a:t>
            </a:r>
            <a:r>
              <a:rPr kumimoji="1" lang="en-US" altLang="ja-JP" dirty="0"/>
              <a:t>925</a:t>
            </a:r>
            <a:r>
              <a:rPr kumimoji="1" lang="ja-JP" altLang="en-US" dirty="0"/>
              <a:t>億円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レポート不正問題</a:t>
            </a:r>
          </a:p>
          <a:p>
            <a:pPr lvl="1"/>
            <a:r>
              <a:rPr kumimoji="1" lang="ja-JP" altLang="en-US" dirty="0"/>
              <a:t>レポート代作企業の横行と大学の防衛策</a:t>
            </a:r>
          </a:p>
          <a:p>
            <a:pPr lvl="1"/>
            <a:r>
              <a:rPr lang="ja-JP" altLang="en-US" dirty="0"/>
              <a:t>単位取得のための教授と学生のかけひき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72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1B525-2278-455B-B88E-03A640FE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経済競争力の源泉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E4ECD6-F177-40DD-ACCB-5F3B07E7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アメリカ経済の優位は知的財産が中心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アメリカ中心の特許制度・著作権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多数のノーベル賞研究者・産学協同体制・創造的知的財産→特許→産業を支配</a:t>
            </a:r>
          </a:p>
          <a:p>
            <a:pPr lvl="1"/>
            <a:r>
              <a:rPr kumimoji="1" lang="ja-JP" altLang="en-US" dirty="0"/>
              <a:t>多くの留学生</a:t>
            </a:r>
            <a:r>
              <a:rPr kumimoji="1" lang="en-US" altLang="ja-JP" dirty="0"/>
              <a:t>(</a:t>
            </a:r>
            <a:r>
              <a:rPr kumimoji="1" lang="ja-JP" altLang="en-US" dirty="0"/>
              <a:t>大学自体が利益を生む・人材の供給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大衆化された大学</a:t>
            </a:r>
          </a:p>
          <a:p>
            <a:pPr lvl="1"/>
            <a:r>
              <a:rPr kumimoji="1" lang="ja-JP" altLang="en-US" dirty="0"/>
              <a:t>誰でも入れるコミュミティカレッジ、教養重視の学部</a:t>
            </a:r>
            <a:r>
              <a:rPr kumimoji="1" lang="en-US" altLang="ja-JP" dirty="0"/>
              <a:t>(</a:t>
            </a:r>
            <a:r>
              <a:rPr kumimoji="1" lang="ja-JP" altLang="en-US" dirty="0"/>
              <a:t>複数専攻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と専</a:t>
            </a:r>
            <a:r>
              <a:rPr kumimoji="1" lang="ja-JP" altLang="en-US" dirty="0"/>
              <a:t>門大学院</a:t>
            </a:r>
          </a:p>
          <a:p>
            <a:pPr lvl="1"/>
            <a:r>
              <a:rPr kumimoji="1" lang="ja-JP" altLang="en-US" dirty="0"/>
              <a:t>厳しい卒業→激しい勉学</a:t>
            </a:r>
          </a:p>
          <a:p>
            <a:pPr lvl="1"/>
            <a:r>
              <a:rPr kumimoji="1" lang="ja-JP" altLang="en-US" dirty="0"/>
              <a:t>比較的自由な移動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10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D3A30B5-881E-412E-A2CF-1C6C306FE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4571"/>
            <a:ext cx="8496943" cy="666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1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大衆化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数が多い（３０００以上）　大衆化が日本より進んでいる</a:t>
            </a:r>
          </a:p>
          <a:p>
            <a:r>
              <a:rPr lang="ja-JP" altLang="en-US" dirty="0"/>
              <a:t>学生の中で社会人が３分の１</a:t>
            </a:r>
            <a:r>
              <a:rPr lang="en-US" altLang="ja-JP" dirty="0"/>
              <a:t>(</a:t>
            </a:r>
            <a:r>
              <a:rPr lang="ja-JP" altLang="en-US" dirty="0"/>
              <a:t>冬の時代の生き残り策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kumimoji="1" lang="ja-JP" altLang="en-US" dirty="0"/>
              <a:t>キャリアアップ（企業内教育はあまりない）</a:t>
            </a:r>
            <a:endParaRPr lang="ja-JP" altLang="en-US" dirty="0"/>
          </a:p>
          <a:p>
            <a:pPr lvl="1"/>
            <a:r>
              <a:rPr kumimoji="1" lang="ja-JP" altLang="en-US" dirty="0"/>
              <a:t>軍隊勤務後入学（軍隊の特権）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8F31BBE-55BC-46BB-9F18-43504D3D4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842"/>
            <a:ext cx="8335743" cy="660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1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A36FB6A-2BAB-4777-AB21-84080E2EA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03" y="404664"/>
            <a:ext cx="8487385" cy="62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7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09B74EA-6191-4D46-A0DD-E27E89992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8080"/>
            <a:ext cx="8712968" cy="631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435100"/>
            <a:ext cx="8115300" cy="39878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83568" y="4046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American Enterprise Institute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28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設立は自由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認可は公的機関ではなく、アクレディテーションによる</a:t>
            </a:r>
          </a:p>
          <a:p>
            <a:pPr lvl="1"/>
            <a:r>
              <a:rPr kumimoji="1" lang="ja-JP" altLang="en-US" dirty="0"/>
              <a:t>ただし、アクレディテーションを行う団体の規制は厳格</a:t>
            </a:r>
          </a:p>
          <a:p>
            <a:r>
              <a:rPr lang="ja-JP" altLang="en-US" dirty="0"/>
              <a:t>トップランクから、条件の未整備な大学まで多様（ｃｆ　世界大学ランキング）</a:t>
            </a:r>
          </a:p>
          <a:p>
            <a:r>
              <a:rPr lang="ja-JP" altLang="en-US" dirty="0"/>
              <a:t>詐欺のような大学も</a:t>
            </a:r>
            <a:r>
              <a:rPr lang="en-US" altLang="ja-JP" dirty="0"/>
              <a:t>(</a:t>
            </a:r>
            <a:r>
              <a:rPr lang="ja-JP" altLang="en-US" dirty="0"/>
              <a:t>実態のない博士号</a:t>
            </a:r>
            <a:r>
              <a:rPr lang="en-US" altLang="ja-JP" dirty="0"/>
              <a:t>)</a:t>
            </a:r>
            <a:endParaRPr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655</Words>
  <Application>Microsoft Office PowerPoint</Application>
  <PresentationFormat>画面に合わせる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ＭＳ Ｐゴシック</vt:lpstr>
      <vt:lpstr>Arial</vt:lpstr>
      <vt:lpstr>Calibri</vt:lpstr>
      <vt:lpstr>Office ​​テーマ</vt:lpstr>
      <vt:lpstr>アメリカの大学</vt:lpstr>
      <vt:lpstr>経済競争力の源泉</vt:lpstr>
      <vt:lpstr>PowerPoint プレゼンテーション</vt:lpstr>
      <vt:lpstr>大衆化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設立は自由</vt:lpstr>
      <vt:lpstr>入試</vt:lpstr>
      <vt:lpstr>産学協同</vt:lpstr>
      <vt:lpstr>厳しい卒業</vt:lpstr>
      <vt:lpstr>アメリカ大学の発展1</vt:lpstr>
      <vt:lpstr>アメリカ大学の発展2</vt:lpstr>
      <vt:lpstr>アメリカ大学の発展3</vt:lpstr>
      <vt:lpstr>ハーバード大学</vt:lpstr>
      <vt:lpstr>アメリカ大学の抱える問題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アメリカの大学</dc:title>
  <dc:creator>Ohta Kazutosi</dc:creator>
  <cp:lastModifiedBy>ota wakei</cp:lastModifiedBy>
  <cp:revision>53</cp:revision>
  <dcterms:created xsi:type="dcterms:W3CDTF">2012-11-07T07:55:23Z</dcterms:created>
  <dcterms:modified xsi:type="dcterms:W3CDTF">2018-05-19T22:26:43Z</dcterms:modified>
</cp:coreProperties>
</file>