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91" r:id="rId4"/>
    <p:sldId id="290" r:id="rId5"/>
    <p:sldId id="295" r:id="rId6"/>
    <p:sldId id="265" r:id="rId7"/>
    <p:sldId id="294" r:id="rId8"/>
    <p:sldId id="296" r:id="rId9"/>
    <p:sldId id="266" r:id="rId10"/>
    <p:sldId id="267" r:id="rId11"/>
    <p:sldId id="260" r:id="rId12"/>
    <p:sldId id="270" r:id="rId13"/>
    <p:sldId id="271" r:id="rId14"/>
    <p:sldId id="268" r:id="rId15"/>
    <p:sldId id="269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88" d="100"/>
          <a:sy n="88" d="100"/>
        </p:scale>
        <p:origin x="2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53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9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60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10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47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01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33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24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8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27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0F58-1638-4301-A76C-3D36995E3126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34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10F58-1638-4301-A76C-3D36995E3126}" type="datetimeFigureOut">
              <a:rPr kumimoji="1" lang="ja-JP" altLang="en-US" smtClean="0"/>
              <a:t>2018/5/12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DF629-AE5F-4439-8B3F-F1A9DAD411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35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ja.wikipedia.org/wiki/%E3%83%95%E3%82%A1%E3%82%A4%E3%83%AB:Rosaparks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ja.wikipedia.org/wiki/%E3%83%95%E3%82%A1%E3%82%A4%E3%83%AB:101st_Airborne_at_Little_Rock_Central_High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ja.wikipedia.org/wiki/%E3%83%95%E3%82%A1%E3%82%A4%E3%83%AB:Little_Rock_Nine_protest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ja.wikipedia.org/wiki/%E3%83%95%E3%82%A1%E3%82%A4%E3%83%AB:Little_Rock_integration_protest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アメリカ教育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20</a:t>
            </a:r>
            <a:r>
              <a:rPr kumimoji="1" lang="ja-JP" altLang="en-US" dirty="0"/>
              <a:t>世紀末から２１世紀へ</a:t>
            </a:r>
          </a:p>
        </p:txBody>
      </p:sp>
    </p:spTree>
    <p:extLst>
      <p:ext uri="{BB962C8B-B14F-4D97-AF65-F5344CB8AC3E}">
        <p14:creationId xmlns:p14="http://schemas.microsoft.com/office/powerpoint/2010/main" val="4225242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大学授業資料\国際教育論\thGASFSY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7056784" cy="5033839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611560" y="5517232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http://www.bing.com/images/search?q=%e3%82%bb%e3%82%b5%e3%83%9f%e3%82%b9%e3%83%88%e3%83%aa%e3%83%bc%e3%83%88&amp;qpvt=%e3%82%bb%e3%82%b5%e3%83%9f%e3%82%b9%e3%83%88%e3%83%aa%e3%83%bc%e3%83%88&amp;FORM=IGRE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3991" y="260648"/>
            <a:ext cx="461665" cy="45365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/>
              <a:t>セサミ・ストリートの画像</a:t>
            </a:r>
          </a:p>
        </p:txBody>
      </p:sp>
    </p:spTree>
    <p:extLst>
      <p:ext uri="{BB962C8B-B14F-4D97-AF65-F5344CB8AC3E}">
        <p14:creationId xmlns:p14="http://schemas.microsoft.com/office/powerpoint/2010/main" val="3456041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新自由主義政策</a:t>
            </a:r>
            <a:r>
              <a:rPr lang="en-US" altLang="ja-JP" dirty="0"/>
              <a:t>(</a:t>
            </a:r>
            <a:r>
              <a:rPr lang="ja-JP" altLang="en-US" dirty="0"/>
              <a:t>低学力と暴力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バウチャー制の導入</a:t>
            </a:r>
          </a:p>
          <a:p>
            <a:r>
              <a:rPr lang="ja-JP" altLang="en-US" dirty="0"/>
              <a:t>チャータースクールの制度化</a:t>
            </a:r>
          </a:p>
          <a:p>
            <a:r>
              <a:rPr lang="ja-JP" altLang="en-US" dirty="0"/>
              <a:t>ホームスクールの法制化</a:t>
            </a:r>
          </a:p>
          <a:p>
            <a:r>
              <a:rPr lang="ja-JP" altLang="en-US" dirty="0"/>
              <a:t>企業の公立学校教育への関与（エジソンスクール）</a:t>
            </a:r>
          </a:p>
          <a:p>
            <a:r>
              <a:rPr lang="ja-JP" altLang="en-US" dirty="0"/>
              <a:t>テストの興隆</a:t>
            </a:r>
          </a:p>
          <a:p>
            <a:r>
              <a:rPr lang="en-US" altLang="ja-JP" dirty="0"/>
              <a:t>1980</a:t>
            </a:r>
            <a:r>
              <a:rPr lang="ja-JP" altLang="en-US" dirty="0"/>
              <a:t>年代 「危機にたつ国家」アメリカ教育の水準（初等中等教育）の低下が国家の危機をもたらしているという報告→様々な改革（教師の質・学力）</a:t>
            </a:r>
          </a:p>
          <a:p>
            <a:r>
              <a:rPr lang="ja-JP" altLang="en-US" dirty="0"/>
              <a:t>教師の能力向上のための政策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3703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ブッシュ、教育サミット６つの目標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学校が始まる前に学習の準備を整える（２０００年までに）</a:t>
            </a:r>
          </a:p>
          <a:p>
            <a:r>
              <a:rPr lang="ja-JP" altLang="en-US" dirty="0"/>
              <a:t>高校卒業率を９０％以上に</a:t>
            </a:r>
          </a:p>
          <a:p>
            <a:r>
              <a:rPr kumimoji="1" lang="ja-JP" altLang="en-US" dirty="0"/>
              <a:t>４、８、１２学年で英語・数学・理科・歴史の十分な知識をもつ</a:t>
            </a:r>
          </a:p>
          <a:p>
            <a:r>
              <a:rPr lang="ja-JP" altLang="en-US" dirty="0"/>
              <a:t>理科と数学の学習到達度で世界一となる</a:t>
            </a:r>
            <a:endParaRPr lang="en-US" altLang="ja-JP" dirty="0"/>
          </a:p>
          <a:p>
            <a:pPr lvl="1"/>
            <a:r>
              <a:rPr lang="en-US" altLang="ja-JP" dirty="0"/>
              <a:t>(TIMMS</a:t>
            </a:r>
            <a:r>
              <a:rPr lang="ja-JP" altLang="en-US" dirty="0"/>
              <a:t> </a:t>
            </a:r>
            <a:r>
              <a:rPr lang="en-US" altLang="zh-CN" dirty="0"/>
              <a:t>1964 </a:t>
            </a:r>
            <a:r>
              <a:rPr lang="zh-CN" altLang="en-US" dirty="0"/>
              <a:t>数 </a:t>
            </a:r>
            <a:r>
              <a:rPr lang="en-US" altLang="zh-CN" dirty="0"/>
              <a:t>10/12   1970 </a:t>
            </a:r>
            <a:r>
              <a:rPr lang="zh-CN" altLang="en-US" dirty="0"/>
              <a:t>理 </a:t>
            </a:r>
            <a:r>
              <a:rPr lang="en-US" altLang="zh-CN" dirty="0"/>
              <a:t>7/18  1981 </a:t>
            </a:r>
            <a:r>
              <a:rPr lang="zh-CN" altLang="en-US" dirty="0"/>
              <a:t>数 </a:t>
            </a:r>
            <a:r>
              <a:rPr lang="en-US" altLang="zh-CN" dirty="0"/>
              <a:t>14/20  1983 </a:t>
            </a:r>
            <a:r>
              <a:rPr lang="zh-CN" altLang="en-US" dirty="0"/>
              <a:t>理 </a:t>
            </a:r>
            <a:r>
              <a:rPr lang="en-US" altLang="zh-CN" dirty="0"/>
              <a:t>19/26</a:t>
            </a:r>
            <a:r>
              <a:rPr lang="en-US" altLang="ja-JP" dirty="0"/>
              <a:t>)</a:t>
            </a:r>
            <a:endParaRPr lang="en-US" altLang="zh-CN" dirty="0"/>
          </a:p>
          <a:p>
            <a:r>
              <a:rPr kumimoji="1" lang="ja-JP" altLang="en-US" dirty="0"/>
              <a:t>すべての成人のリテラシー、市民としての知識</a:t>
            </a:r>
          </a:p>
          <a:p>
            <a:r>
              <a:rPr kumimoji="1" lang="ja-JP" altLang="en-US" dirty="0"/>
              <a:t>すべての学校から薬物と暴力を追放</a:t>
            </a:r>
          </a:p>
        </p:txBody>
      </p:sp>
    </p:spTree>
    <p:extLst>
      <p:ext uri="{BB962C8B-B14F-4D97-AF65-F5344CB8AC3E}">
        <p14:creationId xmlns:p14="http://schemas.microsoft.com/office/powerpoint/2010/main" val="3695378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クリントンとブッシュＪｒの付加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クリントン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教師教育と教師の専門性開発</a:t>
            </a:r>
          </a:p>
          <a:p>
            <a:pPr lvl="1"/>
            <a:r>
              <a:rPr lang="ja-JP" altLang="en-US" dirty="0"/>
              <a:t>父母の教育参加</a:t>
            </a:r>
          </a:p>
          <a:p>
            <a:r>
              <a:rPr lang="ja-JP" altLang="en-US" dirty="0"/>
              <a:t>ブッシュ</a:t>
            </a:r>
          </a:p>
          <a:p>
            <a:pPr lvl="1"/>
            <a:r>
              <a:rPr lang="ja-JP" altLang="en-US" dirty="0"/>
              <a:t>州内統一テストの実施と結果の公表</a:t>
            </a:r>
          </a:p>
          <a:p>
            <a:pPr lvl="1"/>
            <a:r>
              <a:rPr lang="ja-JP" altLang="en-US" dirty="0"/>
              <a:t>州・地方の連邦補助金に対する裁量権拡大</a:t>
            </a:r>
          </a:p>
          <a:p>
            <a:pPr lvl="1"/>
            <a:r>
              <a:rPr lang="ja-JP" altLang="en-US" dirty="0"/>
              <a:t>教育機会の選択拡大（転校・親への私的サービス援助・教員の入れ換え）</a:t>
            </a:r>
            <a:endParaRPr lang="en-US" altLang="ja-JP" dirty="0"/>
          </a:p>
          <a:p>
            <a:r>
              <a:rPr lang="de-DE" altLang="ja-JP" dirty="0"/>
              <a:t>2003 NAEP(National Assessment of Educational Progress)</a:t>
            </a:r>
            <a:r>
              <a:rPr lang="ja-JP" altLang="en-US" dirty="0"/>
              <a:t>を実施</a:t>
            </a:r>
          </a:p>
          <a:p>
            <a:pPr lvl="1"/>
            <a:r>
              <a:rPr lang="ja-JP" altLang="en-US" dirty="0"/>
              <a:t>全州を含むが抽出調査・目標達成義務</a:t>
            </a:r>
            <a:r>
              <a:rPr lang="en-US" altLang="ja-JP" dirty="0"/>
              <a:t>(</a:t>
            </a:r>
            <a:r>
              <a:rPr lang="ja-JP" altLang="en-US" dirty="0"/>
              <a:t>できなかったら改善義務</a:t>
            </a:r>
            <a:r>
              <a:rPr lang="en-US" altLang="ja-JP" dirty="0"/>
              <a:t>)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0327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教師教育の改善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再教育　大学の品質保障 </a:t>
            </a:r>
            <a:r>
              <a:rPr kumimoji="1" lang="en-US" altLang="ja-JP" dirty="0"/>
              <a:t>0</a:t>
            </a:r>
            <a:endParaRPr kumimoji="1" lang="ja-JP" altLang="en-US" dirty="0"/>
          </a:p>
          <a:p>
            <a:r>
              <a:rPr lang="ja-JP" altLang="en-US" dirty="0"/>
              <a:t>学力テスト（水準に達しないと解雇） </a:t>
            </a:r>
            <a:r>
              <a:rPr lang="en-US" altLang="ja-JP" dirty="0"/>
              <a:t>3:20</a:t>
            </a:r>
            <a:endParaRPr lang="ja-JP" altLang="en-US" dirty="0"/>
          </a:p>
          <a:p>
            <a:r>
              <a:rPr lang="ja-JP" altLang="en-US" dirty="0"/>
              <a:t>私的企業による研修　</a:t>
            </a:r>
            <a:r>
              <a:rPr lang="en-US" altLang="ja-JP" dirty="0"/>
              <a:t>7:30</a:t>
            </a:r>
            <a:endParaRPr lang="ja-JP" altLang="en-US" dirty="0"/>
          </a:p>
          <a:p>
            <a:r>
              <a:rPr lang="ja-JP" altLang="en-US" dirty="0"/>
              <a:t>優良教師へのボーナス</a:t>
            </a:r>
          </a:p>
          <a:p>
            <a:r>
              <a:rPr kumimoji="1" lang="ja-JP" altLang="en-US" dirty="0"/>
              <a:t>教育実践コンクール </a:t>
            </a:r>
            <a:r>
              <a:rPr kumimoji="1" lang="en-US" altLang="ja-JP" dirty="0"/>
              <a:t>12:00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457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全国の学力構想と基準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ja-JP" dirty="0"/>
              <a:t>２１世紀の学習のためのパートナーシップ</a:t>
            </a:r>
            <a:endParaRPr lang="ja-JP" altLang="en-US" dirty="0"/>
          </a:p>
          <a:p>
            <a:pPr lvl="1"/>
            <a:r>
              <a:rPr lang="en-US" altLang="ja-JP" dirty="0"/>
              <a:t>Creativity, Critical thinking, Communication, collaboration</a:t>
            </a:r>
            <a:endParaRPr lang="ja-JP" altLang="en-US" dirty="0"/>
          </a:p>
          <a:p>
            <a:pPr lvl="1"/>
            <a:r>
              <a:rPr lang="en-US" altLang="ja-JP" dirty="0"/>
              <a:t>(</a:t>
            </a:r>
            <a:r>
              <a:rPr lang="ja-JP" altLang="en-US" dirty="0"/>
              <a:t>基本科目の</a:t>
            </a:r>
            <a:r>
              <a:rPr lang="en-US" altLang="ja-JP" dirty="0"/>
              <a:t>)</a:t>
            </a:r>
            <a:r>
              <a:rPr lang="ja-JP" altLang="ja-JP" dirty="0"/>
              <a:t>リテラシー　市民リテラシー、健康リテラシー、環境リテラシー、情報リテラシー</a:t>
            </a:r>
            <a:endParaRPr lang="ja-JP" altLang="en-US" dirty="0"/>
          </a:p>
          <a:p>
            <a:r>
              <a:rPr lang="en-US" altLang="ja-JP" dirty="0"/>
              <a:t>Common Core</a:t>
            </a:r>
            <a:endParaRPr lang="ja-JP" altLang="en-US" dirty="0"/>
          </a:p>
          <a:p>
            <a:pPr lvl="1"/>
            <a:r>
              <a:rPr lang="en-US" altLang="ja-JP" dirty="0"/>
              <a:t>common core state standards</a:t>
            </a:r>
            <a:endParaRPr lang="ja-JP" altLang="en-US" dirty="0"/>
          </a:p>
          <a:p>
            <a:pPr lvl="1"/>
            <a:r>
              <a:rPr lang="ja-JP" altLang="ja-JP" dirty="0"/>
              <a:t>問題を理解し、解決をやり抜</a:t>
            </a:r>
            <a:r>
              <a:rPr lang="ja-JP" altLang="en-US" dirty="0"/>
              <a:t>・</a:t>
            </a:r>
            <a:r>
              <a:rPr lang="ja-JP" altLang="ja-JP" dirty="0"/>
              <a:t>抽象的、数量的に推論する</a:t>
            </a:r>
            <a:r>
              <a:rPr lang="ja-JP" altLang="en-US" dirty="0"/>
              <a:t>・</a:t>
            </a:r>
            <a:r>
              <a:rPr lang="ja-JP" altLang="ja-JP" dirty="0"/>
              <a:t>実行可能な議論を構築し、他人の推論を批判する</a:t>
            </a:r>
            <a:r>
              <a:rPr lang="ja-JP" altLang="en-US" dirty="0"/>
              <a:t>・</a:t>
            </a:r>
            <a:r>
              <a:rPr lang="ja-JP" altLang="ja-JP" dirty="0"/>
              <a:t>数学をつかってモデルをつくる</a:t>
            </a:r>
            <a:r>
              <a:rPr lang="ja-JP" altLang="en-US" dirty="0"/>
              <a:t>・</a:t>
            </a:r>
            <a:r>
              <a:rPr lang="ja-JP" altLang="ja-JP" dirty="0"/>
              <a:t>戦略的に適切なツールを使用する</a:t>
            </a:r>
            <a:r>
              <a:rPr lang="ja-JP" altLang="en-US" dirty="0"/>
              <a:t>・</a:t>
            </a:r>
            <a:r>
              <a:rPr lang="ja-JP" altLang="ja-JP" dirty="0"/>
              <a:t>精密さに専心する</a:t>
            </a:r>
            <a:r>
              <a:rPr lang="ja-JP" altLang="en-US" dirty="0"/>
              <a:t>・</a:t>
            </a:r>
            <a:r>
              <a:rPr lang="ja-JP" altLang="ja-JP" dirty="0"/>
              <a:t>構造を探し、利用する</a:t>
            </a:r>
            <a:r>
              <a:rPr lang="ja-JP" altLang="en-US" dirty="0"/>
              <a:t>・</a:t>
            </a:r>
            <a:r>
              <a:rPr lang="ja-JP" altLang="ja-JP" dirty="0"/>
              <a:t>繰り返された推論で規則性を探し表現する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2588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黒人</a:t>
            </a:r>
            <a:r>
              <a:rPr lang="ja-JP" altLang="en-US" dirty="0"/>
              <a:t>問題</a:t>
            </a:r>
            <a:r>
              <a:rPr kumimoji="1" lang="ja-JP" altLang="en-US" dirty="0"/>
              <a:t>の歴史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/>
              <a:t>1619</a:t>
            </a:r>
            <a:r>
              <a:rPr kumimoji="1" lang="ja-JP" altLang="en-US" dirty="0"/>
              <a:t>年、</a:t>
            </a:r>
            <a:r>
              <a:rPr kumimoji="1" lang="en-US" altLang="ja-JP" dirty="0"/>
              <a:t>20</a:t>
            </a:r>
            <a:r>
              <a:rPr kumimoji="1" lang="ja-JP" altLang="en-US" dirty="0"/>
              <a:t>人の黒人がジェームズタウンに</a:t>
            </a:r>
          </a:p>
          <a:p>
            <a:r>
              <a:rPr lang="en-US" altLang="ja-JP" dirty="0"/>
              <a:t>1641</a:t>
            </a:r>
            <a:r>
              <a:rPr lang="ja-JP" altLang="en-US" dirty="0"/>
              <a:t>年、マサチューセッツ州で奴隷制度</a:t>
            </a:r>
          </a:p>
          <a:p>
            <a:pPr lvl="1"/>
            <a:r>
              <a:rPr kumimoji="1" lang="ja-JP" altLang="en-US" dirty="0"/>
              <a:t>北部は家政婦や労働者が多かった</a:t>
            </a:r>
          </a:p>
          <a:p>
            <a:pPr lvl="1"/>
            <a:r>
              <a:rPr lang="ja-JP" altLang="en-US" dirty="0"/>
              <a:t>南部ではプランテーションでの奴隷</a:t>
            </a:r>
            <a:r>
              <a:rPr lang="en-US" altLang="ja-JP" dirty="0"/>
              <a:t>(</a:t>
            </a:r>
            <a:r>
              <a:rPr lang="ja-JP" altLang="en-US" dirty="0"/>
              <a:t>増加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lang="en-US" altLang="ja-JP" dirty="0"/>
              <a:t>1775</a:t>
            </a:r>
            <a:r>
              <a:rPr lang="ja-JP" altLang="en-US" dirty="0"/>
              <a:t>年、フランクリンが「奴隷制反対協会」</a:t>
            </a:r>
          </a:p>
          <a:p>
            <a:r>
              <a:rPr lang="en-US" altLang="ja-JP" dirty="0"/>
              <a:t>1787</a:t>
            </a:r>
            <a:r>
              <a:rPr lang="ja-JP" altLang="en-US" dirty="0"/>
              <a:t>年、北部条例で奴隷禁止</a:t>
            </a:r>
            <a:r>
              <a:rPr lang="en-US" altLang="ja-JP" dirty="0"/>
              <a:t>(</a:t>
            </a:r>
            <a:r>
              <a:rPr lang="ja-JP" altLang="en-US" dirty="0"/>
              <a:t>南部は拡大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lang="en-US" altLang="ja-JP" dirty="0"/>
              <a:t>1808</a:t>
            </a:r>
            <a:r>
              <a:rPr lang="ja-JP" altLang="en-US" dirty="0"/>
              <a:t>年、南部で奴隷貿易廃止</a:t>
            </a:r>
            <a:r>
              <a:rPr lang="en-US" altLang="ja-JP" dirty="0"/>
              <a:t>(</a:t>
            </a:r>
            <a:r>
              <a:rPr lang="ja-JP" altLang="en-US" dirty="0"/>
              <a:t>実効性なし</a:t>
            </a:r>
            <a:r>
              <a:rPr lang="en-US" altLang="ja-JP" dirty="0"/>
              <a:t>)</a:t>
            </a:r>
            <a:endParaRPr lang="ja-JP" altLang="en-US" dirty="0"/>
          </a:p>
          <a:p>
            <a:pPr eaLnBrk="1" hangingPunct="1">
              <a:lnSpc>
                <a:spcPct val="80000"/>
              </a:lnSpc>
            </a:pPr>
            <a:r>
              <a:rPr lang="ja-JP" altLang="en-US" sz="2800" dirty="0"/>
              <a:t>南北戦争以前の黒人の教育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sz="2400" dirty="0"/>
              <a:t>奴隷は全く教育とは無縁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sz="2400" dirty="0"/>
              <a:t>北部の自由黒人も教育禁止令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800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黒人問題の歴史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1854</a:t>
            </a:r>
            <a:r>
              <a:rPr lang="ja-JP" altLang="en-US" dirty="0"/>
              <a:t>年、ストウ夫人「アンクルトムズ・ケビン」</a:t>
            </a:r>
          </a:p>
          <a:p>
            <a:r>
              <a:rPr lang="en-US" altLang="ja-JP" dirty="0"/>
              <a:t>1861</a:t>
            </a:r>
            <a:r>
              <a:rPr lang="ja-JP" altLang="en-US" dirty="0"/>
              <a:t>年、南北戦争</a:t>
            </a:r>
          </a:p>
          <a:p>
            <a:r>
              <a:rPr lang="en-US" altLang="ja-JP" dirty="0"/>
              <a:t>1863</a:t>
            </a:r>
            <a:r>
              <a:rPr lang="ja-JP" altLang="en-US" dirty="0"/>
              <a:t>年、リンカーンの奴隷解放宣言</a:t>
            </a:r>
          </a:p>
          <a:p>
            <a:r>
              <a:rPr lang="en-US" altLang="ja-JP" dirty="0"/>
              <a:t>1865</a:t>
            </a:r>
            <a:r>
              <a:rPr lang="ja-JP" altLang="en-US" dirty="0"/>
              <a:t>年、憲法修正</a:t>
            </a:r>
            <a:r>
              <a:rPr lang="en-US" altLang="ja-JP" dirty="0"/>
              <a:t>13</a:t>
            </a:r>
            <a:r>
              <a:rPr lang="ja-JP" altLang="en-US" dirty="0"/>
              <a:t>条で禁止</a:t>
            </a:r>
          </a:p>
          <a:p>
            <a:r>
              <a:rPr kumimoji="1" lang="ja-JP" altLang="en-US" dirty="0"/>
              <a:t>１８６８年修正１４条（法の下の平等）</a:t>
            </a:r>
            <a:endParaRPr kumimoji="1" lang="en-US" altLang="ja-JP" dirty="0"/>
          </a:p>
          <a:p>
            <a:r>
              <a:rPr kumimoji="1" lang="en-US" altLang="ja-JP" dirty="0"/>
              <a:t>1870</a:t>
            </a:r>
            <a:r>
              <a:rPr kumimoji="1" lang="ja-JP" altLang="en-US" dirty="0"/>
              <a:t>年代、ジム・クロー法 </a:t>
            </a:r>
            <a:r>
              <a:rPr kumimoji="1" lang="en-US" altLang="ja-JP" dirty="0"/>
              <a:t>separate but equal</a:t>
            </a:r>
            <a:endParaRPr kumimoji="1" lang="ja-JP" altLang="en-US" dirty="0"/>
          </a:p>
          <a:p>
            <a:pPr lvl="1"/>
            <a:r>
              <a:rPr lang="en-US" altLang="ja-JP" dirty="0"/>
              <a:t>1896</a:t>
            </a:r>
            <a:r>
              <a:rPr lang="ja-JP" altLang="en-US" dirty="0"/>
              <a:t>年「プレッシー対ファーガスン判決」で容認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8341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黒人問題の歴史</a:t>
            </a:r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１９５４年、ブラウン判決</a:t>
            </a:r>
            <a:endParaRPr lang="en-US" altLang="ja-JP" dirty="0"/>
          </a:p>
          <a:p>
            <a:r>
              <a:rPr lang="en-US" altLang="ja-JP" dirty="0"/>
              <a:t>1955</a:t>
            </a:r>
            <a:r>
              <a:rPr lang="ja-JP" altLang="en-US" dirty="0"/>
              <a:t>年、ローザ・パークス事件</a:t>
            </a:r>
          </a:p>
          <a:p>
            <a:pPr lvl="0"/>
            <a:r>
              <a:rPr lang="ja-JP" altLang="en-US" dirty="0">
                <a:solidFill>
                  <a:srgbClr val="000000"/>
                </a:solidFill>
              </a:rPr>
              <a:t>１９５７年、アーカンソウ、リトルロック校事件</a:t>
            </a:r>
          </a:p>
          <a:p>
            <a:r>
              <a:rPr lang="ja-JP" altLang="en-US" dirty="0"/>
              <a:t>１９６</a:t>
            </a:r>
            <a:r>
              <a:rPr lang="en-US" altLang="ja-JP" dirty="0"/>
              <a:t>2</a:t>
            </a:r>
            <a:r>
              <a:rPr lang="ja-JP" altLang="en-US" dirty="0"/>
              <a:t>年メレディス事件（軍隊駐留）</a:t>
            </a:r>
          </a:p>
          <a:p>
            <a:r>
              <a:rPr lang="en-US" altLang="ja-JP" dirty="0"/>
              <a:t>1964,65</a:t>
            </a:r>
            <a:r>
              <a:rPr lang="ja-JP" altLang="en-US" dirty="0"/>
              <a:t>年に公民権法成立</a:t>
            </a:r>
          </a:p>
          <a:p>
            <a:pPr lvl="1"/>
            <a:r>
              <a:rPr lang="ja-JP" altLang="en-US" dirty="0"/>
              <a:t>アファーマティブ・アクションが徐々に広がる</a:t>
            </a:r>
          </a:p>
          <a:p>
            <a:r>
              <a:rPr lang="en-US" altLang="ja-JP" dirty="0"/>
              <a:t>1974</a:t>
            </a:r>
            <a:r>
              <a:rPr lang="ja-JP" altLang="en-US" dirty="0"/>
              <a:t>年、バッキ訴訟</a:t>
            </a:r>
            <a:r>
              <a:rPr lang="en-US" altLang="ja-JP" dirty="0"/>
              <a:t>(</a:t>
            </a:r>
            <a:r>
              <a:rPr lang="ja-JP" altLang="en-US" dirty="0"/>
              <a:t>白人による訴訟 </a:t>
            </a:r>
            <a:r>
              <a:rPr lang="en-US" altLang="ja-JP" dirty="0"/>
              <a:t>CA)</a:t>
            </a:r>
            <a:r>
              <a:rPr lang="ja-JP" altLang="en-US" dirty="0"/>
              <a:t> 妥協的判決</a:t>
            </a:r>
            <a:r>
              <a:rPr lang="en-US" altLang="ja-JP" dirty="0"/>
              <a:t>(78)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423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c/c4/Rosaparks.jpg/200px-Rosapark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3682"/>
            <a:ext cx="3960440" cy="5643630"/>
          </a:xfrm>
          <a:prstGeom prst="rect">
            <a:avLst/>
          </a:prstGeom>
          <a:noFill/>
        </p:spPr>
      </p:pic>
      <p:pic>
        <p:nvPicPr>
          <p:cNvPr id="1028" name="Picture 4" descr="http://freett.com/globalgospel/jpdiary/2005/rosa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3" y="548680"/>
            <a:ext cx="4521431" cy="58326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0673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差別に取り組む教育の新展開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ja-JP" altLang="en-US" kern="0" dirty="0">
                <a:solidFill>
                  <a:srgbClr val="000000"/>
                </a:solidFill>
                <a:latin typeface="Arial"/>
                <a:ea typeface="ＭＳ Ｐゴシック"/>
              </a:rPr>
              <a:t>メルティング・ポットからサラダボール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ja-JP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　  ＷＡＳＰ（イギリス系優越）→白人的価値への同化→多文化主義　</a:t>
            </a:r>
          </a:p>
          <a:p>
            <a:r>
              <a:rPr lang="ja-JP" altLang="en-US" dirty="0"/>
              <a:t>ヘッドスタート計画</a:t>
            </a:r>
            <a:r>
              <a:rPr lang="en-US" altLang="ja-JP" dirty="0"/>
              <a:t>(</a:t>
            </a:r>
            <a:r>
              <a:rPr lang="en-US" altLang="ja-JP" dirty="0" err="1"/>
              <a:t>cf</a:t>
            </a:r>
            <a:r>
              <a:rPr lang="en-US" altLang="ja-JP" dirty="0"/>
              <a:t> </a:t>
            </a:r>
            <a:r>
              <a:rPr lang="ja-JP" altLang="en-US" dirty="0"/>
              <a:t>セサミ・ストリート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kumimoji="1" lang="ja-JP" altLang="en-US" dirty="0"/>
              <a:t>バス通学</a:t>
            </a:r>
          </a:p>
          <a:p>
            <a:r>
              <a:rPr kumimoji="1" lang="ja-JP" altLang="en-US" dirty="0"/>
              <a:t>リトル・ロック問題</a:t>
            </a:r>
          </a:p>
          <a:p>
            <a:r>
              <a:rPr lang="ja-JP" altLang="en-US" dirty="0"/>
              <a:t>マグネット・スクール</a:t>
            </a:r>
          </a:p>
          <a:p>
            <a:r>
              <a:rPr kumimoji="1" lang="ja-JP" altLang="en-US" dirty="0"/>
              <a:t>アファーマティブ・アクション</a:t>
            </a:r>
          </a:p>
          <a:p>
            <a:r>
              <a:rPr lang="ja-JP" altLang="en-US" dirty="0"/>
              <a:t>多文化主義と黒人文化運動</a:t>
            </a:r>
          </a:p>
          <a:p>
            <a:r>
              <a:rPr kumimoji="1" lang="ja-JP" altLang="en-US" dirty="0"/>
              <a:t>バイリンガリズム</a:t>
            </a:r>
            <a:r>
              <a:rPr kumimoji="1" lang="en-US" altLang="ja-JP" dirty="0"/>
              <a:t>(1968</a:t>
            </a:r>
            <a:r>
              <a:rPr kumimoji="1" lang="ja-JP" altLang="en-US" dirty="0"/>
              <a:t>年バイリンガル法  連邦政府がバイリンガリズムを推奨・補助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7802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http://upload.wikimedia.org/wikipedia/commons/a/a0/101st_Airborne_at_Little_Rock_Central_High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3556" name="Picture 4" descr="http://upload.wikimedia.org/wikipedia/commons/thumb/a/a0/101st_Airborne_at_Little_Rock_Central_High.jpg/300px-101st_Airborne_at_Little_Rock_Central_Hig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04664"/>
            <a:ext cx="4800533" cy="3168352"/>
          </a:xfrm>
          <a:prstGeom prst="rect">
            <a:avLst/>
          </a:prstGeom>
          <a:noFill/>
        </p:spPr>
      </p:pic>
      <p:pic>
        <p:nvPicPr>
          <p:cNvPr id="23558" name="Picture 6" descr="http://upload.wikimedia.org/wikipedia/commons/thumb/f/fa/Little_Rock_integration_protest.jpg/250px-Little_Rock_integration_protes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7" y="3645024"/>
            <a:ext cx="4012491" cy="2664296"/>
          </a:xfrm>
          <a:prstGeom prst="rect">
            <a:avLst/>
          </a:prstGeom>
          <a:noFill/>
        </p:spPr>
      </p:pic>
      <p:pic>
        <p:nvPicPr>
          <p:cNvPr id="23560" name="Picture 8" descr="http://upload.wikimedia.org/wikipedia/commons/thumb/6/6a/Little_Rock_Nine_protest.jpg/250px-Little_Rock_Nine_protest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1" y="3645024"/>
            <a:ext cx="4145913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2860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大学授業資料\国際教育論\thGASFSY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7056784" cy="5033839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611560" y="5517232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http://www.bing.com/images/search?q=%e3%82%bb%e3%82%b5%e3%83%9f%e3%82%b9%e3%83%88%e3%83%aa%e3%83%bc%e3%83%88&amp;qpvt=%e3%82%bb%e3%82%b5%e3%83%9f%e3%82%b9%e3%83%88%e3%83%aa%e3%83%bc%e3%83%88&amp;FORM=IGRE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3991" y="260648"/>
            <a:ext cx="461665" cy="45365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/>
              <a:t>セサミ・ストリートの画像</a:t>
            </a:r>
          </a:p>
        </p:txBody>
      </p:sp>
    </p:spTree>
    <p:extLst>
      <p:ext uri="{BB962C8B-B14F-4D97-AF65-F5344CB8AC3E}">
        <p14:creationId xmlns:p14="http://schemas.microsoft.com/office/powerpoint/2010/main" val="2507235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ヘッドスタート計画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黒人の環境改善によって、差別をなくそうという国家的取り組み</a:t>
            </a:r>
            <a:r>
              <a:rPr kumimoji="1" lang="en-US" altLang="ja-JP" dirty="0"/>
              <a:t>(1964</a:t>
            </a:r>
            <a:r>
              <a:rPr kumimoji="1" lang="ja-JP" altLang="en-US" dirty="0"/>
              <a:t>年から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lang="ja-JP" altLang="en-US" dirty="0"/>
              <a:t>生活環境の改善</a:t>
            </a:r>
            <a:r>
              <a:rPr lang="en-US" altLang="ja-JP" dirty="0"/>
              <a:t>(</a:t>
            </a:r>
            <a:r>
              <a:rPr lang="ja-JP" altLang="en-US" dirty="0"/>
              <a:t>食事の提供・医療の提供等</a:t>
            </a:r>
            <a:r>
              <a:rPr lang="en-US" altLang="ja-JP" dirty="0"/>
              <a:t>)</a:t>
            </a:r>
            <a:endParaRPr lang="ja-JP" altLang="en-US" dirty="0"/>
          </a:p>
          <a:p>
            <a:pPr lvl="1"/>
            <a:r>
              <a:rPr kumimoji="1" lang="ja-JP" altLang="en-US" dirty="0"/>
              <a:t>教育的活動</a:t>
            </a:r>
          </a:p>
          <a:p>
            <a:r>
              <a:rPr lang="ja-JP" altLang="en-US" dirty="0"/>
              <a:t>活動する団体への補助が主体</a:t>
            </a:r>
          </a:p>
          <a:p>
            <a:r>
              <a:rPr kumimoji="1" lang="ja-JP" altLang="en-US" dirty="0"/>
              <a:t>もっとも有名な成果は、セサミ・ストリート</a:t>
            </a:r>
          </a:p>
        </p:txBody>
      </p:sp>
    </p:spTree>
    <p:extLst>
      <p:ext uri="{BB962C8B-B14F-4D97-AF65-F5344CB8AC3E}">
        <p14:creationId xmlns:p14="http://schemas.microsoft.com/office/powerpoint/2010/main" val="276056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653</TotalTime>
  <Words>727</Words>
  <Application>Microsoft Office PowerPoint</Application>
  <PresentationFormat>画面に合わせる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ＭＳ Ｐゴシック</vt:lpstr>
      <vt:lpstr>宋体</vt:lpstr>
      <vt:lpstr>Arial</vt:lpstr>
      <vt:lpstr>Calibri</vt:lpstr>
      <vt:lpstr>Calibri Light</vt:lpstr>
      <vt:lpstr>Office テーマ</vt:lpstr>
      <vt:lpstr>アメリカ教育</vt:lpstr>
      <vt:lpstr>黒人問題の歴史1</vt:lpstr>
      <vt:lpstr>黒人問題の歴史2</vt:lpstr>
      <vt:lpstr>黒人問題の歴史3</vt:lpstr>
      <vt:lpstr>PowerPoint プレゼンテーション</vt:lpstr>
      <vt:lpstr>差別に取り組む教育の新展開</vt:lpstr>
      <vt:lpstr>PowerPoint プレゼンテーション</vt:lpstr>
      <vt:lpstr>PowerPoint プレゼンテーション</vt:lpstr>
      <vt:lpstr>ヘッドスタート計画</vt:lpstr>
      <vt:lpstr>PowerPoint プレゼンテーション</vt:lpstr>
      <vt:lpstr>新自由主義政策(低学力と暴力)</vt:lpstr>
      <vt:lpstr>ブッシュ、教育サミット６つの目標</vt:lpstr>
      <vt:lpstr>クリントンとブッシュＪｒの付加</vt:lpstr>
      <vt:lpstr>教師教育の改善</vt:lpstr>
      <vt:lpstr>全国の学力構想と基準</vt:lpstr>
    </vt:vector>
  </TitlesOfParts>
  <Company>文教大学学園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アメリカ教育５</dc:title>
  <dc:creator>wakei</dc:creator>
  <cp:lastModifiedBy>ota wakei</cp:lastModifiedBy>
  <cp:revision>26</cp:revision>
  <dcterms:created xsi:type="dcterms:W3CDTF">2015-05-23T21:28:26Z</dcterms:created>
  <dcterms:modified xsi:type="dcterms:W3CDTF">2018-05-12T04:34:49Z</dcterms:modified>
</cp:coreProperties>
</file>