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7" r:id="rId4"/>
    <p:sldId id="285" r:id="rId5"/>
    <p:sldId id="277" r:id="rId6"/>
    <p:sldId id="296" r:id="rId7"/>
    <p:sldId id="272" r:id="rId8"/>
    <p:sldId id="286" r:id="rId9"/>
    <p:sldId id="291" r:id="rId10"/>
    <p:sldId id="290" r:id="rId11"/>
    <p:sldId id="295" r:id="rId12"/>
    <p:sldId id="294" r:id="rId13"/>
    <p:sldId id="265" r:id="rId14"/>
    <p:sldId id="267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2018/5/6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2018/5/6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2018/5/6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9F12E-AC77-4FA6-AF3A-D9CB0F94416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025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3977B-3BC7-496F-8C85-1932A2A761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59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6781C-48A1-4808-ADC7-96B078CE201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447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2B2F4-571D-474E-A6AE-654CF766652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217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39FC6-EE64-44FF-AB60-CAD94257C02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08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C5DC6-2F92-44F0-A95F-EE1AE47CD2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38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C8B19-3198-49FC-970F-F3A8F433710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070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0113D-0550-4D2B-B3D1-D9BDB84F0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2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2018/5/6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A4AF2-209B-4C02-8DE3-EA9B81C70AF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301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8174A-B386-4E2F-89CA-9AD9B44AEAC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652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EE41A-5F97-434C-BF23-02BA5D07442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75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2018/5/6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2018/5/6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2018/5/6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2018/5/6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2018/5/6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2018/5/6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2018/5/6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63415-E67A-474A-9605-54990A28481F}" type="datetimeFigureOut">
              <a:rPr kumimoji="1" lang="ja-JP" altLang="en-US" smtClean="0"/>
              <a:pPr/>
              <a:t>2018/5/6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E440C0-F623-4A0E-A974-B1B05D06136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21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ja.wikipedia.org/wiki/%E3%83%95%E3%82%A1%E3%82%A4%E3%83%AB:Rosaparks.jpg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ja.wikipedia.org/wiki/%E3%83%95%E3%82%A1%E3%82%A4%E3%83%AB:101st_Airborne_at_Little_Rock_Central_High.jpg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ja.wikipedia.org/wiki/%E3%83%95%E3%82%A1%E3%82%A4%E3%83%AB:Little_Rock_Nine_protest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ja.wikipedia.org/wiki/%E3%83%95%E3%82%A1%E3%82%A4%E3%83%AB:Little_Rock_integration_protest.jp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アメリカ教育２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差別をめぐる教育問題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c/c4/Rosaparks.jpg/200px-Rosapark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3682"/>
            <a:ext cx="3960440" cy="5643630"/>
          </a:xfrm>
          <a:prstGeom prst="rect">
            <a:avLst/>
          </a:prstGeom>
          <a:noFill/>
        </p:spPr>
      </p:pic>
      <p:pic>
        <p:nvPicPr>
          <p:cNvPr id="1028" name="Picture 4" descr="http://freett.com/globalgospel/jpdiary/2005/rosa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3" y="548680"/>
            <a:ext cx="4521431" cy="58326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0673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http://upload.wikimedia.org/wikipedia/commons/a/a0/101st_Airborne_at_Little_Rock_Central_High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3556" name="Picture 4" descr="http://upload.wikimedia.org/wikipedia/commons/thumb/a/a0/101st_Airborne_at_Little_Rock_Central_High.jpg/300px-101st_Airborne_at_Little_Rock_Central_Hig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04664"/>
            <a:ext cx="4800533" cy="3168352"/>
          </a:xfrm>
          <a:prstGeom prst="rect">
            <a:avLst/>
          </a:prstGeom>
          <a:noFill/>
        </p:spPr>
      </p:pic>
      <p:pic>
        <p:nvPicPr>
          <p:cNvPr id="23558" name="Picture 6" descr="http://upload.wikimedia.org/wikipedia/commons/thumb/f/fa/Little_Rock_integration_protest.jpg/250px-Little_Rock_integration_protes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7" y="3645024"/>
            <a:ext cx="4012491" cy="2664296"/>
          </a:xfrm>
          <a:prstGeom prst="rect">
            <a:avLst/>
          </a:prstGeom>
          <a:noFill/>
        </p:spPr>
      </p:pic>
      <p:pic>
        <p:nvPicPr>
          <p:cNvPr id="23560" name="Picture 8" descr="http://upload.wikimedia.org/wikipedia/commons/thumb/6/6a/Little_Rock_Nine_protest.jpg/250px-Little_Rock_Nine_protest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1" y="3645024"/>
            <a:ext cx="4145913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2860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差別に取り組む教育の新展開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ja-JP" altLang="en-US" kern="0" dirty="0">
                <a:solidFill>
                  <a:srgbClr val="000000"/>
                </a:solidFill>
                <a:latin typeface="Arial"/>
                <a:ea typeface="ＭＳ Ｐゴシック"/>
              </a:rPr>
              <a:t>メルティング・ポットからサラダボール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ja-JP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　  ＷＡＳＰ（イギリス系優越）→白人的価値への同化→多文化主義　</a:t>
            </a:r>
          </a:p>
          <a:p>
            <a:r>
              <a:rPr lang="ja-JP" altLang="en-US" dirty="0"/>
              <a:t>ヘッドスタート計画</a:t>
            </a:r>
            <a:r>
              <a:rPr lang="en-US" altLang="ja-JP" dirty="0"/>
              <a:t>(</a:t>
            </a:r>
            <a:r>
              <a:rPr lang="en-US" altLang="ja-JP" dirty="0" err="1"/>
              <a:t>cf</a:t>
            </a:r>
            <a:r>
              <a:rPr lang="en-US" altLang="ja-JP" dirty="0"/>
              <a:t> </a:t>
            </a:r>
            <a:r>
              <a:rPr lang="ja-JP" altLang="en-US" dirty="0"/>
              <a:t>セサミ・ストリート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kumimoji="1" lang="ja-JP" altLang="en-US" dirty="0"/>
              <a:t>バス通学</a:t>
            </a:r>
          </a:p>
          <a:p>
            <a:r>
              <a:rPr lang="ja-JP" altLang="en-US" dirty="0"/>
              <a:t>マグネット・スクール</a:t>
            </a:r>
          </a:p>
          <a:p>
            <a:r>
              <a:rPr kumimoji="1" lang="ja-JP" altLang="en-US" dirty="0"/>
              <a:t>アファーマティブ・アクション</a:t>
            </a:r>
          </a:p>
          <a:p>
            <a:r>
              <a:rPr lang="ja-JP" altLang="en-US" dirty="0"/>
              <a:t>多文化主義と黒人文化運動</a:t>
            </a:r>
          </a:p>
          <a:p>
            <a:r>
              <a:rPr kumimoji="1" lang="ja-JP" altLang="en-US" dirty="0"/>
              <a:t>バイリンガリズム</a:t>
            </a:r>
            <a:r>
              <a:rPr kumimoji="1" lang="en-US" altLang="ja-JP" dirty="0"/>
              <a:t>(1968</a:t>
            </a:r>
            <a:r>
              <a:rPr kumimoji="1" lang="ja-JP" altLang="en-US" dirty="0"/>
              <a:t>年バイリンガル法  連邦政府がバイリンガリズムを推奨・補助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大学授業資料\国際教育論\thGASFSY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7056784" cy="5033839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611560" y="551723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http://www.bing.com/images/search?q=%e3%82%bb%e3%82%b5%e3%83%9f%e3%82%b9%e3%83%88%e3%83%aa%e3%83%bc%e3%83%88&amp;qpvt=%e3%82%bb%e3%82%b5%e3%83%9f%e3%82%b9%e3%83%88%e3%83%aa%e3%83%bc%e3%83%88&amp;FORM=IGRE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3991" y="260648"/>
            <a:ext cx="461665" cy="45365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/>
              <a:t>セサミ・ストリートの画像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C9F62B-3D08-4206-8A43-C0916FC1E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19</a:t>
            </a:r>
            <a:r>
              <a:rPr kumimoji="1" lang="ja-JP" altLang="en-US" dirty="0"/>
              <a:t>世紀末</a:t>
            </a:r>
            <a:r>
              <a:rPr kumimoji="1" lang="en-US" altLang="ja-JP" dirty="0"/>
              <a:t>-20</a:t>
            </a:r>
            <a:r>
              <a:rPr kumimoji="1" lang="ja-JP" altLang="en-US" dirty="0"/>
              <a:t>世紀初等の教育事情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DCF186-A213-49C1-870A-0988E7BBE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１９世紀後半からの産業革命</a:t>
            </a:r>
          </a:p>
          <a:p>
            <a:r>
              <a:rPr kumimoji="1" lang="ja-JP" altLang="en-US" dirty="0"/>
              <a:t>義務就学の実質化</a:t>
            </a:r>
          </a:p>
          <a:p>
            <a:pPr lvl="1"/>
            <a:r>
              <a:rPr lang="ja-JP" altLang="en-US" dirty="0"/>
              <a:t>現在 未就学児童 </a:t>
            </a:r>
            <a:r>
              <a:rPr lang="en-US" altLang="ja-JP" dirty="0"/>
              <a:t>1800414</a:t>
            </a:r>
            <a:r>
              <a:rPr lang="ja-JP" altLang="en-US" dirty="0"/>
              <a:t>人で世界</a:t>
            </a:r>
            <a:r>
              <a:rPr lang="en-US" altLang="ja-JP" dirty="0"/>
              <a:t>2</a:t>
            </a:r>
            <a:r>
              <a:rPr lang="ja-JP" altLang="en-US" dirty="0"/>
              <a:t>位</a:t>
            </a:r>
            <a:r>
              <a:rPr lang="en-US" altLang="ja-JP" dirty="0"/>
              <a:t>(</a:t>
            </a:r>
            <a:r>
              <a:rPr lang="ja-JP" altLang="en-US" dirty="0"/>
              <a:t>悪</a:t>
            </a:r>
            <a:r>
              <a:rPr lang="en-US" altLang="ja-JP" dirty="0"/>
              <a:t>)</a:t>
            </a:r>
            <a:endParaRPr lang="ja-JP" altLang="en-US" dirty="0"/>
          </a:p>
          <a:p>
            <a:pPr lvl="1"/>
            <a:r>
              <a:rPr lang="ja-JP" altLang="en-US" dirty="0"/>
              <a:t>日本は</a:t>
            </a:r>
            <a:r>
              <a:rPr lang="en-US" altLang="ja-JP" dirty="0"/>
              <a:t>5613</a:t>
            </a:r>
            <a:r>
              <a:rPr lang="ja-JP" altLang="en-US" dirty="0"/>
              <a:t>人で</a:t>
            </a:r>
            <a:r>
              <a:rPr lang="en-US" altLang="ja-JP" dirty="0"/>
              <a:t>76</a:t>
            </a:r>
            <a:r>
              <a:rPr lang="ja-JP" altLang="en-US" dirty="0"/>
              <a:t>位</a:t>
            </a:r>
            <a:endParaRPr kumimoji="1" lang="ja-JP" altLang="en-US" dirty="0"/>
          </a:p>
          <a:p>
            <a:r>
              <a:rPr lang="ja-JP" altLang="en-US" dirty="0"/>
              <a:t>第一次大戦後、新教育運動</a:t>
            </a:r>
            <a:r>
              <a:rPr lang="en-US" altLang="ja-JP" dirty="0"/>
              <a:t>(</a:t>
            </a:r>
            <a:r>
              <a:rPr lang="ja-JP" altLang="en-US" dirty="0"/>
              <a:t>系統か経験か</a:t>
            </a:r>
            <a:r>
              <a:rPr lang="en-US" altLang="ja-JP" dirty="0"/>
              <a:t>)</a:t>
            </a:r>
          </a:p>
          <a:p>
            <a:pPr lvl="1"/>
            <a:r>
              <a:rPr lang="ja-JP" altLang="en-US" dirty="0"/>
              <a:t>ドルトン・プラン、ヴィネトカ・プラン、デュウイ</a:t>
            </a:r>
            <a:endParaRPr kumimoji="1" lang="ja-JP" altLang="en-US" dirty="0"/>
          </a:p>
          <a:p>
            <a:r>
              <a:rPr kumimoji="1" lang="ja-JP" altLang="en-US" dirty="0"/>
              <a:t>新しいハイスクールの登場</a:t>
            </a:r>
          </a:p>
          <a:p>
            <a:pPr lvl="1"/>
            <a:r>
              <a:rPr kumimoji="1" lang="ja-JP" altLang="en-US" dirty="0"/>
              <a:t>カリキュラム形成運動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9953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20</a:t>
            </a:r>
            <a:r>
              <a:rPr kumimoji="1" lang="ja-JP" altLang="en-US" dirty="0"/>
              <a:t>世紀前半価値対立の先鋭化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忠誠の誓い</a:t>
            </a:r>
            <a:r>
              <a:rPr lang="en-US" altLang="ja-JP" dirty="0"/>
              <a:t>(</a:t>
            </a:r>
            <a:r>
              <a:rPr lang="ja-JP" altLang="en-US" dirty="0"/>
              <a:t>アメリカナイゼーション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lang="ja-JP" altLang="en-US" dirty="0"/>
              <a:t>スコープス裁判</a:t>
            </a:r>
            <a:r>
              <a:rPr lang="en-US" altLang="ja-JP" dirty="0"/>
              <a:t>(</a:t>
            </a:r>
            <a:r>
              <a:rPr lang="ja-JP" altLang="en-US" dirty="0"/>
              <a:t>科学と宗教</a:t>
            </a:r>
            <a:r>
              <a:rPr lang="en-US" altLang="ja-JP" dirty="0"/>
              <a:t>)</a:t>
            </a:r>
            <a:endParaRPr lang="ja-JP" altLang="en-US" dirty="0"/>
          </a:p>
          <a:p>
            <a:pPr lvl="1"/>
            <a:r>
              <a:rPr lang="en-US" altLang="ja-JP" dirty="0"/>
              <a:t>19</a:t>
            </a:r>
            <a:r>
              <a:rPr lang="ja-JP" altLang="en-US" dirty="0"/>
              <a:t>世紀末から</a:t>
            </a:r>
            <a:r>
              <a:rPr lang="en-US" altLang="ja-JP" dirty="0"/>
              <a:t>20</a:t>
            </a:r>
            <a:r>
              <a:rPr lang="ja-JP" altLang="en-US" dirty="0"/>
              <a:t>世紀に「反進化論法」各地で成立</a:t>
            </a:r>
          </a:p>
          <a:p>
            <a:pPr lvl="1"/>
            <a:r>
              <a:rPr lang="en-US" altLang="ja-JP" dirty="0"/>
              <a:t>1925</a:t>
            </a:r>
            <a:r>
              <a:rPr lang="ja-JP" altLang="en-US" dirty="0"/>
              <a:t>年、テネシー州が進化論公立学校で禁止</a:t>
            </a:r>
          </a:p>
          <a:p>
            <a:pPr lvl="1"/>
            <a:r>
              <a:rPr lang="ja-JP" altLang="en-US" dirty="0"/>
              <a:t>高校生物教師スコープが進化論を教えて、逮捕・起訴→全米の注目→有罪</a:t>
            </a:r>
          </a:p>
          <a:p>
            <a:pPr lvl="1"/>
            <a:r>
              <a:rPr lang="en-US" altLang="ja-JP" dirty="0"/>
              <a:t>1967</a:t>
            </a:r>
            <a:r>
              <a:rPr lang="ja-JP" altLang="en-US" dirty="0"/>
              <a:t>年、禁止法廃止</a:t>
            </a:r>
            <a:r>
              <a:rPr lang="en-US" altLang="ja-JP" dirty="0"/>
              <a:t>(</a:t>
            </a:r>
            <a:r>
              <a:rPr lang="ja-JP" altLang="en-US" dirty="0"/>
              <a:t>アーカンソウ裁判</a:t>
            </a:r>
            <a:r>
              <a:rPr lang="en-US" altLang="ja-JP" dirty="0"/>
              <a:t>)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300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忠誠の誓い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/>
              <a:t>1892</a:t>
            </a:r>
            <a:r>
              <a:rPr lang="ja-JP" altLang="en-US" dirty="0"/>
              <a:t>年に提案、</a:t>
            </a:r>
            <a:r>
              <a:rPr lang="en-US" altLang="ja-JP" dirty="0"/>
              <a:t>1954</a:t>
            </a:r>
            <a:r>
              <a:rPr lang="ja-JP" altLang="en-US" dirty="0"/>
              <a:t>年に</a:t>
            </a:r>
            <a:r>
              <a:rPr lang="en-US" altLang="ja-JP" dirty="0"/>
              <a:t>under</a:t>
            </a:r>
            <a:r>
              <a:rPr lang="ja-JP" altLang="en-US" dirty="0"/>
              <a:t> </a:t>
            </a:r>
            <a:r>
              <a:rPr lang="en-US" altLang="ja-JP" dirty="0"/>
              <a:t>God</a:t>
            </a:r>
            <a:r>
              <a:rPr lang="ja-JP" altLang="en-US" dirty="0"/>
              <a:t> が挿入された。その結果いくつかの訴訟がおきた</a:t>
            </a:r>
          </a:p>
          <a:p>
            <a:pPr lvl="1">
              <a:buNone/>
            </a:pPr>
            <a:r>
              <a:rPr lang="en-US" altLang="ja-JP" dirty="0"/>
              <a:t> I pledge  allegiance  to the Flag</a:t>
            </a:r>
            <a:endParaRPr lang="ja-JP" altLang="en-US" dirty="0"/>
          </a:p>
          <a:p>
            <a:pPr lvl="1">
              <a:buNone/>
            </a:pPr>
            <a:r>
              <a:rPr lang="en-US" altLang="ja-JP" dirty="0"/>
              <a:t>         of  the United States of  America,</a:t>
            </a:r>
            <a:endParaRPr lang="ja-JP" altLang="en-US" dirty="0"/>
          </a:p>
          <a:p>
            <a:pPr lvl="1">
              <a:buNone/>
            </a:pPr>
            <a:r>
              <a:rPr lang="en-US" altLang="ja-JP" dirty="0"/>
              <a:t>    and to the Republic for which it stands:</a:t>
            </a:r>
            <a:endParaRPr lang="ja-JP" altLang="en-US" dirty="0"/>
          </a:p>
          <a:p>
            <a:pPr lvl="1">
              <a:buNone/>
            </a:pPr>
            <a:r>
              <a:rPr lang="en-US" altLang="ja-JP" dirty="0"/>
              <a:t>         one Nation under God, indivisible,</a:t>
            </a:r>
            <a:endParaRPr lang="ja-JP" altLang="en-US" dirty="0"/>
          </a:p>
          <a:p>
            <a:pPr lvl="1">
              <a:buNone/>
            </a:pPr>
            <a:r>
              <a:rPr lang="en-US" altLang="ja-JP" dirty="0"/>
              <a:t>    With Liberty and Justice for all.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8534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２０世紀後半の教育対立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dirty="0"/>
              <a:t>スプートニク・ショック　</a:t>
            </a:r>
            <a:r>
              <a:rPr lang="en-US" altLang="ja-JP" dirty="0"/>
              <a:t>1957</a:t>
            </a:r>
            <a:r>
              <a:rPr lang="ja-JP" altLang="en-US" dirty="0"/>
              <a:t>年</a:t>
            </a:r>
          </a:p>
          <a:p>
            <a:r>
              <a:rPr lang="en-US" altLang="ja-JP" dirty="0"/>
              <a:t>60</a:t>
            </a:r>
            <a:r>
              <a:rPr lang="ja-JP" altLang="en-US" dirty="0"/>
              <a:t>年代の学園紛争と新しい教育運動（サドベリ）</a:t>
            </a:r>
          </a:p>
          <a:p>
            <a:r>
              <a:rPr lang="en-US" altLang="ja-JP" dirty="0"/>
              <a:t>70</a:t>
            </a:r>
            <a:r>
              <a:rPr lang="ja-JP" altLang="en-US" dirty="0"/>
              <a:t>年代ベトナム敗戦と</a:t>
            </a:r>
            <a:r>
              <a:rPr lang="en-US" altLang="ja-JP" dirty="0"/>
              <a:t>80</a:t>
            </a:r>
            <a:r>
              <a:rPr lang="ja-JP" altLang="en-US" dirty="0"/>
              <a:t>年代の経済の衰退→新自由主義の政策（ケインズ主義の否定）</a:t>
            </a:r>
          </a:p>
          <a:p>
            <a:pPr lvl="1"/>
            <a:r>
              <a:rPr lang="ja-JP" altLang="en-US" dirty="0"/>
              <a:t>フリーダムの小さな国家による、民営化・自由（能力主義）の政策</a:t>
            </a:r>
          </a:p>
          <a:p>
            <a:pPr lvl="1"/>
            <a:r>
              <a:rPr lang="ja-JP" altLang="en-US" dirty="0"/>
              <a:t>学校政策としては私立化・バウチャー制度の提唱</a:t>
            </a:r>
          </a:p>
          <a:p>
            <a:r>
              <a:rPr kumimoji="1" lang="en-US" altLang="ja-JP" dirty="0"/>
              <a:t>90</a:t>
            </a:r>
            <a:r>
              <a:rPr kumimoji="1" lang="ja-JP" altLang="en-US" dirty="0"/>
              <a:t>年代以後、コモン・カリキュラム、学力テスト</a:t>
            </a:r>
          </a:p>
        </p:txBody>
      </p:sp>
    </p:spTree>
    <p:extLst>
      <p:ext uri="{BB962C8B-B14F-4D97-AF65-F5344CB8AC3E}">
        <p14:creationId xmlns:p14="http://schemas.microsoft.com/office/powerpoint/2010/main" val="1386912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アメリカ全寮制学校</a:t>
            </a: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1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学校名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所在地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生徒数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学費＋寮費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Andrews</a:t>
                      </a:r>
                      <a:r>
                        <a:rPr kumimoji="1" lang="ja-JP" altLang="en-US" dirty="0"/>
                        <a:t> </a:t>
                      </a:r>
                      <a:r>
                        <a:rPr kumimoji="1" lang="en-US" altLang="ja-JP" dirty="0"/>
                        <a:t>Osborne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オハイオ州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380</a:t>
                      </a:r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42,000</a:t>
                      </a:r>
                      <a:r>
                        <a:rPr kumimoji="1" lang="ja-JP" altLang="en-US" dirty="0"/>
                        <a:t>ドル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Annie</a:t>
                      </a:r>
                      <a:r>
                        <a:rPr kumimoji="1" lang="ja-JP" altLang="en-US" dirty="0"/>
                        <a:t> </a:t>
                      </a:r>
                      <a:r>
                        <a:rPr kumimoji="1" lang="en-US" altLang="ja-JP" dirty="0"/>
                        <a:t>Wright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ワシントン州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170</a:t>
                      </a:r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46.000</a:t>
                      </a:r>
                      <a:r>
                        <a:rPr kumimoji="1" lang="ja-JP" altLang="en-US" dirty="0"/>
                        <a:t>ドル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Asheville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ノースカロライナ州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280</a:t>
                      </a:r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44.000</a:t>
                      </a:r>
                      <a:r>
                        <a:rPr kumimoji="1" lang="ja-JP" altLang="en-US" dirty="0"/>
                        <a:t>ドル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Athenian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カリフォルニア州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460</a:t>
                      </a:r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54,000</a:t>
                      </a:r>
                      <a:r>
                        <a:rPr kumimoji="1" lang="ja-JP" altLang="en-US" dirty="0"/>
                        <a:t>ドル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Avon</a:t>
                      </a:r>
                      <a:r>
                        <a:rPr kumimoji="1" lang="ja-JP" altLang="en-US" dirty="0"/>
                        <a:t> </a:t>
                      </a:r>
                      <a:r>
                        <a:rPr kumimoji="1" lang="en-US" altLang="ja-JP" dirty="0"/>
                        <a:t>Old</a:t>
                      </a:r>
                      <a:r>
                        <a:rPr kumimoji="1" lang="ja-JP" altLang="en-US" dirty="0"/>
                        <a:t> </a:t>
                      </a:r>
                      <a:r>
                        <a:rPr kumimoji="1" lang="en-US" altLang="ja-JP" dirty="0"/>
                        <a:t>Farms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コネチカット州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410</a:t>
                      </a:r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49,000</a:t>
                      </a:r>
                      <a:r>
                        <a:rPr kumimoji="1" lang="ja-JP" altLang="en-US" dirty="0"/>
                        <a:t>ドル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11560" y="422108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http://high.ryugaku.ne.jp/search/list?form=name&amp;s%5Bname%5D=&amp;x=19&amp;y=7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" y="459042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/>
              <a:t>https://www.google.co.jp/search?q=Asheville+school&amp;hl=ja&amp;rlz=1T4ADRA_jaJP414JP414&amp;tbm=isch&amp;tbo=u&amp;source=univ&amp;sa=X&amp;ei=rls8Vc7fH6XLmwWe4YDoBw&amp;ved=0CD8QsAQ&amp;biw=1177&amp;bih=1334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746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黒人</a:t>
            </a:r>
            <a:r>
              <a:rPr lang="ja-JP" altLang="en-US" dirty="0"/>
              <a:t>問題</a:t>
            </a:r>
            <a:r>
              <a:rPr kumimoji="1" lang="ja-JP" altLang="en-US" dirty="0"/>
              <a:t>の歴史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1619</a:t>
            </a:r>
            <a:r>
              <a:rPr kumimoji="1" lang="ja-JP" altLang="en-US" dirty="0"/>
              <a:t>年、</a:t>
            </a:r>
            <a:r>
              <a:rPr kumimoji="1" lang="en-US" altLang="ja-JP" dirty="0"/>
              <a:t>20</a:t>
            </a:r>
            <a:r>
              <a:rPr kumimoji="1" lang="ja-JP" altLang="en-US" dirty="0"/>
              <a:t>人の黒人がジェームズタウンに</a:t>
            </a:r>
          </a:p>
          <a:p>
            <a:r>
              <a:rPr lang="en-US" altLang="ja-JP" dirty="0"/>
              <a:t>1641</a:t>
            </a:r>
            <a:r>
              <a:rPr lang="ja-JP" altLang="en-US" dirty="0"/>
              <a:t>年、マサチューセッツ州で奴隷制度</a:t>
            </a:r>
          </a:p>
          <a:p>
            <a:pPr lvl="1"/>
            <a:r>
              <a:rPr kumimoji="1" lang="ja-JP" altLang="en-US" dirty="0"/>
              <a:t>北部は家政婦や労働者が多かった</a:t>
            </a:r>
          </a:p>
          <a:p>
            <a:pPr lvl="1"/>
            <a:r>
              <a:rPr lang="ja-JP" altLang="en-US" dirty="0"/>
              <a:t>南部ではプランテーションでの奴隷</a:t>
            </a:r>
            <a:r>
              <a:rPr lang="en-US" altLang="ja-JP" dirty="0"/>
              <a:t>(</a:t>
            </a:r>
            <a:r>
              <a:rPr lang="ja-JP" altLang="en-US" dirty="0"/>
              <a:t>増加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lang="en-US" altLang="ja-JP" dirty="0"/>
              <a:t>1775</a:t>
            </a:r>
            <a:r>
              <a:rPr lang="ja-JP" altLang="en-US" dirty="0"/>
              <a:t>年、フランクリンが「奴隷制反対協会」</a:t>
            </a:r>
          </a:p>
          <a:p>
            <a:r>
              <a:rPr lang="en-US" altLang="ja-JP" dirty="0"/>
              <a:t>1787</a:t>
            </a:r>
            <a:r>
              <a:rPr lang="ja-JP" altLang="en-US" dirty="0"/>
              <a:t>年、北部条例で奴隷禁止</a:t>
            </a:r>
            <a:r>
              <a:rPr lang="en-US" altLang="ja-JP" dirty="0"/>
              <a:t>(</a:t>
            </a:r>
            <a:r>
              <a:rPr lang="ja-JP" altLang="en-US" dirty="0"/>
              <a:t>南部は拡大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lang="en-US" altLang="ja-JP" dirty="0"/>
              <a:t>1808</a:t>
            </a:r>
            <a:r>
              <a:rPr lang="ja-JP" altLang="en-US" dirty="0"/>
              <a:t>年、南部で奴隷貿易廃止</a:t>
            </a:r>
            <a:r>
              <a:rPr lang="en-US" altLang="ja-JP" dirty="0"/>
              <a:t>(</a:t>
            </a:r>
            <a:r>
              <a:rPr lang="ja-JP" altLang="en-US" dirty="0"/>
              <a:t>実効性なし</a:t>
            </a:r>
            <a:r>
              <a:rPr lang="en-US" altLang="ja-JP" dirty="0"/>
              <a:t>)</a:t>
            </a:r>
            <a:endParaRPr lang="ja-JP" altLang="en-US" dirty="0"/>
          </a:p>
          <a:p>
            <a:pPr eaLnBrk="1" hangingPunct="1">
              <a:lnSpc>
                <a:spcPct val="80000"/>
              </a:lnSpc>
            </a:pPr>
            <a:r>
              <a:rPr lang="ja-JP" altLang="en-US" sz="2800" dirty="0"/>
              <a:t>南北戦争以前の黒人の教育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sz="2400" dirty="0"/>
              <a:t>奴隷は全く教育とは無縁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sz="2400" dirty="0"/>
              <a:t>北部の自由黒人も教育禁止令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800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黒人問題の歴史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1854</a:t>
            </a:r>
            <a:r>
              <a:rPr lang="ja-JP" altLang="en-US" dirty="0"/>
              <a:t>年、ストウ夫人「アンクルトムズ・ケビン」</a:t>
            </a:r>
          </a:p>
          <a:p>
            <a:r>
              <a:rPr lang="en-US" altLang="ja-JP" dirty="0"/>
              <a:t>1861</a:t>
            </a:r>
            <a:r>
              <a:rPr lang="ja-JP" altLang="en-US" dirty="0"/>
              <a:t>年、南北戦争</a:t>
            </a:r>
          </a:p>
          <a:p>
            <a:r>
              <a:rPr lang="en-US" altLang="ja-JP" dirty="0"/>
              <a:t>1863</a:t>
            </a:r>
            <a:r>
              <a:rPr lang="ja-JP" altLang="en-US" dirty="0"/>
              <a:t>年、リンカーンの奴隷解放宣言</a:t>
            </a:r>
          </a:p>
          <a:p>
            <a:r>
              <a:rPr lang="en-US" altLang="ja-JP" dirty="0"/>
              <a:t>1865</a:t>
            </a:r>
            <a:r>
              <a:rPr lang="ja-JP" altLang="en-US" dirty="0"/>
              <a:t>年、憲法修正</a:t>
            </a:r>
            <a:r>
              <a:rPr lang="en-US" altLang="ja-JP" dirty="0"/>
              <a:t>13</a:t>
            </a:r>
            <a:r>
              <a:rPr lang="ja-JP" altLang="en-US" dirty="0"/>
              <a:t>条で禁止</a:t>
            </a:r>
          </a:p>
          <a:p>
            <a:r>
              <a:rPr kumimoji="1" lang="ja-JP" altLang="en-US" dirty="0"/>
              <a:t>１８６８年修正１４条（法の下の平等）</a:t>
            </a:r>
            <a:endParaRPr kumimoji="1" lang="en-US" altLang="ja-JP" dirty="0"/>
          </a:p>
          <a:p>
            <a:r>
              <a:rPr kumimoji="1" lang="en-US" altLang="ja-JP" dirty="0"/>
              <a:t>1870</a:t>
            </a:r>
            <a:r>
              <a:rPr kumimoji="1" lang="ja-JP" altLang="en-US" dirty="0"/>
              <a:t>年代、ジム・クロー法 </a:t>
            </a:r>
            <a:r>
              <a:rPr kumimoji="1" lang="en-US" altLang="ja-JP" dirty="0"/>
              <a:t>separate but equal</a:t>
            </a:r>
            <a:endParaRPr kumimoji="1" lang="ja-JP" altLang="en-US" dirty="0"/>
          </a:p>
          <a:p>
            <a:pPr lvl="1"/>
            <a:r>
              <a:rPr lang="en-US" altLang="ja-JP" dirty="0"/>
              <a:t>1896</a:t>
            </a:r>
            <a:r>
              <a:rPr lang="ja-JP" altLang="en-US" dirty="0"/>
              <a:t>年「プレッシー対ファーガスン判決」で容認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83413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黒人問題の歴史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１９５４年、ブラウン判決</a:t>
            </a:r>
            <a:endParaRPr lang="en-US" altLang="ja-JP" dirty="0"/>
          </a:p>
          <a:p>
            <a:r>
              <a:rPr lang="en-US" altLang="ja-JP" dirty="0"/>
              <a:t>1955</a:t>
            </a:r>
            <a:r>
              <a:rPr lang="ja-JP" altLang="en-US" dirty="0"/>
              <a:t>年、ローザ・パークス事件</a:t>
            </a:r>
          </a:p>
          <a:p>
            <a:pPr lvl="0"/>
            <a:r>
              <a:rPr lang="ja-JP" altLang="en-US" dirty="0">
                <a:solidFill>
                  <a:srgbClr val="000000"/>
                </a:solidFill>
              </a:rPr>
              <a:t>１９５７年、アーカンソウ、リトルロック校事件</a:t>
            </a:r>
          </a:p>
          <a:p>
            <a:r>
              <a:rPr lang="ja-JP" altLang="en-US" dirty="0"/>
              <a:t>１９６</a:t>
            </a:r>
            <a:r>
              <a:rPr lang="en-US" altLang="ja-JP" dirty="0"/>
              <a:t>2</a:t>
            </a:r>
            <a:r>
              <a:rPr lang="ja-JP" altLang="en-US" dirty="0"/>
              <a:t>年メレディス事件（軍隊駐留）</a:t>
            </a:r>
          </a:p>
          <a:p>
            <a:r>
              <a:rPr lang="en-US" altLang="ja-JP" dirty="0"/>
              <a:t>1964,65</a:t>
            </a:r>
            <a:r>
              <a:rPr lang="ja-JP" altLang="en-US" dirty="0"/>
              <a:t>年に公民権法成立</a:t>
            </a:r>
          </a:p>
          <a:p>
            <a:pPr lvl="1"/>
            <a:r>
              <a:rPr lang="ja-JP" altLang="en-US" dirty="0"/>
              <a:t>アファーマティブ・アクションが徐々に広がる</a:t>
            </a:r>
          </a:p>
          <a:p>
            <a:r>
              <a:rPr lang="en-US" altLang="ja-JP" dirty="0"/>
              <a:t>1974</a:t>
            </a:r>
            <a:r>
              <a:rPr lang="ja-JP" altLang="en-US" dirty="0"/>
              <a:t>年、バッキ訴訟</a:t>
            </a:r>
            <a:r>
              <a:rPr lang="en-US" altLang="ja-JP" dirty="0"/>
              <a:t>(</a:t>
            </a:r>
            <a:r>
              <a:rPr lang="ja-JP" altLang="en-US" dirty="0"/>
              <a:t>白人による訴訟 </a:t>
            </a:r>
            <a:r>
              <a:rPr lang="en-US" altLang="ja-JP" dirty="0"/>
              <a:t>CA)</a:t>
            </a:r>
            <a:r>
              <a:rPr lang="ja-JP" altLang="en-US" dirty="0"/>
              <a:t> 妥協的判決</a:t>
            </a:r>
            <a:r>
              <a:rPr lang="en-US" altLang="ja-JP" dirty="0"/>
              <a:t>(78)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42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659</Words>
  <Application>Microsoft Office PowerPoint</Application>
  <PresentationFormat>画面に合わせる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Office テーマ</vt:lpstr>
      <vt:lpstr>標準デザイン</vt:lpstr>
      <vt:lpstr>アメリカ教育２</vt:lpstr>
      <vt:lpstr>19世紀末-20世紀初等の教育事情</vt:lpstr>
      <vt:lpstr>20世紀前半価値対立の先鋭化</vt:lpstr>
      <vt:lpstr>忠誠の誓い</vt:lpstr>
      <vt:lpstr>２０世紀後半の教育対立</vt:lpstr>
      <vt:lpstr>アメリカ全寮制学校</vt:lpstr>
      <vt:lpstr>黒人問題の歴史1</vt:lpstr>
      <vt:lpstr>黒人問題の歴史2</vt:lpstr>
      <vt:lpstr>黒人問題の歴史3</vt:lpstr>
      <vt:lpstr>PowerPoint プレゼンテーション</vt:lpstr>
      <vt:lpstr>PowerPoint プレゼンテーション</vt:lpstr>
      <vt:lpstr>差別に取り組む教育の新展開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アメリカ教育３</dc:title>
  <dc:creator>wakei</dc:creator>
  <cp:lastModifiedBy>ota wakei</cp:lastModifiedBy>
  <cp:revision>54</cp:revision>
  <dcterms:created xsi:type="dcterms:W3CDTF">2014-04-26T13:10:07Z</dcterms:created>
  <dcterms:modified xsi:type="dcterms:W3CDTF">2018-05-06T01:12:16Z</dcterms:modified>
</cp:coreProperties>
</file>