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0" r:id="rId3"/>
    <p:sldId id="288" r:id="rId4"/>
    <p:sldId id="289" r:id="rId5"/>
    <p:sldId id="280" r:id="rId6"/>
    <p:sldId id="281" r:id="rId7"/>
    <p:sldId id="283" r:id="rId8"/>
    <p:sldId id="282" r:id="rId9"/>
    <p:sldId id="285" r:id="rId10"/>
    <p:sldId id="277" r:id="rId11"/>
    <p:sldId id="286" r:id="rId12"/>
    <p:sldId id="272" r:id="rId13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42" autoAdjust="0"/>
    <p:restoredTop sz="94660"/>
  </p:normalViewPr>
  <p:slideViewPr>
    <p:cSldViewPr>
      <p:cViewPr varScale="1">
        <p:scale>
          <a:sx n="84" d="100"/>
          <a:sy n="84" d="100"/>
        </p:scale>
        <p:origin x="43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49F12E-AC77-4FA6-AF3A-D9CB0F94416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8174A-B386-4E2F-89CA-9AD9B44AEAC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EEE41A-5F97-434C-BF23-02BA5D07442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3977B-3BC7-496F-8C85-1932A2A7616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6781C-48A1-4808-ADC7-96B078CE201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2B2F4-571D-474E-A6AE-654CF766652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239FC6-EE64-44FF-AB60-CAD94257C02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C5DC6-2F92-44F0-A95F-EE1AE47CD23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FC8B19-3198-49FC-970F-F3A8F433710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0113D-0550-4D2B-B3D1-D9BDB84F0D6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A4AF2-209B-4C02-8DE3-EA9B81C70AF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5FE440C0-F623-4A0E-A974-B1B05D06136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アメリカ教育の歴史的概観</a:t>
            </a:r>
            <a:endParaRPr lang="ja-JP" alt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競争的自由と公的平等の併存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忠誠の誓い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ja-JP" dirty="0"/>
              <a:t>1892</a:t>
            </a:r>
            <a:r>
              <a:rPr lang="ja-JP" altLang="en-US" dirty="0"/>
              <a:t>年に提案、</a:t>
            </a:r>
            <a:r>
              <a:rPr lang="en-US" altLang="ja-JP" dirty="0"/>
              <a:t>1954</a:t>
            </a:r>
            <a:r>
              <a:rPr lang="ja-JP" altLang="en-US" dirty="0"/>
              <a:t>年に</a:t>
            </a:r>
            <a:r>
              <a:rPr lang="en-US" altLang="ja-JP" dirty="0"/>
              <a:t>under</a:t>
            </a:r>
            <a:r>
              <a:rPr lang="ja-JP" altLang="en-US" dirty="0"/>
              <a:t> </a:t>
            </a:r>
            <a:r>
              <a:rPr lang="en-US" altLang="ja-JP" dirty="0"/>
              <a:t>God</a:t>
            </a:r>
            <a:r>
              <a:rPr lang="ja-JP" altLang="en-US" dirty="0"/>
              <a:t> が挿入された。その結果いくつかの訴訟がおきた</a:t>
            </a:r>
          </a:p>
          <a:p>
            <a:pPr lvl="1">
              <a:buNone/>
            </a:pPr>
            <a:r>
              <a:rPr lang="en-US" altLang="ja-JP" dirty="0"/>
              <a:t> I pledge  allegiance  to the Flag</a:t>
            </a:r>
            <a:endParaRPr lang="ja-JP" altLang="en-US" dirty="0"/>
          </a:p>
          <a:p>
            <a:pPr lvl="1">
              <a:buNone/>
            </a:pPr>
            <a:r>
              <a:rPr lang="en-US" altLang="ja-JP" dirty="0"/>
              <a:t>         of  the United States of  America,</a:t>
            </a:r>
            <a:endParaRPr lang="ja-JP" altLang="en-US" dirty="0"/>
          </a:p>
          <a:p>
            <a:pPr lvl="1">
              <a:buNone/>
            </a:pPr>
            <a:r>
              <a:rPr lang="en-US" altLang="ja-JP" dirty="0"/>
              <a:t>    and to the Republic for which it stands:</a:t>
            </a:r>
            <a:endParaRPr lang="ja-JP" altLang="en-US" dirty="0"/>
          </a:p>
          <a:p>
            <a:pPr lvl="1">
              <a:buNone/>
            </a:pPr>
            <a:r>
              <a:rPr lang="en-US" altLang="ja-JP" dirty="0"/>
              <a:t>         one Nation under God, indivisible,</a:t>
            </a:r>
            <a:endParaRPr lang="ja-JP" altLang="en-US" dirty="0"/>
          </a:p>
          <a:p>
            <a:pPr lvl="1">
              <a:buNone/>
            </a:pPr>
            <a:r>
              <a:rPr lang="en-US" altLang="ja-JP" dirty="0"/>
              <a:t>    With Liberty and Justice for all.</a:t>
            </a:r>
            <a:endParaRPr lang="ja-JP" altLang="en-US" dirty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２０世紀後半差別問題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スプートニク・ショック　</a:t>
            </a:r>
            <a:r>
              <a:rPr lang="en-US" altLang="ja-JP" dirty="0"/>
              <a:t>1957</a:t>
            </a:r>
            <a:r>
              <a:rPr lang="ja-JP" altLang="en-US" dirty="0"/>
              <a:t>年</a:t>
            </a:r>
          </a:p>
          <a:p>
            <a:r>
              <a:rPr lang="en-US" altLang="ja-JP" dirty="0"/>
              <a:t>60</a:t>
            </a:r>
            <a:r>
              <a:rPr lang="ja-JP" altLang="en-US" dirty="0"/>
              <a:t>年代の学園紛争と新しい教育運動（サドベリ）</a:t>
            </a:r>
          </a:p>
          <a:p>
            <a:r>
              <a:rPr lang="en-US" altLang="ja-JP" dirty="0"/>
              <a:t>70</a:t>
            </a:r>
            <a:r>
              <a:rPr lang="ja-JP" altLang="en-US" dirty="0"/>
              <a:t>年代ベトナム敗戦と</a:t>
            </a:r>
            <a:r>
              <a:rPr lang="en-US" altLang="ja-JP" dirty="0"/>
              <a:t>80</a:t>
            </a:r>
            <a:r>
              <a:rPr lang="ja-JP" altLang="en-US" dirty="0"/>
              <a:t>年代の経済の衰退→新自由主義の政策（ケインズ主義の否定）</a:t>
            </a:r>
          </a:p>
          <a:p>
            <a:pPr lvl="1"/>
            <a:r>
              <a:rPr lang="ja-JP" altLang="en-US" dirty="0"/>
              <a:t>フリーダムの小さな国家による、民営化・自由（能力主義）の政策</a:t>
            </a:r>
          </a:p>
          <a:p>
            <a:pPr lvl="1"/>
            <a:r>
              <a:rPr lang="ja-JP" altLang="en-US" dirty="0"/>
              <a:t>学校政策としては私立化・バウチャー制度の提唱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869124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アメリカ全寮制学校</a:t>
            </a:r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2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13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学校名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所在地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生徒数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学費＋寮費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Andrews</a:t>
                      </a:r>
                      <a:r>
                        <a:rPr kumimoji="1" lang="ja-JP" altLang="en-US" dirty="0"/>
                        <a:t> </a:t>
                      </a:r>
                      <a:r>
                        <a:rPr kumimoji="1" lang="en-US" altLang="ja-JP" dirty="0"/>
                        <a:t>Osborne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オハイオ州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380</a:t>
                      </a:r>
                      <a:r>
                        <a:rPr kumimoji="1" lang="ja-JP" altLang="en-US" dirty="0"/>
                        <a:t>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42,000</a:t>
                      </a:r>
                      <a:r>
                        <a:rPr kumimoji="1" lang="ja-JP" altLang="en-US" dirty="0"/>
                        <a:t>ドル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Annie</a:t>
                      </a:r>
                      <a:r>
                        <a:rPr kumimoji="1" lang="ja-JP" altLang="en-US" dirty="0"/>
                        <a:t> </a:t>
                      </a:r>
                      <a:r>
                        <a:rPr kumimoji="1" lang="en-US" altLang="ja-JP" dirty="0"/>
                        <a:t>Wright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ワシントン州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170</a:t>
                      </a:r>
                      <a:r>
                        <a:rPr kumimoji="1" lang="ja-JP" altLang="en-US" dirty="0"/>
                        <a:t>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46.000</a:t>
                      </a:r>
                      <a:r>
                        <a:rPr kumimoji="1" lang="ja-JP" altLang="en-US" dirty="0"/>
                        <a:t>ドル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Asheville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ノースカロライナ州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280</a:t>
                      </a:r>
                      <a:r>
                        <a:rPr kumimoji="1" lang="ja-JP" altLang="en-US" dirty="0"/>
                        <a:t>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44.000</a:t>
                      </a:r>
                      <a:r>
                        <a:rPr kumimoji="1" lang="ja-JP" altLang="en-US" dirty="0"/>
                        <a:t>ドル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Athenian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カリフォルニア州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460</a:t>
                      </a:r>
                      <a:r>
                        <a:rPr kumimoji="1" lang="ja-JP" altLang="en-US" dirty="0"/>
                        <a:t>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54,000</a:t>
                      </a:r>
                      <a:r>
                        <a:rPr kumimoji="1" lang="ja-JP" altLang="en-US" dirty="0"/>
                        <a:t>ドル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Avon</a:t>
                      </a:r>
                      <a:r>
                        <a:rPr kumimoji="1" lang="ja-JP" altLang="en-US" dirty="0"/>
                        <a:t> </a:t>
                      </a:r>
                      <a:r>
                        <a:rPr kumimoji="1" lang="en-US" altLang="ja-JP" dirty="0"/>
                        <a:t>Old</a:t>
                      </a:r>
                      <a:r>
                        <a:rPr kumimoji="1" lang="ja-JP" altLang="en-US" dirty="0"/>
                        <a:t> </a:t>
                      </a:r>
                      <a:r>
                        <a:rPr kumimoji="1" lang="en-US" altLang="ja-JP" dirty="0"/>
                        <a:t>Farms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コネチカット州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410</a:t>
                      </a:r>
                      <a:r>
                        <a:rPr kumimoji="1" lang="ja-JP" altLang="en-US" dirty="0"/>
                        <a:t>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49,000</a:t>
                      </a:r>
                      <a:r>
                        <a:rPr kumimoji="1" lang="ja-JP" altLang="en-US" dirty="0"/>
                        <a:t>ドル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611560" y="4221088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http://high.ryugaku.ne.jp/search/list?form=name&amp;s%5Bname%5D=&amp;x=19&amp;y=7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57200" y="4590420"/>
            <a:ext cx="822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/>
              <a:t>https://www.google.co.jp/search?q=Asheville+school&amp;hl=ja&amp;rlz=1T4ADRA_jaJP414JP414&amp;tbm=isch&amp;tbo=u&amp;source=univ&amp;sa=X&amp;ei=rls8Vc7fH6XLmwWe4YDoBw&amp;ved=0CD8QsAQ&amp;biw=1177&amp;bih=1334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9E069B-196F-4463-8B09-49ABDD07E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アメリカ教育を考える前に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932BFAC-593A-4FD4-9572-1D771CFA79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アメリカでは、教育は社会的成功の不可欠の要素ではない</a:t>
            </a:r>
          </a:p>
          <a:p>
            <a:pPr lvl="1"/>
            <a:r>
              <a:rPr kumimoji="1" lang="ja-JP" altLang="en-US" dirty="0"/>
              <a:t>学校にほとんどいかなかった成功者</a:t>
            </a:r>
            <a:r>
              <a:rPr kumimoji="1" lang="en-US" altLang="ja-JP" dirty="0"/>
              <a:t>:</a:t>
            </a:r>
            <a:r>
              <a:rPr kumimoji="1" lang="ja-JP" altLang="en-US" dirty="0"/>
              <a:t>カーネギー、ヘンリー・フォード、エジソン、カーネル・サンダース </a:t>
            </a:r>
            <a:r>
              <a:rPr kumimoji="1" lang="en-US" altLang="ja-JP" dirty="0"/>
              <a:t>(</a:t>
            </a:r>
            <a:r>
              <a:rPr kumimoji="1" lang="ja-JP" altLang="en-US" dirty="0"/>
              <a:t>アメリカンドリームに学歴は無関係</a:t>
            </a:r>
            <a:r>
              <a:rPr kumimoji="1" lang="en-US" altLang="ja-JP" dirty="0"/>
              <a:t>)</a:t>
            </a:r>
            <a:endParaRPr kumimoji="1" lang="ja-JP" altLang="en-US" dirty="0"/>
          </a:p>
          <a:p>
            <a:pPr lvl="1"/>
            <a:r>
              <a:rPr kumimoji="1" lang="ja-JP" altLang="en-US" dirty="0"/>
              <a:t>大学中退組 </a:t>
            </a:r>
            <a:r>
              <a:rPr kumimoji="1" lang="en-US" altLang="ja-JP" dirty="0"/>
              <a:t>:</a:t>
            </a:r>
            <a:r>
              <a:rPr kumimoji="1" lang="ja-JP" altLang="en-US" dirty="0"/>
              <a:t>スティーブ・ジョブス、ビル・ゲイツ</a:t>
            </a:r>
          </a:p>
          <a:p>
            <a:r>
              <a:rPr kumimoji="1" lang="ja-JP" altLang="en-US" dirty="0"/>
              <a:t>資格が必要な専門職 基本的に大学院・大学は教養課程</a:t>
            </a:r>
            <a:r>
              <a:rPr kumimoji="1" lang="en-US" altLang="ja-JP" dirty="0"/>
              <a:t>(</a:t>
            </a:r>
            <a:r>
              <a:rPr kumimoji="1" lang="ja-JP" altLang="en-US" dirty="0"/>
              <a:t>文学部・理学部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08627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１９世紀前半までの年表</a:t>
            </a:r>
            <a:r>
              <a:rPr kumimoji="1" lang="en-US" altLang="ja-JP" dirty="0"/>
              <a:t>1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en-US" altLang="ja-JP" dirty="0"/>
              <a:t>1607 </a:t>
            </a:r>
            <a:r>
              <a:rPr kumimoji="1" lang="ja-JP" altLang="en-US" dirty="0"/>
              <a:t>イギリス人、ヴァージニアに植民 ポカホンタスキリスト教の洗礼</a:t>
            </a:r>
            <a:r>
              <a:rPr kumimoji="1" lang="en-US" altLang="ja-JP" dirty="0"/>
              <a:t>(1614)</a:t>
            </a:r>
            <a:endParaRPr kumimoji="1" lang="ja-JP" altLang="en-US" dirty="0"/>
          </a:p>
          <a:p>
            <a:r>
              <a:rPr lang="en-US" altLang="ja-JP" dirty="0"/>
              <a:t>1620 </a:t>
            </a:r>
            <a:r>
              <a:rPr lang="ja-JP" altLang="en-US" dirty="0"/>
              <a:t>メイフラワー号プリマスに</a:t>
            </a:r>
          </a:p>
          <a:p>
            <a:r>
              <a:rPr kumimoji="1" lang="en-US" altLang="ja-JP" dirty="0"/>
              <a:t>1626 </a:t>
            </a:r>
            <a:r>
              <a:rPr kumimoji="1" lang="ja-JP" altLang="en-US" dirty="0"/>
              <a:t>オランダマンハッタン島</a:t>
            </a:r>
          </a:p>
          <a:p>
            <a:r>
              <a:rPr lang="en-US" altLang="ja-JP" dirty="0"/>
              <a:t>1755 </a:t>
            </a:r>
            <a:r>
              <a:rPr lang="ja-JP" altLang="en-US" dirty="0"/>
              <a:t>フランスとイギリスで植民地戦争</a:t>
            </a:r>
          </a:p>
          <a:p>
            <a:r>
              <a:rPr kumimoji="1" lang="en-US" altLang="ja-JP" dirty="0"/>
              <a:t>1773 </a:t>
            </a:r>
            <a:r>
              <a:rPr kumimoji="1" lang="ja-JP" altLang="en-US" dirty="0"/>
              <a:t>ボストン茶会事件</a:t>
            </a:r>
          </a:p>
          <a:p>
            <a:r>
              <a:rPr lang="en-US" altLang="ja-JP" dirty="0"/>
              <a:t>1775 </a:t>
            </a:r>
            <a:r>
              <a:rPr lang="ja-JP" altLang="en-US" dirty="0"/>
              <a:t>独立戦争  </a:t>
            </a:r>
            <a:r>
              <a:rPr lang="en-US" altLang="ja-JP" dirty="0"/>
              <a:t>1776 </a:t>
            </a:r>
            <a:r>
              <a:rPr lang="ja-JP" altLang="en-US" dirty="0"/>
              <a:t>独立宣言</a:t>
            </a:r>
          </a:p>
          <a:p>
            <a:r>
              <a:rPr lang="en-US" altLang="ja-JP" dirty="0"/>
              <a:t>1803</a:t>
            </a:r>
            <a:r>
              <a:rPr lang="ja-JP" altLang="en-US" dirty="0"/>
              <a:t> フランスからルイジアナ買収</a:t>
            </a:r>
          </a:p>
          <a:p>
            <a:r>
              <a:rPr kumimoji="1" lang="en-US" altLang="ja-JP" dirty="0"/>
              <a:t>1819 </a:t>
            </a:r>
            <a:r>
              <a:rPr kumimoji="1" lang="ja-JP" altLang="en-US" dirty="0"/>
              <a:t>フロリダをスペインから買収</a:t>
            </a:r>
          </a:p>
        </p:txBody>
      </p:sp>
    </p:spTree>
    <p:extLst>
      <p:ext uri="{BB962C8B-B14F-4D97-AF65-F5344CB8AC3E}">
        <p14:creationId xmlns:p14="http://schemas.microsoft.com/office/powerpoint/2010/main" val="3599917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年表</a:t>
            </a:r>
            <a:r>
              <a:rPr kumimoji="1" lang="en-US" altLang="ja-JP" dirty="0"/>
              <a:t>2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1830 </a:t>
            </a:r>
            <a:r>
              <a:rPr lang="ja-JP" altLang="en-US" dirty="0"/>
              <a:t>最初の鉄道・インディアン強制移住法</a:t>
            </a:r>
          </a:p>
          <a:p>
            <a:r>
              <a:rPr kumimoji="1" lang="en-US" altLang="ja-JP" dirty="0"/>
              <a:t>1848 </a:t>
            </a:r>
            <a:r>
              <a:rPr kumimoji="1" lang="ja-JP" altLang="en-US" dirty="0"/>
              <a:t>カリフォルニアで金発見 ゴールドラッシュ</a:t>
            </a:r>
          </a:p>
          <a:p>
            <a:r>
              <a:rPr lang="en-US" altLang="ja-JP" dirty="0"/>
              <a:t>1854 </a:t>
            </a:r>
            <a:r>
              <a:rPr lang="ja-JP" altLang="en-US" dirty="0"/>
              <a:t>共和党結成</a:t>
            </a:r>
            <a:r>
              <a:rPr lang="en-US" altLang="ja-JP" dirty="0"/>
              <a:t>(</a:t>
            </a:r>
            <a:r>
              <a:rPr lang="ja-JP" altLang="en-US" dirty="0"/>
              <a:t>奴隷制反対</a:t>
            </a:r>
            <a:r>
              <a:rPr lang="en-US" altLang="ja-JP" dirty="0"/>
              <a:t>)</a:t>
            </a:r>
            <a:endParaRPr lang="ja-JP" altLang="en-US" dirty="0"/>
          </a:p>
          <a:p>
            <a:r>
              <a:rPr kumimoji="1" lang="en-US" altLang="ja-JP" dirty="0"/>
              <a:t>1861 </a:t>
            </a:r>
            <a:r>
              <a:rPr kumimoji="1" lang="ja-JP" altLang="en-US" dirty="0"/>
              <a:t>南北戦争 ～</a:t>
            </a:r>
            <a:r>
              <a:rPr kumimoji="1" lang="en-US" altLang="ja-JP" dirty="0"/>
              <a:t>65</a:t>
            </a:r>
            <a:r>
              <a:rPr kumimoji="1" lang="ja-JP" altLang="en-US" dirty="0"/>
              <a:t> リンカーン暗殺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51240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植民地時代の教育の萌芽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6288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ja-JP" altLang="en-US" dirty="0"/>
              <a:t>宗教的な移民は、当初から教育意識</a:t>
            </a:r>
          </a:p>
          <a:p>
            <a:pPr lvl="1">
              <a:lnSpc>
                <a:spcPct val="90000"/>
              </a:lnSpc>
            </a:pPr>
            <a:r>
              <a:rPr lang="ja-JP" altLang="en-US" dirty="0"/>
              <a:t>先住民への宣教も（文化的引き上げ意識）</a:t>
            </a:r>
          </a:p>
          <a:p>
            <a:pPr lvl="1">
              <a:lnSpc>
                <a:spcPct val="90000"/>
              </a:lnSpc>
            </a:pPr>
            <a:r>
              <a:rPr lang="ja-JP" altLang="en-US" dirty="0"/>
              <a:t>清マサチューセッツ、プペンシルバニア・英ヴァージニア</a:t>
            </a:r>
          </a:p>
          <a:p>
            <a:pPr>
              <a:lnSpc>
                <a:spcPct val="90000"/>
              </a:lnSpc>
            </a:pPr>
            <a:r>
              <a:rPr lang="ja-JP" altLang="en-US" dirty="0"/>
              <a:t>地域共同体の事業としての教育（本国に準拠）</a:t>
            </a:r>
          </a:p>
          <a:p>
            <a:pPr lvl="1"/>
            <a:r>
              <a:rPr lang="en-US" altLang="ja-JP" sz="2400" dirty="0"/>
              <a:t>1642</a:t>
            </a:r>
            <a:r>
              <a:rPr lang="ja-JP" altLang="en-US" sz="2400" dirty="0"/>
              <a:t>年  マサチューセッツ州</a:t>
            </a:r>
            <a:r>
              <a:rPr lang="ja-JP" altLang="en-US" sz="2400"/>
              <a:t>で教育法（保護者に子の就学を要請）</a:t>
            </a:r>
            <a:endParaRPr lang="ja-JP" altLang="en-US" sz="2400" dirty="0"/>
          </a:p>
          <a:p>
            <a:pPr lvl="1"/>
            <a:r>
              <a:rPr lang="en-US" altLang="ja-JP" sz="2400" dirty="0"/>
              <a:t>1649</a:t>
            </a:r>
            <a:r>
              <a:rPr lang="ja-JP" altLang="en-US" sz="2400" dirty="0"/>
              <a:t>年  同州で町に学校設置義務</a:t>
            </a:r>
            <a:r>
              <a:rPr lang="en-US" altLang="ja-JP" sz="2400" dirty="0"/>
              <a:t>(</a:t>
            </a:r>
            <a:r>
              <a:rPr lang="ja-JP" altLang="en-US" sz="2400" dirty="0"/>
              <a:t>実効性はあまりなし</a:t>
            </a:r>
            <a:r>
              <a:rPr lang="en-US" altLang="ja-JP" sz="2400" dirty="0"/>
              <a:t>)</a:t>
            </a:r>
            <a:endParaRPr lang="ja-JP" altLang="en-US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dirty="0"/>
              <a:t>　　後に公選制教育委員会と教育税として展開</a:t>
            </a:r>
          </a:p>
          <a:p>
            <a:pPr>
              <a:lnSpc>
                <a:spcPct val="90000"/>
              </a:lnSpc>
            </a:pPr>
            <a:r>
              <a:rPr lang="ja-JP" altLang="en-US" dirty="0"/>
              <a:t>宗教的色彩の濃い教育</a:t>
            </a:r>
          </a:p>
          <a:p>
            <a:pPr lvl="1"/>
            <a:r>
              <a:rPr lang="en-US" altLang="ja-JP" sz="2400" dirty="0"/>
              <a:t>1635</a:t>
            </a:r>
            <a:r>
              <a:rPr lang="ja-JP" altLang="en-US" sz="2400" dirty="0"/>
              <a:t>年ボストンに最初のラテン語学校設立</a:t>
            </a:r>
          </a:p>
          <a:p>
            <a:pPr lvl="1"/>
            <a:r>
              <a:rPr lang="en-US" altLang="ja-JP" sz="2400" dirty="0"/>
              <a:t>1636</a:t>
            </a:r>
            <a:r>
              <a:rPr lang="ja-JP" altLang="en-US" sz="2400" dirty="0"/>
              <a:t>年　ハーバード大学設立</a:t>
            </a:r>
          </a:p>
          <a:p>
            <a:r>
              <a:rPr lang="ja-JP" altLang="en-US" dirty="0"/>
              <a:t>平等を目指す「公立学校」とよい教育を求める「私立学校」の併存（初期は後者が主流）</a:t>
            </a:r>
          </a:p>
          <a:p>
            <a:pPr lvl="1"/>
            <a:endParaRPr lang="ja-JP" altLang="en-US" sz="2400" dirty="0"/>
          </a:p>
          <a:p>
            <a:pPr>
              <a:lnSpc>
                <a:spcPct val="90000"/>
              </a:lnSpc>
              <a:buFontTx/>
              <a:buNone/>
            </a:pPr>
            <a:endParaRPr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2964208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独立後の教育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1775-1783</a:t>
            </a:r>
            <a:r>
              <a:rPr lang="ja-JP" altLang="en-US" dirty="0"/>
              <a:t> 独立戦争 </a:t>
            </a:r>
            <a:r>
              <a:rPr lang="en-US" altLang="ja-JP" dirty="0"/>
              <a:t>1776</a:t>
            </a:r>
            <a:r>
              <a:rPr lang="ja-JP" altLang="en-US" dirty="0"/>
              <a:t> 独立宣言</a:t>
            </a:r>
          </a:p>
          <a:p>
            <a:pPr lvl="1"/>
            <a:r>
              <a:rPr lang="ja-JP" altLang="en-US" dirty="0"/>
              <a:t>当初苦戦、フランス・オランダの参戦で転換</a:t>
            </a:r>
          </a:p>
          <a:p>
            <a:r>
              <a:rPr lang="ja-JP" altLang="en-US" dirty="0"/>
              <a:t>教育は州の権限（連邦政府は権限なし・補助金による誘導・合衆国憲法に教育条校なし）</a:t>
            </a:r>
          </a:p>
          <a:p>
            <a:pPr lvl="1"/>
            <a:r>
              <a:rPr lang="ja-JP" altLang="en-US" dirty="0"/>
              <a:t>連邦政府をつくるかどうかが、独立時の大きな問題だった。当初は妥協として最小の連邦政府</a:t>
            </a:r>
          </a:p>
          <a:p>
            <a:r>
              <a:rPr lang="ja-JP" altLang="en-US" sz="2800" dirty="0"/>
              <a:t>アメリカ</a:t>
            </a:r>
            <a:r>
              <a:rPr lang="en-US" altLang="ja-JP" sz="2800" dirty="0"/>
              <a:t>(</a:t>
            </a:r>
            <a:r>
              <a:rPr lang="ja-JP" altLang="en-US" sz="2800" dirty="0"/>
              <a:t>教育精神</a:t>
            </a:r>
            <a:r>
              <a:rPr lang="en-US" altLang="ja-JP" sz="2800" dirty="0"/>
              <a:t>)</a:t>
            </a:r>
            <a:r>
              <a:rPr lang="ja-JP" altLang="en-US" sz="2800" dirty="0"/>
              <a:t>としてのフランクリン</a:t>
            </a:r>
          </a:p>
          <a:p>
            <a:pPr lvl="1"/>
            <a:r>
              <a:rPr lang="ja-JP" altLang="en-US" sz="2400" dirty="0"/>
              <a:t>避雷針の実験</a:t>
            </a:r>
            <a:r>
              <a:rPr lang="en-US" altLang="ja-JP" sz="2400" dirty="0"/>
              <a:t>(</a:t>
            </a:r>
            <a:r>
              <a:rPr lang="ja-JP" altLang="en-US" sz="2400" dirty="0"/>
              <a:t>実証精神</a:t>
            </a:r>
            <a:r>
              <a:rPr lang="en-US" altLang="ja-JP" sz="2400" dirty="0"/>
              <a:t>)</a:t>
            </a:r>
            <a:r>
              <a:rPr lang="ja-JP" altLang="en-US" sz="2400" dirty="0"/>
              <a:t> → プラグマティズム</a:t>
            </a:r>
          </a:p>
          <a:p>
            <a:pPr lvl="1"/>
            <a:r>
              <a:rPr lang="ja-JP" altLang="en-US" sz="2400" dirty="0"/>
              <a:t>生活信条</a:t>
            </a:r>
            <a:r>
              <a:rPr lang="en-US" altLang="ja-JP" sz="2400" dirty="0"/>
              <a:t>(</a:t>
            </a:r>
            <a:r>
              <a:rPr lang="ja-JP" altLang="en-US" sz="2400" dirty="0"/>
              <a:t>テキスト</a:t>
            </a:r>
            <a:r>
              <a:rPr lang="en-US" altLang="ja-JP" sz="2400" dirty="0"/>
              <a:t>)</a:t>
            </a:r>
            <a:endParaRPr lang="ja-JP" altLang="en-US" sz="2400" dirty="0"/>
          </a:p>
          <a:p>
            <a:endParaRPr lang="ja-JP" altLang="en-US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03322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Common School Movement</a:t>
            </a:r>
            <a:endParaRPr lang="ja-JP" alt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ホレース・マンの改革</a:t>
            </a:r>
          </a:p>
          <a:p>
            <a:pPr lvl="1">
              <a:buFontTx/>
              <a:buNone/>
            </a:pPr>
            <a:r>
              <a:rPr lang="ja-JP" altLang="en-US" dirty="0"/>
              <a:t>　弁護士から議員へ</a:t>
            </a:r>
          </a:p>
          <a:p>
            <a:pPr lvl="1">
              <a:buFontTx/>
              <a:buNone/>
            </a:pPr>
            <a:r>
              <a:rPr lang="ja-JP" altLang="en-US" dirty="0"/>
              <a:t>　１８３７－１８４８　マサチューセッツ州教育委員長</a:t>
            </a:r>
            <a:endParaRPr lang="en-US" altLang="ja-JP" dirty="0"/>
          </a:p>
          <a:p>
            <a:pPr lvl="1">
              <a:buFontTx/>
              <a:buNone/>
            </a:pPr>
            <a:r>
              <a:rPr lang="ja-JP" altLang="en-US" dirty="0"/>
              <a:t>・ ホレース・マン時代、上流階層は、大衆的教育に全く無理解。理解させ、実現させたことが業績</a:t>
            </a:r>
            <a:endParaRPr lang="en-US" altLang="ja-JP" dirty="0"/>
          </a:p>
          <a:p>
            <a:pPr lvl="1">
              <a:buFontTx/>
              <a:buNone/>
            </a:pPr>
            <a:r>
              <a:rPr lang="ja-JP" altLang="en-US" dirty="0"/>
              <a:t>　教員の待遇改善・教員養成制度の整備</a:t>
            </a:r>
          </a:p>
          <a:p>
            <a:pPr lvl="1">
              <a:buFontTx/>
              <a:buNone/>
            </a:pPr>
            <a:r>
              <a:rPr lang="ja-JP" altLang="en-US" dirty="0"/>
              <a:t>　ヨーロッパ視察後、公立学校の原則（平等・世俗）</a:t>
            </a:r>
          </a:p>
          <a:p>
            <a:r>
              <a:rPr lang="ja-JP" altLang="en-US" dirty="0"/>
              <a:t>１８５２年就学義務法</a:t>
            </a:r>
            <a:r>
              <a:rPr lang="en-US" altLang="ja-JP" dirty="0"/>
              <a:t>(</a:t>
            </a:r>
            <a:r>
              <a:rPr lang="ja-JP" altLang="en-US" dirty="0"/>
              <a:t>その後他州に拡大</a:t>
            </a:r>
            <a:r>
              <a:rPr lang="en-US" altLang="ja-JP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33033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システムの整備</a:t>
            </a:r>
            <a:r>
              <a:rPr kumimoji="1" lang="en-US" altLang="ja-JP" dirty="0"/>
              <a:t>(19C</a:t>
            </a:r>
            <a:r>
              <a:rPr kumimoji="1" lang="ja-JP" altLang="en-US" dirty="0"/>
              <a:t>後半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公立学校は小学校と中学校からなりＫ１２と呼ばれる。（段階分けは州によって異なる）</a:t>
            </a:r>
          </a:p>
          <a:p>
            <a:r>
              <a:rPr lang="ja-JP" altLang="en-US" dirty="0"/>
              <a:t>教育税が１９世紀（財産税）　州格差が教育に影響</a:t>
            </a:r>
          </a:p>
          <a:p>
            <a:r>
              <a:rPr lang="ja-JP" altLang="en-US" dirty="0"/>
              <a:t>公選制教育委員会（強い権限）</a:t>
            </a:r>
          </a:p>
          <a:p>
            <a:pPr>
              <a:buFontTx/>
              <a:buNone/>
            </a:pPr>
            <a:r>
              <a:rPr lang="ja-JP" altLang="en-US" dirty="0"/>
              <a:t>　　　専門家（教育長）と素人（教育委員）の分担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21100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20</a:t>
            </a:r>
            <a:r>
              <a:rPr kumimoji="1" lang="ja-JP" altLang="en-US" dirty="0"/>
              <a:t>世紀前半価値対立の先鋭化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ja-JP" altLang="en-US" dirty="0"/>
              <a:t>忠誠の誓い</a:t>
            </a:r>
            <a:r>
              <a:rPr lang="en-US" altLang="ja-JP" dirty="0"/>
              <a:t>(</a:t>
            </a:r>
            <a:r>
              <a:rPr lang="ja-JP" altLang="en-US" dirty="0"/>
              <a:t>アメリカナイゼーション</a:t>
            </a:r>
            <a:r>
              <a:rPr lang="en-US" altLang="ja-JP" dirty="0"/>
              <a:t>)</a:t>
            </a:r>
            <a:endParaRPr lang="ja-JP" altLang="en-US" dirty="0"/>
          </a:p>
          <a:p>
            <a:r>
              <a:rPr lang="ja-JP" altLang="en-US" dirty="0"/>
              <a:t>第一次大戦後、新教育運動</a:t>
            </a:r>
            <a:r>
              <a:rPr lang="en-US" altLang="ja-JP" dirty="0"/>
              <a:t>(</a:t>
            </a:r>
            <a:r>
              <a:rPr lang="ja-JP" altLang="en-US" dirty="0"/>
              <a:t>系統か経験か</a:t>
            </a:r>
            <a:r>
              <a:rPr lang="en-US" altLang="ja-JP" dirty="0"/>
              <a:t>)</a:t>
            </a:r>
          </a:p>
          <a:p>
            <a:pPr lvl="1"/>
            <a:r>
              <a:rPr lang="ja-JP" altLang="en-US" dirty="0"/>
              <a:t>プログラム学習・プロジェクトメソッド・ドルトン・プラン</a:t>
            </a:r>
          </a:p>
          <a:p>
            <a:r>
              <a:rPr lang="ja-JP" altLang="en-US" dirty="0"/>
              <a:t>スコープス裁判</a:t>
            </a:r>
            <a:r>
              <a:rPr lang="en-US" altLang="ja-JP" dirty="0"/>
              <a:t>(</a:t>
            </a:r>
            <a:r>
              <a:rPr lang="ja-JP" altLang="en-US" dirty="0"/>
              <a:t>科学と宗教</a:t>
            </a:r>
            <a:r>
              <a:rPr lang="en-US" altLang="ja-JP" dirty="0"/>
              <a:t>)</a:t>
            </a:r>
            <a:endParaRPr lang="ja-JP" altLang="en-US" dirty="0"/>
          </a:p>
          <a:p>
            <a:pPr lvl="1"/>
            <a:r>
              <a:rPr lang="en-US" altLang="ja-JP" dirty="0"/>
              <a:t>19</a:t>
            </a:r>
            <a:r>
              <a:rPr lang="ja-JP" altLang="en-US" dirty="0"/>
              <a:t>世紀末から</a:t>
            </a:r>
            <a:r>
              <a:rPr lang="en-US" altLang="ja-JP" dirty="0"/>
              <a:t>20</a:t>
            </a:r>
            <a:r>
              <a:rPr lang="ja-JP" altLang="en-US" dirty="0"/>
              <a:t>世紀に「反進化論法」各地で成立</a:t>
            </a:r>
          </a:p>
          <a:p>
            <a:pPr lvl="1"/>
            <a:r>
              <a:rPr lang="en-US" altLang="ja-JP" dirty="0"/>
              <a:t>1925</a:t>
            </a:r>
            <a:r>
              <a:rPr lang="ja-JP" altLang="en-US" dirty="0"/>
              <a:t>年、テネシー州が進化論公立学校で禁止</a:t>
            </a:r>
          </a:p>
          <a:p>
            <a:pPr lvl="1"/>
            <a:r>
              <a:rPr lang="ja-JP" altLang="en-US" dirty="0"/>
              <a:t>高校生物教師スコープが進化論を教えて、逮捕・起訴→全米の注目→有罪</a:t>
            </a:r>
          </a:p>
          <a:p>
            <a:pPr lvl="1"/>
            <a:r>
              <a:rPr lang="en-US" altLang="ja-JP" dirty="0"/>
              <a:t>1967</a:t>
            </a:r>
            <a:r>
              <a:rPr lang="ja-JP" altLang="en-US" dirty="0"/>
              <a:t>年、禁止法廃止</a:t>
            </a:r>
            <a:r>
              <a:rPr lang="en-US" altLang="ja-JP" dirty="0"/>
              <a:t>(</a:t>
            </a:r>
            <a:r>
              <a:rPr lang="ja-JP" altLang="en-US" dirty="0"/>
              <a:t>アーカンソウ裁判</a:t>
            </a:r>
            <a:r>
              <a:rPr lang="en-US" altLang="ja-JP" dirty="0"/>
              <a:t>)</a:t>
            </a:r>
            <a:endParaRPr lang="ja-JP" altLang="en-US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33003085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1607</TotalTime>
  <Words>676</Words>
  <Application>Microsoft Office PowerPoint</Application>
  <PresentationFormat>画面に合わせる (4:3)</PresentationFormat>
  <Paragraphs>103</Paragraphs>
  <Slides>12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5" baseType="lpstr">
      <vt:lpstr>ＭＳ Ｐゴシック</vt:lpstr>
      <vt:lpstr>Arial</vt:lpstr>
      <vt:lpstr>標準デザイン</vt:lpstr>
      <vt:lpstr>アメリカ教育の歴史的概観</vt:lpstr>
      <vt:lpstr>アメリカ教育を考える前に</vt:lpstr>
      <vt:lpstr>１９世紀前半までの年表1</vt:lpstr>
      <vt:lpstr>年表2</vt:lpstr>
      <vt:lpstr>植民地時代の教育の萌芽</vt:lpstr>
      <vt:lpstr>独立後の教育</vt:lpstr>
      <vt:lpstr>Common School Movement</vt:lpstr>
      <vt:lpstr>システムの整備(19C後半)</vt:lpstr>
      <vt:lpstr>20世紀前半価値対立の先鋭化</vt:lpstr>
      <vt:lpstr>忠誠の誓い</vt:lpstr>
      <vt:lpstr>２０世紀後半差別問題</vt:lpstr>
      <vt:lpstr>アメリカ全寮制学校</vt:lpstr>
    </vt:vector>
  </TitlesOfParts>
  <Company>bunkyo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アメリカ教育の特質</dc:title>
  <dc:creator>wakei</dc:creator>
  <cp:lastModifiedBy>ota wakei</cp:lastModifiedBy>
  <cp:revision>58</cp:revision>
  <dcterms:created xsi:type="dcterms:W3CDTF">2007-10-17T01:15:21Z</dcterms:created>
  <dcterms:modified xsi:type="dcterms:W3CDTF">2018-04-28T06:31:43Z</dcterms:modified>
</cp:coreProperties>
</file>