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0" r:id="rId3"/>
    <p:sldId id="271" r:id="rId4"/>
    <p:sldId id="276" r:id="rId5"/>
    <p:sldId id="284" r:id="rId6"/>
    <p:sldId id="285" r:id="rId7"/>
    <p:sldId id="263" r:id="rId8"/>
    <p:sldId id="286" r:id="rId9"/>
    <p:sldId id="287" r:id="rId10"/>
    <p:sldId id="272" r:id="rId11"/>
    <p:sldId id="279" r:id="rId12"/>
    <p:sldId id="288" r:id="rId13"/>
    <p:sldId id="289" r:id="rId14"/>
    <p:sldId id="281"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9CB72-D0D9-4303-990E-FF1CADE6F2E5}" type="datetimeFigureOut">
              <a:rPr kumimoji="1" lang="ja-JP" altLang="en-US" smtClean="0"/>
              <a:t>2018/4/22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2956B-E607-4990-9D7D-7ED7D3484ACD}" type="slidenum">
              <a:rPr kumimoji="1" lang="ja-JP" altLang="en-US" smtClean="0"/>
              <a:t>‹#›</a:t>
            </a:fld>
            <a:endParaRPr kumimoji="1" lang="ja-JP" altLang="en-US"/>
          </a:p>
        </p:txBody>
      </p:sp>
    </p:spTree>
    <p:extLst>
      <p:ext uri="{BB962C8B-B14F-4D97-AF65-F5344CB8AC3E}">
        <p14:creationId xmlns:p14="http://schemas.microsoft.com/office/powerpoint/2010/main" val="440956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62956B-E607-4990-9D7D-7ED7D3484ACD}" type="slidenum">
              <a:rPr kumimoji="1" lang="ja-JP" altLang="en-US" smtClean="0"/>
              <a:t>9</a:t>
            </a:fld>
            <a:endParaRPr kumimoji="1" lang="ja-JP" altLang="en-US"/>
          </a:p>
        </p:txBody>
      </p:sp>
    </p:spTree>
    <p:extLst>
      <p:ext uri="{BB962C8B-B14F-4D97-AF65-F5344CB8AC3E}">
        <p14:creationId xmlns:p14="http://schemas.microsoft.com/office/powerpoint/2010/main" val="2999799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86342-CEAA-4655-B80A-C305522EF986}" type="datetimeFigureOut">
              <a:rPr kumimoji="1" lang="ja-JP" altLang="en-US" smtClean="0"/>
              <a:t>2018/4/22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E7294-1A62-46D7-ACBD-7387F8A17D0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kotobank.jp/word/%E5%AE%89%E5%85%A8%E4%BF%9D%E9%9A%9C-292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dir.co.jp/publicity/edit/publication/pdf/cho1104_kantougen.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アメリカ</a:t>
            </a:r>
            <a:r>
              <a:rPr lang="ja-JP" altLang="en-US" dirty="0"/>
              <a:t>社会</a:t>
            </a:r>
            <a:endParaRPr kumimoji="1" lang="ja-JP" altLang="en-US" dirty="0"/>
          </a:p>
        </p:txBody>
      </p:sp>
      <p:sp>
        <p:nvSpPr>
          <p:cNvPr id="3" name="サブタイトル 2"/>
          <p:cNvSpPr>
            <a:spLocks noGrp="1"/>
          </p:cNvSpPr>
          <p:nvPr>
            <p:ph type="subTitle" idx="1"/>
          </p:nvPr>
        </p:nvSpPr>
        <p:spPr/>
        <p:txBody>
          <a:bodyPr/>
          <a:lstStyle/>
          <a:p>
            <a:r>
              <a:rPr kumimoji="1" lang="ja-JP" altLang="en-US" dirty="0"/>
              <a:t>競争的自由と公的平等の併存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アメリカの犯罪の多さ</a:t>
            </a:r>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世界の殺人発生率（件／１０万人）</a:t>
            </a:r>
          </a:p>
          <a:p>
            <a:pPr lvl="1"/>
            <a:r>
              <a:rPr lang="ja-JP" altLang="en-US" dirty="0"/>
              <a:t>１　ホンジュラス　　　　</a:t>
            </a:r>
            <a:r>
              <a:rPr lang="en-US" altLang="ja-JP" dirty="0"/>
              <a:t>90.40</a:t>
            </a:r>
            <a:endParaRPr lang="ja-JP" altLang="en-US" dirty="0"/>
          </a:p>
          <a:p>
            <a:pPr lvl="1"/>
            <a:r>
              <a:rPr kumimoji="1" lang="en-US" altLang="ja-JP" dirty="0"/>
              <a:t>66</a:t>
            </a:r>
            <a:r>
              <a:rPr kumimoji="1" lang="ja-JP" altLang="en-US" dirty="0"/>
              <a:t>  ロシア                         </a:t>
            </a:r>
            <a:r>
              <a:rPr kumimoji="1" lang="en-US" altLang="ja-JP" dirty="0"/>
              <a:t>9.20</a:t>
            </a:r>
            <a:endParaRPr kumimoji="1" lang="ja-JP" altLang="en-US" dirty="0"/>
          </a:p>
          <a:p>
            <a:pPr lvl="1"/>
            <a:r>
              <a:rPr lang="en-US" altLang="ja-JP" dirty="0"/>
              <a:t>109</a:t>
            </a:r>
            <a:r>
              <a:rPr lang="ja-JP" altLang="en-US" dirty="0"/>
              <a:t> アメリカ</a:t>
            </a:r>
            <a:r>
              <a:rPr lang="en-US" altLang="ja-JP" dirty="0"/>
              <a:t>(G7</a:t>
            </a:r>
            <a:r>
              <a:rPr lang="ja-JP" altLang="en-US" dirty="0"/>
              <a:t>一位</a:t>
            </a:r>
            <a:r>
              <a:rPr lang="en-US" altLang="ja-JP" dirty="0"/>
              <a:t>)</a:t>
            </a:r>
            <a:r>
              <a:rPr lang="ja-JP" altLang="en-US" dirty="0"/>
              <a:t>     </a:t>
            </a:r>
            <a:r>
              <a:rPr lang="en-US" altLang="ja-JP" dirty="0"/>
              <a:t>4.70</a:t>
            </a:r>
            <a:endParaRPr lang="ja-JP" altLang="en-US" dirty="0"/>
          </a:p>
          <a:p>
            <a:pPr lvl="1"/>
            <a:r>
              <a:rPr kumimoji="1" lang="en-US" altLang="ja-JP" dirty="0"/>
              <a:t>152</a:t>
            </a:r>
            <a:r>
              <a:rPr kumimoji="1" lang="ja-JP" altLang="en-US" dirty="0"/>
              <a:t> ノルウェー                </a:t>
            </a:r>
            <a:r>
              <a:rPr kumimoji="1" lang="en-US" altLang="ja-JP" dirty="0"/>
              <a:t>2.20</a:t>
            </a:r>
            <a:endParaRPr kumimoji="1" lang="ja-JP" altLang="en-US" dirty="0"/>
          </a:p>
          <a:p>
            <a:pPr lvl="1"/>
            <a:r>
              <a:rPr lang="en-US" altLang="ja-JP" dirty="0"/>
              <a:t>215</a:t>
            </a:r>
            <a:r>
              <a:rPr lang="ja-JP" altLang="en-US" dirty="0"/>
              <a:t> 日本                           </a:t>
            </a:r>
            <a:r>
              <a:rPr lang="en-US" altLang="ja-JP" dirty="0"/>
              <a:t>0.30</a:t>
            </a:r>
            <a:endParaRPr lang="ja-JP" altLang="en-US" dirty="0"/>
          </a:p>
          <a:p>
            <a:pPr lvl="1"/>
            <a:r>
              <a:rPr lang="ja-JP" altLang="en-US" dirty="0"/>
              <a:t>シンガポール</a:t>
            </a:r>
            <a:r>
              <a:rPr lang="en-US" altLang="ja-JP" dirty="0"/>
              <a:t>(0.2)</a:t>
            </a:r>
            <a:r>
              <a:rPr lang="ja-JP" altLang="en-US" dirty="0"/>
              <a:t>リヒテンシュタイン・モナコ</a:t>
            </a:r>
            <a:r>
              <a:rPr lang="en-US" altLang="ja-JP" dirty="0"/>
              <a:t>(0.0)</a:t>
            </a:r>
            <a:endParaRPr lang="ja-JP" altLang="en-US" dirty="0"/>
          </a:p>
          <a:p>
            <a:r>
              <a:rPr lang="ja-JP" altLang="en-US" dirty="0"/>
              <a:t>銃規制の困難さ。「規律ある民兵は自由な国家の</a:t>
            </a:r>
            <a:r>
              <a:rPr lang="ja-JP" altLang="en-US" dirty="0">
                <a:hlinkClick r:id="rId2"/>
              </a:rPr>
              <a:t>安全保障</a:t>
            </a:r>
            <a:r>
              <a:rPr lang="ja-JP" altLang="en-US" dirty="0"/>
              <a:t>にとって必要であるから、国民が武器を保持する権利は侵してはならない」アメリカ合衆国憲法修正</a:t>
            </a:r>
            <a:r>
              <a:rPr lang="en-US" altLang="ja-JP" dirty="0"/>
              <a:t>2</a:t>
            </a:r>
            <a:r>
              <a:rPr lang="ja-JP" altLang="en-US" dirty="0"/>
              <a:t>条</a:t>
            </a:r>
          </a:p>
          <a:p>
            <a:pPr marL="0" indent="0">
              <a:buNone/>
            </a:pPr>
            <a:r>
              <a:rPr kumimoji="1" lang="ja-JP" altLang="en-US" dirty="0"/>
              <a:t>  </a:t>
            </a:r>
          </a:p>
        </p:txBody>
      </p:sp>
    </p:spTree>
    <p:extLst>
      <p:ext uri="{BB962C8B-B14F-4D97-AF65-F5344CB8AC3E}">
        <p14:creationId xmlns:p14="http://schemas.microsoft.com/office/powerpoint/2010/main" val="76725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科学的優位と宗教の影響</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知的財産使用料収支（２０１４年）</a:t>
            </a:r>
          </a:p>
          <a:p>
            <a:pPr lvl="1"/>
            <a:r>
              <a:rPr lang="en-US" altLang="ja-JP" dirty="0"/>
              <a:t>1</a:t>
            </a:r>
            <a:r>
              <a:rPr lang="ja-JP" altLang="en-US" dirty="0"/>
              <a:t>位アメリカ　</a:t>
            </a:r>
            <a:r>
              <a:rPr lang="en-US" altLang="ja-JP" dirty="0"/>
              <a:t>894</a:t>
            </a:r>
            <a:r>
              <a:rPr lang="ja-JP" altLang="en-US" dirty="0"/>
              <a:t>億</a:t>
            </a:r>
            <a:r>
              <a:rPr lang="en-US" altLang="ja-JP" dirty="0"/>
              <a:t>9500</a:t>
            </a:r>
            <a:r>
              <a:rPr lang="ja-JP" altLang="en-US" dirty="0"/>
              <a:t>万ドル</a:t>
            </a:r>
          </a:p>
          <a:p>
            <a:pPr lvl="1"/>
            <a:r>
              <a:rPr kumimoji="1" lang="en-US" altLang="ja-JP" dirty="0"/>
              <a:t>2</a:t>
            </a:r>
            <a:r>
              <a:rPr kumimoji="1" lang="ja-JP" altLang="en-US" dirty="0"/>
              <a:t>位日本　     </a:t>
            </a:r>
            <a:r>
              <a:rPr kumimoji="1" lang="en-US" altLang="ja-JP" dirty="0"/>
              <a:t>159</a:t>
            </a:r>
            <a:r>
              <a:rPr kumimoji="1" lang="ja-JP" altLang="en-US" dirty="0"/>
              <a:t>億</a:t>
            </a:r>
            <a:r>
              <a:rPr kumimoji="1" lang="en-US" altLang="ja-JP" dirty="0"/>
              <a:t>1600</a:t>
            </a:r>
            <a:r>
              <a:rPr kumimoji="1" lang="ja-JP" altLang="en-US" dirty="0"/>
              <a:t>万ドル</a:t>
            </a:r>
          </a:p>
          <a:p>
            <a:pPr lvl="1"/>
            <a:r>
              <a:rPr lang="en-US" altLang="ja-JP" dirty="0"/>
              <a:t>3</a:t>
            </a:r>
            <a:r>
              <a:rPr lang="ja-JP" altLang="en-US" dirty="0"/>
              <a:t>位イギリス</a:t>
            </a:r>
            <a:r>
              <a:rPr kumimoji="1" lang="ja-JP" altLang="en-US" dirty="0"/>
              <a:t>　</a:t>
            </a:r>
          </a:p>
          <a:p>
            <a:r>
              <a:rPr lang="ja-JP" altLang="en-US" dirty="0"/>
              <a:t>コンピュータ関連産業の主な企業</a:t>
            </a:r>
          </a:p>
          <a:p>
            <a:pPr lvl="1"/>
            <a:r>
              <a:rPr kumimoji="1" lang="ja-JP" altLang="en-US" dirty="0"/>
              <a:t>マイクロソフト、アマゾン、グーグル、フェイスブック、インテル、</a:t>
            </a:r>
            <a:r>
              <a:rPr kumimoji="1" lang="en-US" altLang="ja-JP" dirty="0"/>
              <a:t>IBM</a:t>
            </a:r>
            <a:r>
              <a:rPr kumimoji="1" lang="ja-JP" altLang="en-US" dirty="0"/>
              <a:t> </a:t>
            </a:r>
            <a:r>
              <a:rPr kumimoji="1" lang="en-US" altLang="ja-JP" dirty="0"/>
              <a:t>(</a:t>
            </a:r>
            <a:r>
              <a:rPr kumimoji="1" lang="ja-JP" altLang="en-US" dirty="0"/>
              <a:t>すべてアメリカ</a:t>
            </a:r>
            <a:r>
              <a:rPr kumimoji="1" lang="en-US" altLang="ja-JP" dirty="0"/>
              <a:t>)</a:t>
            </a:r>
            <a:endParaRPr kumimoji="1" lang="ja-JP" altLang="en-US" dirty="0"/>
          </a:p>
          <a:p>
            <a:r>
              <a:rPr lang="ja-JP" altLang="en-US" dirty="0"/>
              <a:t>進化論の否定　→　創造説　→　創造説の否定　→　創造説の復活　　　</a:t>
            </a:r>
          </a:p>
          <a:p>
            <a:r>
              <a:rPr lang="ja-JP" altLang="en-US" dirty="0"/>
              <a:t>知的計画（設計）説の登場</a:t>
            </a:r>
          </a:p>
          <a:p>
            <a:endParaRPr kumimoji="1" lang="ja-JP" altLang="en-US" dirty="0"/>
          </a:p>
        </p:txBody>
      </p:sp>
    </p:spTree>
    <p:extLst>
      <p:ext uri="{BB962C8B-B14F-4D97-AF65-F5344CB8AC3E}">
        <p14:creationId xmlns:p14="http://schemas.microsoft.com/office/powerpoint/2010/main" val="2936237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１９世紀前半までの年表</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a:t>1607 </a:t>
            </a:r>
            <a:r>
              <a:rPr kumimoji="1" lang="ja-JP" altLang="en-US" dirty="0"/>
              <a:t>イギリス人、ヴァージニアに植民 ポカホンタスキリスト教の洗礼</a:t>
            </a:r>
            <a:r>
              <a:rPr kumimoji="1" lang="en-US" altLang="ja-JP" dirty="0"/>
              <a:t>(1614)</a:t>
            </a:r>
            <a:endParaRPr kumimoji="1" lang="ja-JP" altLang="en-US" dirty="0"/>
          </a:p>
          <a:p>
            <a:r>
              <a:rPr lang="en-US" altLang="ja-JP" dirty="0"/>
              <a:t>1620 </a:t>
            </a:r>
            <a:r>
              <a:rPr lang="ja-JP" altLang="en-US" dirty="0"/>
              <a:t>メイフラワー号プリマスに</a:t>
            </a:r>
          </a:p>
          <a:p>
            <a:r>
              <a:rPr kumimoji="1" lang="en-US" altLang="ja-JP" dirty="0"/>
              <a:t>1626 </a:t>
            </a:r>
            <a:r>
              <a:rPr kumimoji="1" lang="ja-JP" altLang="en-US" dirty="0"/>
              <a:t>オランダマンハッタン島</a:t>
            </a:r>
          </a:p>
          <a:p>
            <a:r>
              <a:rPr lang="en-US" altLang="ja-JP" dirty="0"/>
              <a:t>1755 </a:t>
            </a:r>
            <a:r>
              <a:rPr lang="ja-JP" altLang="en-US" dirty="0"/>
              <a:t>フランスとイギリスで植民地戦争</a:t>
            </a:r>
          </a:p>
          <a:p>
            <a:r>
              <a:rPr kumimoji="1" lang="en-US" altLang="ja-JP" dirty="0"/>
              <a:t>1773 </a:t>
            </a:r>
            <a:r>
              <a:rPr kumimoji="1" lang="ja-JP" altLang="en-US" dirty="0"/>
              <a:t>ボストン茶会事件</a:t>
            </a:r>
          </a:p>
          <a:p>
            <a:r>
              <a:rPr lang="en-US" altLang="ja-JP" dirty="0"/>
              <a:t>1775 </a:t>
            </a:r>
            <a:r>
              <a:rPr lang="ja-JP" altLang="en-US" dirty="0"/>
              <a:t>独立戦争  </a:t>
            </a:r>
            <a:r>
              <a:rPr lang="en-US" altLang="ja-JP" dirty="0"/>
              <a:t>1776 </a:t>
            </a:r>
            <a:r>
              <a:rPr lang="ja-JP" altLang="en-US" dirty="0"/>
              <a:t>独立宣言</a:t>
            </a:r>
          </a:p>
          <a:p>
            <a:r>
              <a:rPr lang="en-US" altLang="ja-JP" dirty="0"/>
              <a:t>1803</a:t>
            </a:r>
            <a:r>
              <a:rPr lang="ja-JP" altLang="en-US" dirty="0"/>
              <a:t> フランスからルイジアナ買収</a:t>
            </a:r>
          </a:p>
          <a:p>
            <a:r>
              <a:rPr kumimoji="1" lang="en-US" altLang="ja-JP" dirty="0"/>
              <a:t>1819 </a:t>
            </a:r>
            <a:r>
              <a:rPr kumimoji="1" lang="ja-JP" altLang="en-US" dirty="0"/>
              <a:t>フロリダをスペインから買収</a:t>
            </a:r>
          </a:p>
        </p:txBody>
      </p:sp>
    </p:spTree>
    <p:extLst>
      <p:ext uri="{BB962C8B-B14F-4D97-AF65-F5344CB8AC3E}">
        <p14:creationId xmlns:p14="http://schemas.microsoft.com/office/powerpoint/2010/main" val="359991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年表</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lstStyle/>
          <a:p>
            <a:r>
              <a:rPr lang="en-US" altLang="ja-JP" dirty="0"/>
              <a:t>1830 </a:t>
            </a:r>
            <a:r>
              <a:rPr lang="ja-JP" altLang="en-US" dirty="0"/>
              <a:t>最初の鉄道・インディアン強制移住法</a:t>
            </a:r>
          </a:p>
          <a:p>
            <a:r>
              <a:rPr kumimoji="1" lang="en-US" altLang="ja-JP" dirty="0"/>
              <a:t>1848 </a:t>
            </a:r>
            <a:r>
              <a:rPr kumimoji="1" lang="ja-JP" altLang="en-US" dirty="0"/>
              <a:t>カリフォルニアで金発見 ゴールドラッシュ</a:t>
            </a:r>
          </a:p>
          <a:p>
            <a:r>
              <a:rPr lang="en-US" altLang="ja-JP" dirty="0"/>
              <a:t>1854 </a:t>
            </a:r>
            <a:r>
              <a:rPr lang="ja-JP" altLang="en-US" dirty="0"/>
              <a:t>共和党結成</a:t>
            </a:r>
            <a:r>
              <a:rPr lang="en-US" altLang="ja-JP" dirty="0"/>
              <a:t>(</a:t>
            </a:r>
            <a:r>
              <a:rPr lang="ja-JP" altLang="en-US" dirty="0"/>
              <a:t>奴隷制反対</a:t>
            </a:r>
            <a:r>
              <a:rPr lang="en-US" altLang="ja-JP" dirty="0"/>
              <a:t>)</a:t>
            </a:r>
            <a:endParaRPr lang="ja-JP" altLang="en-US" dirty="0"/>
          </a:p>
          <a:p>
            <a:r>
              <a:rPr kumimoji="1" lang="en-US" altLang="ja-JP" dirty="0"/>
              <a:t>1861 </a:t>
            </a:r>
            <a:r>
              <a:rPr kumimoji="1" lang="ja-JP" altLang="en-US" dirty="0"/>
              <a:t>南北戦争 ～</a:t>
            </a:r>
            <a:r>
              <a:rPr kumimoji="1" lang="en-US" altLang="ja-JP" dirty="0"/>
              <a:t>65</a:t>
            </a:r>
            <a:r>
              <a:rPr kumimoji="1" lang="ja-JP" altLang="en-US" dirty="0"/>
              <a:t> リンカーン暗殺</a:t>
            </a:r>
          </a:p>
          <a:p>
            <a:endParaRPr kumimoji="1" lang="ja-JP" altLang="en-US" dirty="0"/>
          </a:p>
        </p:txBody>
      </p:sp>
    </p:spTree>
    <p:extLst>
      <p:ext uri="{BB962C8B-B14F-4D97-AF65-F5344CB8AC3E}">
        <p14:creationId xmlns:p14="http://schemas.microsoft.com/office/powerpoint/2010/main" val="3451240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メンフラワー誓約</a:t>
            </a:r>
          </a:p>
        </p:txBody>
      </p:sp>
      <p:sp>
        <p:nvSpPr>
          <p:cNvPr id="3" name="コンテンツ プレースホルダー 2"/>
          <p:cNvSpPr>
            <a:spLocks noGrp="1"/>
          </p:cNvSpPr>
          <p:nvPr>
            <p:ph idx="1"/>
          </p:nvPr>
        </p:nvSpPr>
        <p:spPr/>
        <p:txBody>
          <a:bodyPr>
            <a:normAutofit fontScale="70000" lnSpcReduction="20000"/>
          </a:bodyPr>
          <a:lstStyle/>
          <a:p>
            <a:r>
              <a:rPr lang="ja-JP" altLang="ja-JP" dirty="0"/>
              <a:t>神の名において、アーメン。下に署名した我々は、グレートブリテン、フランスおよびアイルランドの神、国王、信仰の守護者、等々の恩寵によって、崇敬する君主である国王ジェームズ1世 (イングランド王)ジェームズの忠実な臣民である。</a:t>
            </a:r>
          </a:p>
          <a:p>
            <a:r>
              <a:rPr lang="ja-JP" altLang="ja-JP" dirty="0"/>
              <a:t>神の栄光とキリスト教信仰の振興および国王と国の名誉のために、バージニアの北部に最初の植民地を建設する為に航海を企て、開拓地のより良き秩序と維持、および前述の目的の促進のために、神と互いの者の前において厳粛にかつ互いに契約を交わし、我々みずからを政治的な市民団体に結合することにした。これを制定することにより、時々に植民地の全体的善に最も良く合致し都合の良いと考えられるように、公正で平等な法、条例、法、憲法や役職をつくり、それらに対して我々は当然の服従と従順を約束する。君主にして国王ジェームズのイングランド、フランス、アイルランドの11年目、スコットランドの54年目の統治年11月11日、ケープコッドで我々の名前をここに書することを確かめる。西暦1620年</a:t>
            </a:r>
          </a:p>
          <a:p>
            <a:endParaRPr kumimoji="1" lang="ja-JP" altLang="en-US" dirty="0"/>
          </a:p>
        </p:txBody>
      </p:sp>
    </p:spTree>
    <p:extLst>
      <p:ext uri="{BB962C8B-B14F-4D97-AF65-F5344CB8AC3E}">
        <p14:creationId xmlns:p14="http://schemas.microsoft.com/office/powerpoint/2010/main" val="65691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87A23-A9A4-4AF6-8A75-606322A2F0C9}"/>
              </a:ext>
            </a:extLst>
          </p:cNvPr>
          <p:cNvSpPr>
            <a:spLocks noGrp="1"/>
          </p:cNvSpPr>
          <p:nvPr>
            <p:ph type="title"/>
          </p:nvPr>
        </p:nvSpPr>
        <p:spPr/>
        <p:txBody>
          <a:bodyPr/>
          <a:lstStyle/>
          <a:p>
            <a:r>
              <a:rPr kumimoji="1" lang="ja-JP" altLang="en-US" dirty="0"/>
              <a:t>アメリカに移民した人たち</a:t>
            </a:r>
          </a:p>
        </p:txBody>
      </p:sp>
      <p:sp>
        <p:nvSpPr>
          <p:cNvPr id="3" name="コンテンツ プレースホルダー 2">
            <a:extLst>
              <a:ext uri="{FF2B5EF4-FFF2-40B4-BE49-F238E27FC236}">
                <a16:creationId xmlns:a16="http://schemas.microsoft.com/office/drawing/2014/main" id="{5A02A1CB-B68B-420D-83AF-EBAB76C4828E}"/>
              </a:ext>
            </a:extLst>
          </p:cNvPr>
          <p:cNvSpPr>
            <a:spLocks noGrp="1"/>
          </p:cNvSpPr>
          <p:nvPr>
            <p:ph idx="1"/>
          </p:nvPr>
        </p:nvSpPr>
        <p:spPr/>
        <p:txBody>
          <a:bodyPr/>
          <a:lstStyle/>
          <a:p>
            <a:r>
              <a:rPr kumimoji="1" lang="ja-JP" altLang="en-US" dirty="0"/>
              <a:t>経済活動が目的</a:t>
            </a:r>
            <a:r>
              <a:rPr kumimoji="1" lang="en-US" altLang="ja-JP" dirty="0"/>
              <a:t>(</a:t>
            </a:r>
            <a:r>
              <a:rPr kumimoji="1" lang="ja-JP" altLang="en-US" dirty="0"/>
              <a:t>多くは年季奉公</a:t>
            </a:r>
            <a:r>
              <a:rPr kumimoji="1" lang="en-US" altLang="ja-JP" dirty="0"/>
              <a:t>)  </a:t>
            </a:r>
            <a:r>
              <a:rPr kumimoji="1" lang="ja-JP" altLang="en-US" dirty="0"/>
              <a:t>最多</a:t>
            </a:r>
          </a:p>
          <a:p>
            <a:r>
              <a:rPr kumimoji="1" lang="ja-JP" altLang="en-US" dirty="0"/>
              <a:t>宗教的迫害を逃れてきた、あるいは布教</a:t>
            </a:r>
          </a:p>
          <a:p>
            <a:pPr lvl="1"/>
            <a:r>
              <a:rPr kumimoji="1" lang="ja-JP" altLang="en-US" dirty="0"/>
              <a:t>メイフラワー号等</a:t>
            </a:r>
          </a:p>
          <a:p>
            <a:r>
              <a:rPr kumimoji="1" lang="ja-JP" altLang="en-US" dirty="0"/>
              <a:t>流刑者</a:t>
            </a:r>
          </a:p>
          <a:p>
            <a:r>
              <a:rPr kumimoji="1" lang="ja-JP" altLang="en-US" dirty="0"/>
              <a:t>奴隷貿易</a:t>
            </a:r>
          </a:p>
          <a:p>
            <a:endParaRPr lang="ja-JP" altLang="en-US" dirty="0"/>
          </a:p>
          <a:p>
            <a:r>
              <a:rPr kumimoji="1" lang="ja-JP" altLang="en-US" dirty="0"/>
              <a:t>アメリカには先住民が生活しており、移民たちは先住民を征服して、西方に拡大した</a:t>
            </a:r>
          </a:p>
          <a:p>
            <a:endParaRPr kumimoji="1" lang="ja-JP" altLang="en-US" dirty="0"/>
          </a:p>
        </p:txBody>
      </p:sp>
    </p:spTree>
    <p:extLst>
      <p:ext uri="{BB962C8B-B14F-4D97-AF65-F5344CB8AC3E}">
        <p14:creationId xmlns:p14="http://schemas.microsoft.com/office/powerpoint/2010/main" val="269240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人為的国家アメリカ</a:t>
            </a:r>
          </a:p>
        </p:txBody>
      </p:sp>
      <p:sp>
        <p:nvSpPr>
          <p:cNvPr id="3" name="コンテンツ プレースホルダー 2"/>
          <p:cNvSpPr>
            <a:spLocks noGrp="1"/>
          </p:cNvSpPr>
          <p:nvPr>
            <p:ph idx="1"/>
          </p:nvPr>
        </p:nvSpPr>
        <p:spPr/>
        <p:txBody>
          <a:bodyPr>
            <a:normAutofit lnSpcReduction="10000"/>
          </a:bodyPr>
          <a:lstStyle/>
          <a:p>
            <a:r>
              <a:rPr kumimoji="1" lang="ja-JP" altLang="en-US" dirty="0"/>
              <a:t>古代や中世のない「近代」のみの先進国</a:t>
            </a:r>
          </a:p>
          <a:p>
            <a:r>
              <a:rPr kumimoji="1" lang="ja-JP" altLang="en-US" dirty="0"/>
              <a:t>宗教的・経済的</a:t>
            </a:r>
            <a:r>
              <a:rPr lang="ja-JP" altLang="en-US" dirty="0"/>
              <a:t>自由、民主主義理論</a:t>
            </a:r>
          </a:p>
          <a:p>
            <a:r>
              <a:rPr kumimoji="1" lang="ja-JP" altLang="en-US" dirty="0"/>
              <a:t>多様性と矛盾</a:t>
            </a:r>
          </a:p>
          <a:p>
            <a:pPr lvl="1"/>
            <a:r>
              <a:rPr lang="ja-JP" altLang="en-US" dirty="0"/>
              <a:t>豊かさと貧しさ（格差とますます拡大）</a:t>
            </a:r>
          </a:p>
          <a:p>
            <a:pPr lvl="1"/>
            <a:r>
              <a:rPr lang="ja-JP" altLang="en-US" dirty="0"/>
              <a:t>高度な科学水準と低い平均学力</a:t>
            </a:r>
          </a:p>
          <a:p>
            <a:pPr lvl="1"/>
            <a:r>
              <a:rPr lang="ja-JP" altLang="en-US" dirty="0"/>
              <a:t>高度な軍事・警察と犯罪大国</a:t>
            </a:r>
          </a:p>
          <a:p>
            <a:pPr lvl="1"/>
            <a:r>
              <a:rPr lang="ja-JP" altLang="en-US" dirty="0"/>
              <a:t>人権と人種差別（先住民征服による建設）</a:t>
            </a:r>
          </a:p>
          <a:p>
            <a:pPr lvl="1"/>
            <a:r>
              <a:rPr lang="ja-JP" altLang="en-US" dirty="0"/>
              <a:t>民主主義と思想抑圧</a:t>
            </a:r>
          </a:p>
          <a:p>
            <a:pPr lvl="1"/>
            <a:r>
              <a:rPr lang="ja-JP" altLang="en-US" dirty="0"/>
              <a:t>科学的思考と宗教</a:t>
            </a:r>
          </a:p>
          <a:p>
            <a:endParaRPr kumimoji="1" lang="ja-JP" altLang="en-US" dirty="0"/>
          </a:p>
        </p:txBody>
      </p:sp>
    </p:spTree>
    <p:extLst>
      <p:ext uri="{BB962C8B-B14F-4D97-AF65-F5344CB8AC3E}">
        <p14:creationId xmlns:p14="http://schemas.microsoft.com/office/powerpoint/2010/main" val="130377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アメリカの特権階級</a:t>
            </a:r>
          </a:p>
        </p:txBody>
      </p:sp>
      <p:sp>
        <p:nvSpPr>
          <p:cNvPr id="3" name="コンテンツ プレースホルダー 2"/>
          <p:cNvSpPr>
            <a:spLocks noGrp="1"/>
          </p:cNvSpPr>
          <p:nvPr>
            <p:ph idx="1"/>
          </p:nvPr>
        </p:nvSpPr>
        <p:spPr/>
        <p:txBody>
          <a:bodyPr/>
          <a:lstStyle/>
          <a:p>
            <a:r>
              <a:rPr kumimoji="1" lang="ja-JP" altLang="en-US" dirty="0"/>
              <a:t>１０００億円以上の資産　４００世帯</a:t>
            </a:r>
          </a:p>
          <a:p>
            <a:r>
              <a:rPr lang="ja-JP" altLang="en-US" dirty="0"/>
              <a:t>最初から年数百万の小学校から大学まで私立学校で過ごす。（寄宿制）</a:t>
            </a:r>
          </a:p>
          <a:p>
            <a:r>
              <a:rPr kumimoji="1" lang="ja-JP" altLang="en-US" dirty="0"/>
              <a:t>特権階級内での交友関係と婚姻</a:t>
            </a:r>
          </a:p>
          <a:p>
            <a:r>
              <a:rPr lang="ja-JP" altLang="en-US" dirty="0"/>
              <a:t>文化、言語、社交界も特別</a:t>
            </a:r>
          </a:p>
          <a:p>
            <a:r>
              <a:rPr kumimoji="1" lang="ja-JP" altLang="en-US" dirty="0"/>
              <a:t>階級の再生産が生じている。（税制も要因）</a:t>
            </a:r>
          </a:p>
          <a:p>
            <a:pPr marL="400050" lvl="1" indent="0">
              <a:buNone/>
            </a:pPr>
            <a:r>
              <a:rPr kumimoji="1" lang="en-US" altLang="ja-JP" dirty="0" err="1"/>
              <a:t>Cf</a:t>
            </a:r>
            <a:r>
              <a:rPr kumimoji="1" lang="en-US" altLang="ja-JP" dirty="0"/>
              <a:t> </a:t>
            </a:r>
            <a:r>
              <a:rPr kumimoji="1" lang="ja-JP" altLang="en-US" dirty="0"/>
              <a:t>典型的な逆累進。富裕層</a:t>
            </a:r>
            <a:r>
              <a:rPr kumimoji="1" lang="en-US" altLang="ja-JP" dirty="0"/>
              <a:t>(5</a:t>
            </a:r>
            <a:r>
              <a:rPr kumimoji="1" lang="ja-JP" altLang="en-US" dirty="0"/>
              <a:t>％</a:t>
            </a:r>
            <a:r>
              <a:rPr kumimoji="1" lang="en-US" altLang="ja-JP" dirty="0"/>
              <a:t>)</a:t>
            </a:r>
            <a:r>
              <a:rPr kumimoji="1" lang="ja-JP" altLang="en-US" dirty="0"/>
              <a:t>と低所得者そう</a:t>
            </a:r>
            <a:r>
              <a:rPr kumimoji="1" lang="en-US" altLang="ja-JP" dirty="0"/>
              <a:t>(60</a:t>
            </a:r>
            <a:r>
              <a:rPr kumimoji="1" lang="ja-JP" altLang="en-US" dirty="0"/>
              <a:t>％</a:t>
            </a:r>
            <a:r>
              <a:rPr kumimoji="1" lang="en-US" altLang="ja-JP" dirty="0"/>
              <a:t>)</a:t>
            </a:r>
            <a:r>
              <a:rPr kumimoji="1" lang="ja-JP" altLang="en-US" dirty="0"/>
              <a:t>の所得税総額がほぼ同じ</a:t>
            </a:r>
            <a:r>
              <a:rPr kumimoji="1" lang="en-US" altLang="ja-JP" dirty="0"/>
              <a:t>(</a:t>
            </a:r>
            <a:r>
              <a:rPr kumimoji="1" lang="ja-JP" altLang="en-US" dirty="0"/>
              <a:t>レーガノミクス</a:t>
            </a:r>
            <a:r>
              <a:rPr kumimoji="1" lang="en-US" altLang="ja-JP" dirty="0"/>
              <a:t>)</a:t>
            </a:r>
            <a:endParaRPr kumimoji="1" lang="ja-JP" altLang="en-US" dirty="0"/>
          </a:p>
        </p:txBody>
      </p:sp>
    </p:spTree>
    <p:extLst>
      <p:ext uri="{BB962C8B-B14F-4D97-AF65-F5344CB8AC3E}">
        <p14:creationId xmlns:p14="http://schemas.microsoft.com/office/powerpoint/2010/main" val="123330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109865316"/>
              </p:ext>
            </p:extLst>
          </p:nvPr>
        </p:nvGraphicFramePr>
        <p:xfrm>
          <a:off x="1331640" y="908720"/>
          <a:ext cx="5280246" cy="5575767"/>
        </p:xfrm>
        <a:graphic>
          <a:graphicData uri="http://schemas.openxmlformats.org/drawingml/2006/table">
            <a:tbl>
              <a:tblPr firstRow="1" bandRow="1">
                <a:tableStyleId>{5C22544A-7EE6-4342-B048-85BDC9FD1C3A}</a:tableStyleId>
              </a:tblPr>
              <a:tblGrid>
                <a:gridCol w="880041">
                  <a:extLst>
                    <a:ext uri="{9D8B030D-6E8A-4147-A177-3AD203B41FA5}">
                      <a16:colId xmlns:a16="http://schemas.microsoft.com/office/drawing/2014/main" val="20000"/>
                    </a:ext>
                  </a:extLst>
                </a:gridCol>
                <a:gridCol w="880041">
                  <a:extLst>
                    <a:ext uri="{9D8B030D-6E8A-4147-A177-3AD203B41FA5}">
                      <a16:colId xmlns:a16="http://schemas.microsoft.com/office/drawing/2014/main" val="20001"/>
                    </a:ext>
                  </a:extLst>
                </a:gridCol>
                <a:gridCol w="880041">
                  <a:extLst>
                    <a:ext uri="{9D8B030D-6E8A-4147-A177-3AD203B41FA5}">
                      <a16:colId xmlns:a16="http://schemas.microsoft.com/office/drawing/2014/main" val="20002"/>
                    </a:ext>
                  </a:extLst>
                </a:gridCol>
                <a:gridCol w="880041">
                  <a:extLst>
                    <a:ext uri="{9D8B030D-6E8A-4147-A177-3AD203B41FA5}">
                      <a16:colId xmlns:a16="http://schemas.microsoft.com/office/drawing/2014/main" val="20003"/>
                    </a:ext>
                  </a:extLst>
                </a:gridCol>
                <a:gridCol w="880041">
                  <a:extLst>
                    <a:ext uri="{9D8B030D-6E8A-4147-A177-3AD203B41FA5}">
                      <a16:colId xmlns:a16="http://schemas.microsoft.com/office/drawing/2014/main" val="20004"/>
                    </a:ext>
                  </a:extLst>
                </a:gridCol>
                <a:gridCol w="880041">
                  <a:extLst>
                    <a:ext uri="{9D8B030D-6E8A-4147-A177-3AD203B41FA5}">
                      <a16:colId xmlns:a16="http://schemas.microsoft.com/office/drawing/2014/main" val="20005"/>
                    </a:ext>
                  </a:extLst>
                </a:gridCol>
              </a:tblGrid>
              <a:tr h="287421">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チリ</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0.47</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オーストラリア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extLst>
                  <a:ext uri="{0D108BD9-81ED-4DB2-BD59-A6C34878D82A}">
                    <a16:rowId xmlns:a16="http://schemas.microsoft.com/office/drawing/2014/main" val="10000"/>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メキシコ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0.46</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ポーランド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a:t>
                      </a:r>
                    </a:p>
                  </a:txBody>
                  <a:tcPr marL="9525" marR="9525" marT="9525" marB="0" anchor="ctr"/>
                </a:tc>
                <a:extLst>
                  <a:ext uri="{0D108BD9-81ED-4DB2-BD59-A6C34878D82A}">
                    <a16:rowId xmlns:a16="http://schemas.microsoft.com/office/drawing/2014/main" val="10001"/>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米国</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0.39</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ドイツ</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a:t>
                      </a:r>
                    </a:p>
                  </a:txBody>
                  <a:tcPr marL="9525" marR="9525" marT="9525" marB="0" anchor="ctr"/>
                </a:tc>
                <a:extLst>
                  <a:ext uri="{0D108BD9-81ED-4DB2-BD59-A6C34878D82A}">
                    <a16:rowId xmlns:a16="http://schemas.microsoft.com/office/drawing/2014/main" val="10002"/>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ロシア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0.39</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フランス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extLst>
                  <a:ext uri="{0D108BD9-81ED-4DB2-BD59-A6C34878D82A}">
                    <a16:rowId xmlns:a16="http://schemas.microsoft.com/office/drawing/2014/main" val="10003"/>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トルコ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0.38</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ハンガリー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extLst>
                  <a:ext uri="{0D108BD9-81ED-4DB2-BD59-A6C34878D82A}">
                    <a16:rowId xmlns:a16="http://schemas.microsoft.com/office/drawing/2014/main" val="10004"/>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エストニア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0.36</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スイス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extLst>
                  <a:ext uri="{0D108BD9-81ED-4DB2-BD59-A6C34878D82A}">
                    <a16:rowId xmlns:a16="http://schemas.microsoft.com/office/drawing/2014/main" val="10005"/>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ギリシャ</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オランダ</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extLst>
                  <a:ext uri="{0D108BD9-81ED-4DB2-BD59-A6C34878D82A}">
                    <a16:rowId xmlns:a16="http://schemas.microsoft.com/office/drawing/2014/main" val="10006"/>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イギリス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オーストリア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extLst>
                  <a:ext uri="{0D108BD9-81ED-4DB2-BD59-A6C34878D82A}">
                    <a16:rowId xmlns:a16="http://schemas.microsoft.com/office/drawing/2014/main" val="10007"/>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スペイン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スウェーデン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extLst>
                  <a:ext uri="{0D108BD9-81ED-4DB2-BD59-A6C34878D82A}">
                    <a16:rowId xmlns:a16="http://schemas.microsoft.com/office/drawing/2014/main" val="10008"/>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リトアニア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韓国</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extLst>
                  <a:ext uri="{0D108BD9-81ED-4DB2-BD59-A6C34878D82A}">
                    <a16:rowId xmlns:a16="http://schemas.microsoft.com/office/drawing/2014/main" val="10009"/>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ラトビア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ルクセンブルク</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extLst>
                  <a:ext uri="{0D108BD9-81ED-4DB2-BD59-A6C34878D82A}">
                    <a16:rowId xmlns:a16="http://schemas.microsoft.com/office/drawing/2014/main" val="10010"/>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ポルトガル</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スロバキア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0.27</a:t>
                      </a:r>
                    </a:p>
                  </a:txBody>
                  <a:tcPr marL="9525" marR="9525" marT="9525" marB="0" anchor="ctr"/>
                </a:tc>
                <a:extLst>
                  <a:ext uri="{0D108BD9-81ED-4DB2-BD59-A6C34878D82A}">
                    <a16:rowId xmlns:a16="http://schemas.microsoft.com/office/drawing/2014/main" val="10011"/>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イスラエル</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0.34</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ベルギー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0.27</a:t>
                      </a:r>
                    </a:p>
                  </a:txBody>
                  <a:tcPr marL="9525" marR="9525" marT="9525" marB="0" anchor="ctr"/>
                </a:tc>
                <a:extLst>
                  <a:ext uri="{0D108BD9-81ED-4DB2-BD59-A6C34878D82A}">
                    <a16:rowId xmlns:a16="http://schemas.microsoft.com/office/drawing/2014/main" val="10012"/>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ニュージーランド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フィンランド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extLst>
                  <a:ext uri="{0D108BD9-81ED-4DB2-BD59-A6C34878D82A}">
                    <a16:rowId xmlns:a16="http://schemas.microsoft.com/office/drawing/2014/main" val="10013"/>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イタリア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ノルウェー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extLst>
                  <a:ext uri="{0D108BD9-81ED-4DB2-BD59-A6C34878D82A}">
                    <a16:rowId xmlns:a16="http://schemas.microsoft.com/office/drawing/2014/main" val="10014"/>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カナダ</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チェコ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extLst>
                  <a:ext uri="{0D108BD9-81ED-4DB2-BD59-A6C34878D82A}">
                    <a16:rowId xmlns:a16="http://schemas.microsoft.com/office/drawing/2014/main" val="10015"/>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デンマーク</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extLst>
                  <a:ext uri="{0D108BD9-81ED-4DB2-BD59-A6C34878D82A}">
                    <a16:rowId xmlns:a16="http://schemas.microsoft.com/office/drawing/2014/main" val="10016"/>
                  </a:ext>
                </a:extLst>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アイルランド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スロベニア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extLst>
                  <a:ext uri="{0D108BD9-81ED-4DB2-BD59-A6C34878D82A}">
                    <a16:rowId xmlns:a16="http://schemas.microsoft.com/office/drawing/2014/main" val="10017"/>
                  </a:ext>
                </a:extLst>
              </a:tr>
              <a:tr h="287421">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アイスランド</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0.25</a:t>
                      </a:r>
                    </a:p>
                  </a:txBody>
                  <a:tcPr marL="9525" marR="9525" marT="9525" marB="0" anchor="ctr"/>
                </a:tc>
                <a:extLst>
                  <a:ext uri="{0D108BD9-81ED-4DB2-BD59-A6C34878D82A}">
                    <a16:rowId xmlns:a16="http://schemas.microsoft.com/office/drawing/2014/main" val="10018"/>
                  </a:ext>
                </a:extLst>
              </a:tr>
            </a:tbl>
          </a:graphicData>
        </a:graphic>
      </p:graphicFrame>
      <p:sp>
        <p:nvSpPr>
          <p:cNvPr id="6" name="テキスト ボックス 5"/>
          <p:cNvSpPr txBox="1"/>
          <p:nvPr/>
        </p:nvSpPr>
        <p:spPr>
          <a:xfrm>
            <a:off x="1043608" y="260648"/>
            <a:ext cx="5400600" cy="369332"/>
          </a:xfrm>
          <a:prstGeom prst="rect">
            <a:avLst/>
          </a:prstGeom>
          <a:noFill/>
        </p:spPr>
        <p:txBody>
          <a:bodyPr wrap="square" rtlCol="0">
            <a:spAutoFit/>
          </a:bodyPr>
          <a:lstStyle/>
          <a:p>
            <a:r>
              <a:rPr kumimoji="1" lang="ja-JP" altLang="en-US" dirty="0"/>
              <a:t>ＯＥＣＤ加盟国の</a:t>
            </a:r>
            <a:r>
              <a:rPr kumimoji="1" lang="en-US" altLang="ja-JP" dirty="0"/>
              <a:t>2016</a:t>
            </a:r>
            <a:r>
              <a:rPr kumimoji="1" lang="ja-JP" altLang="en-US" dirty="0"/>
              <a:t>年におけるジニ係数</a:t>
            </a:r>
          </a:p>
        </p:txBody>
      </p:sp>
    </p:spTree>
    <p:extLst>
      <p:ext uri="{BB962C8B-B14F-4D97-AF65-F5344CB8AC3E}">
        <p14:creationId xmlns:p14="http://schemas.microsoft.com/office/powerpoint/2010/main" val="39523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1" y="0"/>
            <a:ext cx="8980297" cy="6858000"/>
          </a:xfrm>
          <a:prstGeom prst="rect">
            <a:avLst/>
          </a:prstGeom>
        </p:spPr>
      </p:pic>
    </p:spTree>
    <p:extLst>
      <p:ext uri="{BB962C8B-B14F-4D97-AF65-F5344CB8AC3E}">
        <p14:creationId xmlns:p14="http://schemas.microsoft.com/office/powerpoint/2010/main" val="424381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2014jugyo\国際教育論\アメリカの貧困.PNG"/>
          <p:cNvPicPr>
            <a:picLocks noChangeAspect="1" noChangeArrowheads="1"/>
          </p:cNvPicPr>
          <p:nvPr/>
        </p:nvPicPr>
        <p:blipFill>
          <a:blip r:embed="rId2" cstate="print"/>
          <a:srcRect/>
          <a:stretch>
            <a:fillRect/>
          </a:stretch>
        </p:blipFill>
        <p:spPr bwMode="auto">
          <a:xfrm>
            <a:off x="-540568" y="0"/>
            <a:ext cx="7534276" cy="7038975"/>
          </a:xfrm>
          <a:prstGeom prst="rect">
            <a:avLst/>
          </a:prstGeom>
          <a:noFill/>
        </p:spPr>
      </p:pic>
      <p:sp>
        <p:nvSpPr>
          <p:cNvPr id="3" name="テキスト ボックス 2"/>
          <p:cNvSpPr txBox="1"/>
          <p:nvPr/>
        </p:nvSpPr>
        <p:spPr>
          <a:xfrm>
            <a:off x="7511968" y="476672"/>
            <a:ext cx="1020472" cy="5976664"/>
          </a:xfrm>
          <a:prstGeom prst="rect">
            <a:avLst/>
          </a:prstGeom>
          <a:noFill/>
        </p:spPr>
        <p:txBody>
          <a:bodyPr vert="eaVert" wrap="square" rtlCol="0">
            <a:spAutoFit/>
          </a:bodyPr>
          <a:lstStyle/>
          <a:p>
            <a:r>
              <a:rPr lang="en-US" altLang="ja-JP" dirty="0">
                <a:hlinkClick r:id="rId3"/>
              </a:rPr>
              <a:t>http://www.dir.co.jp/publicity/edit/publication/pdf/cho1104_kantougen.pdf</a:t>
            </a:r>
            <a:r>
              <a:rPr lang="ja-JP" altLang="en-US" dirty="0"/>
              <a:t>      木村浩一  「公正な富の分配を求める社会」より</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2" y="280548"/>
            <a:ext cx="8992855" cy="6296904"/>
          </a:xfrm>
          <a:prstGeom prst="rect">
            <a:avLst/>
          </a:prstGeom>
        </p:spPr>
      </p:pic>
    </p:spTree>
    <p:extLst>
      <p:ext uri="{BB962C8B-B14F-4D97-AF65-F5344CB8AC3E}">
        <p14:creationId xmlns:p14="http://schemas.microsoft.com/office/powerpoint/2010/main" val="275084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アメリカの学力</a:t>
            </a:r>
          </a:p>
        </p:txBody>
      </p:sp>
      <p:sp>
        <p:nvSpPr>
          <p:cNvPr id="3" name="コンテンツ プレースホルダー 2"/>
          <p:cNvSpPr>
            <a:spLocks noGrp="1"/>
          </p:cNvSpPr>
          <p:nvPr>
            <p:ph idx="1"/>
          </p:nvPr>
        </p:nvSpPr>
        <p:spPr/>
        <p:txBody>
          <a:bodyPr/>
          <a:lstStyle/>
          <a:p>
            <a:r>
              <a:rPr kumimoji="1" lang="ja-JP" altLang="en-US" dirty="0"/>
              <a:t>世界大学ランキング</a:t>
            </a:r>
          </a:p>
          <a:p>
            <a:pPr lvl="1"/>
            <a:r>
              <a:rPr lang="ja-JP" altLang="en-US" dirty="0"/>
              <a:t>ハーバード、スタンフォード、ＭＩＴ、カリフォルニアバークレー、ケンブリッジ</a:t>
            </a:r>
          </a:p>
          <a:p>
            <a:pPr lvl="1"/>
            <a:r>
              <a:rPr lang="ja-JP" altLang="en-US" dirty="0"/>
              <a:t>バークレー、ハーバード、プリンストン、スタンフォード、カリフォルニア工科大学</a:t>
            </a:r>
          </a:p>
          <a:p>
            <a:r>
              <a:rPr kumimoji="1" lang="en-US" altLang="ja-JP" dirty="0"/>
              <a:t>PISA</a:t>
            </a:r>
            <a:r>
              <a:rPr kumimoji="1" lang="ja-JP" altLang="en-US" dirty="0"/>
              <a:t>の順位</a:t>
            </a:r>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39020932"/>
              </p:ext>
            </p:extLst>
          </p:nvPr>
        </p:nvGraphicFramePr>
        <p:xfrm>
          <a:off x="1524000" y="4653135"/>
          <a:ext cx="6096000" cy="1584177"/>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528059">
                <a:tc>
                  <a:txBody>
                    <a:bodyPr/>
                    <a:lstStyle/>
                    <a:p>
                      <a:endParaRPr kumimoji="1" lang="ja-JP" altLang="en-US" dirty="0"/>
                    </a:p>
                  </a:txBody>
                  <a:tcPr/>
                </a:tc>
                <a:tc>
                  <a:txBody>
                    <a:bodyPr/>
                    <a:lstStyle/>
                    <a:p>
                      <a:r>
                        <a:rPr kumimoji="1" lang="ja-JP" altLang="en-US" dirty="0"/>
                        <a:t>読解力</a:t>
                      </a:r>
                    </a:p>
                  </a:txBody>
                  <a:tcPr/>
                </a:tc>
                <a:tc>
                  <a:txBody>
                    <a:bodyPr/>
                    <a:lstStyle/>
                    <a:p>
                      <a:r>
                        <a:rPr kumimoji="1" lang="ja-JP" altLang="en-US" dirty="0"/>
                        <a:t>数学</a:t>
                      </a:r>
                    </a:p>
                  </a:txBody>
                  <a:tcPr/>
                </a:tc>
                <a:tc>
                  <a:txBody>
                    <a:bodyPr/>
                    <a:lstStyle/>
                    <a:p>
                      <a:r>
                        <a:rPr kumimoji="1" lang="ja-JP" altLang="en-US" dirty="0"/>
                        <a:t>科学</a:t>
                      </a:r>
                    </a:p>
                  </a:txBody>
                  <a:tcPr/>
                </a:tc>
                <a:extLst>
                  <a:ext uri="{0D108BD9-81ED-4DB2-BD59-A6C34878D82A}">
                    <a16:rowId xmlns:a16="http://schemas.microsoft.com/office/drawing/2014/main" val="10000"/>
                  </a:ext>
                </a:extLst>
              </a:tr>
              <a:tr h="528059">
                <a:tc>
                  <a:txBody>
                    <a:bodyPr/>
                    <a:lstStyle/>
                    <a:p>
                      <a:r>
                        <a:rPr kumimoji="1" lang="ja-JP" altLang="en-US" dirty="0"/>
                        <a:t>２０００年</a:t>
                      </a:r>
                    </a:p>
                  </a:txBody>
                  <a:tcPr/>
                </a:tc>
                <a:tc>
                  <a:txBody>
                    <a:bodyPr/>
                    <a:lstStyle/>
                    <a:p>
                      <a:r>
                        <a:rPr kumimoji="1" lang="ja-JP" altLang="en-US" dirty="0"/>
                        <a:t>１５</a:t>
                      </a:r>
                    </a:p>
                  </a:txBody>
                  <a:tcPr/>
                </a:tc>
                <a:tc>
                  <a:txBody>
                    <a:bodyPr/>
                    <a:lstStyle/>
                    <a:p>
                      <a:r>
                        <a:rPr kumimoji="1" lang="ja-JP" altLang="en-US" dirty="0"/>
                        <a:t>１９</a:t>
                      </a:r>
                    </a:p>
                  </a:txBody>
                  <a:tcPr/>
                </a:tc>
                <a:tc>
                  <a:txBody>
                    <a:bodyPr/>
                    <a:lstStyle/>
                    <a:p>
                      <a:r>
                        <a:rPr kumimoji="1" lang="ja-JP" altLang="en-US" dirty="0"/>
                        <a:t>１４</a:t>
                      </a:r>
                    </a:p>
                  </a:txBody>
                  <a:tcPr/>
                </a:tc>
                <a:extLst>
                  <a:ext uri="{0D108BD9-81ED-4DB2-BD59-A6C34878D82A}">
                    <a16:rowId xmlns:a16="http://schemas.microsoft.com/office/drawing/2014/main" val="10001"/>
                  </a:ext>
                </a:extLst>
              </a:tr>
              <a:tr h="528059">
                <a:tc>
                  <a:txBody>
                    <a:bodyPr/>
                    <a:lstStyle/>
                    <a:p>
                      <a:r>
                        <a:rPr kumimoji="1" lang="en-US" altLang="ja-JP" dirty="0"/>
                        <a:t>2015</a:t>
                      </a:r>
                      <a:r>
                        <a:rPr kumimoji="1" lang="ja-JP" altLang="en-US" dirty="0"/>
                        <a:t>年</a:t>
                      </a:r>
                    </a:p>
                  </a:txBody>
                  <a:tcPr/>
                </a:tc>
                <a:tc>
                  <a:txBody>
                    <a:bodyPr/>
                    <a:lstStyle/>
                    <a:p>
                      <a:r>
                        <a:rPr kumimoji="1" lang="ja-JP" altLang="en-US" dirty="0"/>
                        <a:t>２５</a:t>
                      </a:r>
                    </a:p>
                  </a:txBody>
                  <a:tcPr/>
                </a:tc>
                <a:tc>
                  <a:txBody>
                    <a:bodyPr/>
                    <a:lstStyle/>
                    <a:p>
                      <a:r>
                        <a:rPr kumimoji="1" lang="ja-JP" altLang="en-US" dirty="0"/>
                        <a:t>２３</a:t>
                      </a:r>
                    </a:p>
                  </a:txBody>
                  <a:tcPr/>
                </a:tc>
                <a:tc>
                  <a:txBody>
                    <a:bodyPr/>
                    <a:lstStyle/>
                    <a:p>
                      <a:r>
                        <a:rPr kumimoji="1" lang="ja-JP" altLang="en-US" dirty="0"/>
                        <a:t>３９</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641820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1345</TotalTime>
  <Words>689</Words>
  <Application>Microsoft Office PowerPoint</Application>
  <PresentationFormat>画面に合わせる (4:3)</PresentationFormat>
  <Paragraphs>193</Paragraphs>
  <Slides>14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ＭＳ Ｐゴシック</vt:lpstr>
      <vt:lpstr>Arial</vt:lpstr>
      <vt:lpstr>Calibri</vt:lpstr>
      <vt:lpstr>Office テーマ</vt:lpstr>
      <vt:lpstr>アメリカ社会</vt:lpstr>
      <vt:lpstr>アメリカに移民した人たち</vt:lpstr>
      <vt:lpstr>人為的国家アメリカ</vt:lpstr>
      <vt:lpstr>アメリカの特権階級</vt:lpstr>
      <vt:lpstr>PowerPoint プレゼンテーション</vt:lpstr>
      <vt:lpstr>PowerPoint プレゼンテーション</vt:lpstr>
      <vt:lpstr>PowerPoint プレゼンテーション</vt:lpstr>
      <vt:lpstr>PowerPoint プレゼンテーション</vt:lpstr>
      <vt:lpstr>アメリカの学力</vt:lpstr>
      <vt:lpstr>アメリカの犯罪の多さ</vt:lpstr>
      <vt:lpstr>科学的優位と宗教の影響</vt:lpstr>
      <vt:lpstr>１９世紀前半までの年表1</vt:lpstr>
      <vt:lpstr>年表2</vt:lpstr>
      <vt:lpstr>メンフラワー誓約</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ota wakei</cp:lastModifiedBy>
  <cp:revision>74</cp:revision>
  <dcterms:created xsi:type="dcterms:W3CDTF">2014-04-12T21:28:27Z</dcterms:created>
  <dcterms:modified xsi:type="dcterms:W3CDTF">2018-04-22T03:16:49Z</dcterms:modified>
</cp:coreProperties>
</file>