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0" r:id="rId6"/>
    <p:sldId id="257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EE66-CF74-4E1A-9892-E3DB49BFEF36}" type="datetimeFigureOut">
              <a:rPr kumimoji="1" lang="ja-JP" altLang="en-US" smtClean="0"/>
              <a:t>2018/4/15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5459-28D6-4FA1-9C1C-894A88DE2B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750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EE66-CF74-4E1A-9892-E3DB49BFEF36}" type="datetimeFigureOut">
              <a:rPr kumimoji="1" lang="ja-JP" altLang="en-US" smtClean="0"/>
              <a:t>2018/4/15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5459-28D6-4FA1-9C1C-894A88DE2B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6835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EE66-CF74-4E1A-9892-E3DB49BFEF36}" type="datetimeFigureOut">
              <a:rPr kumimoji="1" lang="ja-JP" altLang="en-US" smtClean="0"/>
              <a:t>2018/4/15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5459-28D6-4FA1-9C1C-894A88DE2B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25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EE66-CF74-4E1A-9892-E3DB49BFEF36}" type="datetimeFigureOut">
              <a:rPr kumimoji="1" lang="ja-JP" altLang="en-US" smtClean="0"/>
              <a:t>2018/4/15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5459-28D6-4FA1-9C1C-894A88DE2B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47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EE66-CF74-4E1A-9892-E3DB49BFEF36}" type="datetimeFigureOut">
              <a:rPr kumimoji="1" lang="ja-JP" altLang="en-US" smtClean="0"/>
              <a:t>2018/4/15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5459-28D6-4FA1-9C1C-894A88DE2B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45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EE66-CF74-4E1A-9892-E3DB49BFEF36}" type="datetimeFigureOut">
              <a:rPr kumimoji="1" lang="ja-JP" altLang="en-US" smtClean="0"/>
              <a:t>2018/4/15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5459-28D6-4FA1-9C1C-894A88DE2B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087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EE66-CF74-4E1A-9892-E3DB49BFEF36}" type="datetimeFigureOut">
              <a:rPr kumimoji="1" lang="ja-JP" altLang="en-US" smtClean="0"/>
              <a:t>2018/4/15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5459-28D6-4FA1-9C1C-894A88DE2B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79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EE66-CF74-4E1A-9892-E3DB49BFEF36}" type="datetimeFigureOut">
              <a:rPr kumimoji="1" lang="ja-JP" altLang="en-US" smtClean="0"/>
              <a:t>2018/4/15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5459-28D6-4FA1-9C1C-894A88DE2B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54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EE66-CF74-4E1A-9892-E3DB49BFEF36}" type="datetimeFigureOut">
              <a:rPr kumimoji="1" lang="ja-JP" altLang="en-US" smtClean="0"/>
              <a:t>2018/4/15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5459-28D6-4FA1-9C1C-894A88DE2B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01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EE66-CF74-4E1A-9892-E3DB49BFEF36}" type="datetimeFigureOut">
              <a:rPr kumimoji="1" lang="ja-JP" altLang="en-US" smtClean="0"/>
              <a:t>2018/4/15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5459-28D6-4FA1-9C1C-894A88DE2B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4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EE66-CF74-4E1A-9892-E3DB49BFEF36}" type="datetimeFigureOut">
              <a:rPr kumimoji="1" lang="ja-JP" altLang="en-US" smtClean="0"/>
              <a:t>2018/4/15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D5459-28D6-4FA1-9C1C-894A88DE2B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80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9EE66-CF74-4E1A-9892-E3DB49BFEF36}" type="datetimeFigureOut">
              <a:rPr kumimoji="1" lang="ja-JP" altLang="en-US" smtClean="0"/>
              <a:t>2018/4/15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D5459-28D6-4FA1-9C1C-894A88DE2B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141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日本教育の特質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国際教育論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7451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歴史的な特質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立身出世主義</a:t>
            </a:r>
            <a:r>
              <a:rPr kumimoji="1" lang="en-US" altLang="ja-JP" dirty="0"/>
              <a:t>(</a:t>
            </a:r>
            <a:r>
              <a:rPr kumimoji="1" lang="ja-JP" altLang="en-US" dirty="0"/>
              <a:t>近代的教育の当初から</a:t>
            </a:r>
            <a:r>
              <a:rPr kumimoji="1" lang="en-US" altLang="ja-JP" dirty="0"/>
              <a:t>1980</a:t>
            </a:r>
            <a:r>
              <a:rPr kumimoji="1" lang="ja-JP" altLang="en-US" dirty="0"/>
              <a:t>年代まで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誰もが一緒に学ぶ初等教育</a:t>
            </a:r>
          </a:p>
          <a:p>
            <a:pPr lvl="1"/>
            <a:r>
              <a:rPr kumimoji="1" lang="ja-JP" altLang="en-US" dirty="0"/>
              <a:t>成績による進学</a:t>
            </a:r>
            <a:r>
              <a:rPr kumimoji="1" lang="en-US" altLang="ja-JP" dirty="0"/>
              <a:t>(</a:t>
            </a:r>
            <a:r>
              <a:rPr kumimoji="1" lang="ja-JP" altLang="en-US" dirty="0"/>
              <a:t>貧困層は進学できず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教育が立身出世を実現するという「期待」</a:t>
            </a:r>
          </a:p>
          <a:p>
            <a:pPr lvl="1"/>
            <a:r>
              <a:rPr kumimoji="1" lang="ja-JP" altLang="en-US" dirty="0"/>
              <a:t>ムラを捨てる学力</a:t>
            </a:r>
            <a:r>
              <a:rPr kumimoji="1" lang="en-US" altLang="ja-JP" dirty="0"/>
              <a:t>(</a:t>
            </a:r>
            <a:r>
              <a:rPr kumimoji="1" lang="ja-JP" altLang="en-US" dirty="0"/>
              <a:t>東井義雄</a:t>
            </a:r>
            <a:r>
              <a:rPr kumimoji="1" lang="en-US" altLang="ja-JP" dirty="0"/>
              <a:t>)</a:t>
            </a:r>
            <a:r>
              <a:rPr kumimoji="1" lang="ja-JP" altLang="en-US" dirty="0"/>
              <a:t>    仰げば</a:t>
            </a:r>
            <a:r>
              <a:rPr kumimoji="1" lang="ja-JP" altLang="en-US" dirty="0" err="1"/>
              <a:t>尊し</a:t>
            </a:r>
            <a:r>
              <a:rPr kumimoji="1" lang="ja-JP" altLang="en-US" dirty="0"/>
              <a:t>・ふるさと</a:t>
            </a:r>
          </a:p>
          <a:p>
            <a:r>
              <a:rPr kumimoji="1" lang="ja-JP" altLang="en-US" dirty="0"/>
              <a:t>軍国主義教育</a:t>
            </a:r>
          </a:p>
          <a:p>
            <a:pPr lvl="1"/>
            <a:r>
              <a:rPr kumimoji="1" lang="ja-JP" altLang="en-US" dirty="0"/>
              <a:t>重要事項は国が決定  国定教科書・自由な教育は存在せず</a:t>
            </a:r>
            <a:r>
              <a:rPr kumimoji="1" lang="en-US" altLang="ja-JP" dirty="0"/>
              <a:t>(</a:t>
            </a:r>
            <a:r>
              <a:rPr kumimoji="1" lang="ja-JP" altLang="en-US" dirty="0"/>
              <a:t>生活綴り方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教育勅語とは何か   精神の支配の構造</a:t>
            </a:r>
            <a:r>
              <a:rPr kumimoji="1" lang="en-US" altLang="ja-JP" dirty="0"/>
              <a:t>(</a:t>
            </a:r>
            <a:r>
              <a:rPr kumimoji="1" lang="ja-JP" altLang="en-US" dirty="0"/>
              <a:t>読み違いの校長が自殺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endParaRPr lang="ja-JP" altLang="en-US" dirty="0"/>
          </a:p>
          <a:p>
            <a:pPr lvl="1"/>
            <a:r>
              <a:rPr kumimoji="1" lang="ja-JP" altLang="en-US" dirty="0"/>
              <a:t>ハンナ・アレント 物言わぬ大衆</a:t>
            </a:r>
            <a:r>
              <a:rPr kumimoji="1" lang="en-US" altLang="ja-JP" dirty="0"/>
              <a:t>=</a:t>
            </a:r>
            <a:r>
              <a:rPr kumimoji="1" lang="ja-JP" altLang="en-US" dirty="0"/>
              <a:t>悪 → 全体主義</a:t>
            </a: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0696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戦後改革   唯一自由な雰囲気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教育権を軸とした憲法・教育基本法</a:t>
            </a:r>
          </a:p>
          <a:p>
            <a:r>
              <a:rPr kumimoji="1" lang="ja-JP" altLang="en-US" dirty="0"/>
              <a:t>地方自治・大学の教員養成・参考的学習指導要領・経験主義教育の導入・義務教育の延長</a:t>
            </a:r>
            <a:r>
              <a:rPr kumimoji="1" lang="en-US" altLang="ja-JP" dirty="0"/>
              <a:t>(</a:t>
            </a:r>
            <a:r>
              <a:rPr kumimoji="1" lang="ja-JP" altLang="en-US" dirty="0"/>
              <a:t>前期中等教育まで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自由と混乱、模索の時期でもあった</a:t>
            </a:r>
          </a:p>
          <a:p>
            <a:r>
              <a:rPr kumimoji="1" lang="ja-JP" altLang="en-US" dirty="0"/>
              <a:t>米ソ冷戦体制で、教育行政が大転換→行政対組合の対立</a:t>
            </a:r>
          </a:p>
          <a:p>
            <a:pPr lvl="1"/>
            <a:r>
              <a:rPr kumimoji="1" lang="ja-JP" altLang="en-US" dirty="0"/>
              <a:t>勤務評定・学習指導要領の法的拘束力・教科書検定・学力テスト</a:t>
            </a:r>
          </a:p>
          <a:p>
            <a:r>
              <a:rPr kumimoji="1" lang="ja-JP" altLang="en-US" dirty="0"/>
              <a:t>進学熱の上昇と受験戦争</a:t>
            </a: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0541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1970</a:t>
            </a:r>
            <a:r>
              <a:rPr kumimoji="1" lang="ja-JP" altLang="en-US" dirty="0"/>
              <a:t>～</a:t>
            </a:r>
            <a:r>
              <a:rPr kumimoji="1" lang="en-US" altLang="ja-JP" dirty="0"/>
              <a:t>80</a:t>
            </a:r>
            <a:r>
              <a:rPr kumimoji="1" lang="ja-JP" altLang="en-US" dirty="0"/>
              <a:t>年代までの特質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進学率が段々上昇 高校全入運動 他方、受験地獄</a:t>
            </a:r>
          </a:p>
          <a:p>
            <a:r>
              <a:rPr kumimoji="1" lang="ja-JP" altLang="en-US" dirty="0"/>
              <a:t>入試改革が続く 高校入試→大学入試改革</a:t>
            </a:r>
            <a:endParaRPr lang="ja-JP" altLang="en-US" dirty="0"/>
          </a:p>
          <a:p>
            <a:pPr lvl="1"/>
            <a:r>
              <a:rPr kumimoji="1" lang="ja-JP" altLang="en-US" dirty="0"/>
              <a:t>共通一次→センター試験</a:t>
            </a:r>
          </a:p>
          <a:p>
            <a:r>
              <a:rPr kumimoji="1" lang="ja-JP" altLang="en-US" dirty="0"/>
              <a:t>体罰は普通 </a:t>
            </a:r>
            <a:r>
              <a:rPr kumimoji="1" lang="en-US" altLang="ja-JP" dirty="0"/>
              <a:t>60</a:t>
            </a:r>
            <a:r>
              <a:rPr kumimoji="1" lang="ja-JP" altLang="en-US" dirty="0"/>
              <a:t>年代末の学校紛争と荒れ対策として管理主義が横行  </a:t>
            </a:r>
          </a:p>
          <a:p>
            <a:r>
              <a:rPr kumimoji="1" lang="ja-JP" altLang="en-US" dirty="0"/>
              <a:t>部活は非行対策的  次第に教育全体が、管理的・体育会的に</a:t>
            </a:r>
          </a:p>
          <a:p>
            <a:r>
              <a:rPr kumimoji="1" lang="ja-JP" altLang="en-US" dirty="0"/>
              <a:t>いじめ・不登校が次第に社会問題化</a:t>
            </a:r>
          </a:p>
          <a:p>
            <a:pPr lvl="1"/>
            <a:r>
              <a:rPr kumimoji="1" lang="ja-JP" altLang="en-US" dirty="0"/>
              <a:t>いじめを苦にする自殺が出現</a:t>
            </a:r>
          </a:p>
          <a:p>
            <a:pPr lvl="1"/>
            <a:r>
              <a:rPr kumimoji="1" lang="ja-JP" altLang="en-US" dirty="0"/>
              <a:t>家を出ようとすると身体的症状がでる「登校拒否」</a:t>
            </a:r>
          </a:p>
          <a:p>
            <a:endParaRPr kumimoji="1"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6382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80</a:t>
            </a:r>
            <a:r>
              <a:rPr kumimoji="1" lang="ja-JP" altLang="en-US" dirty="0"/>
              <a:t>～</a:t>
            </a:r>
            <a:r>
              <a:rPr kumimoji="1" lang="en-US" altLang="ja-JP" dirty="0"/>
              <a:t>2010</a:t>
            </a:r>
            <a:r>
              <a:rPr kumimoji="1" lang="ja-JP" altLang="en-US" dirty="0"/>
              <a:t>年くらいのゆとり教育の時代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過度の受験競争と学力主義への批判と働き過ぎへの国際的批判</a:t>
            </a:r>
          </a:p>
          <a:p>
            <a:pPr lvl="1"/>
            <a:r>
              <a:rPr kumimoji="1" lang="ja-JP" altLang="en-US" dirty="0"/>
              <a:t>ゆとり教育へと舵をきる</a:t>
            </a:r>
          </a:p>
          <a:p>
            <a:r>
              <a:rPr kumimoji="1" lang="ja-JP" altLang="en-US" dirty="0"/>
              <a:t>学力主義と経験主義のシーソー的転換  </a:t>
            </a:r>
          </a:p>
          <a:p>
            <a:pPr lvl="1"/>
            <a:r>
              <a:rPr kumimoji="1" lang="ja-JP" altLang="en-US" dirty="0"/>
              <a:t>総合的学習・生活科</a:t>
            </a:r>
          </a:p>
          <a:p>
            <a:pPr lvl="1"/>
            <a:r>
              <a:rPr kumimoji="1" lang="ja-JP" altLang="en-US" dirty="0"/>
              <a:t>学習量の削減</a:t>
            </a:r>
          </a:p>
          <a:p>
            <a:r>
              <a:rPr kumimoji="1" lang="ja-JP" altLang="en-US" dirty="0"/>
              <a:t>不登校は漸減</a:t>
            </a:r>
          </a:p>
          <a:p>
            <a:r>
              <a:rPr kumimoji="1" lang="en-US" altLang="ja-JP" dirty="0"/>
              <a:t>PISA</a:t>
            </a:r>
            <a:r>
              <a:rPr kumimoji="1" lang="ja-JP" altLang="en-US" dirty="0"/>
              <a:t>ショック→学習指導要領によるゆとり教育の転換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3351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現代日本教育の特質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ストレス</a:t>
            </a:r>
            <a:r>
              <a:rPr kumimoji="1" lang="en-US" altLang="ja-JP" dirty="0"/>
              <a:t>(</a:t>
            </a:r>
            <a:r>
              <a:rPr kumimoji="1" lang="ja-JP" altLang="en-US" dirty="0"/>
              <a:t>子どもと教師・親</a:t>
            </a:r>
            <a:r>
              <a:rPr kumimoji="1" lang="en-US" altLang="ja-JP" dirty="0"/>
              <a:t>)</a:t>
            </a:r>
            <a:r>
              <a:rPr kumimoji="1" lang="ja-JP" altLang="en-US" dirty="0"/>
              <a:t>  日本だけではない。</a:t>
            </a:r>
          </a:p>
          <a:p>
            <a:r>
              <a:rPr kumimoji="1" lang="ja-JP" altLang="en-US" dirty="0"/>
              <a:t>少子化の圧力  </a:t>
            </a:r>
          </a:p>
          <a:p>
            <a:r>
              <a:rPr kumimoji="1" lang="ja-JP" altLang="en-US" dirty="0"/>
              <a:t>ほとんどの子どもにとって、学校が大きな存在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cf</a:t>
            </a:r>
            <a:r>
              <a:rPr kumimoji="1" lang="en-US" altLang="ja-JP" dirty="0"/>
              <a:t> </a:t>
            </a:r>
            <a:r>
              <a:rPr kumimoji="1" lang="ja-JP" altLang="en-US" dirty="0"/>
              <a:t>ハマータウンの野郎ども  学校文化への階層的反抗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受験圧力の軽減   少年・青年の自殺原因 受験の失敗→いじめ</a:t>
            </a:r>
          </a:p>
          <a:p>
            <a:r>
              <a:rPr kumimoji="1" lang="ja-JP" altLang="en-US" dirty="0"/>
              <a:t>自尊感情の低さ・学力が高いが学習意欲が低い</a:t>
            </a:r>
          </a:p>
          <a:p>
            <a:r>
              <a:rPr kumimoji="1" lang="ja-JP" altLang="en-US" dirty="0"/>
              <a:t>教師の精神疾患多数・驚異的忙しさ  教師の地位は高いのか</a:t>
            </a:r>
          </a:p>
          <a:p>
            <a:r>
              <a:rPr kumimoji="1" lang="ja-JP" altLang="en-US" dirty="0"/>
              <a:t>日本は学歴社会か  そもそも、採用側が学歴、大学名を考慮することは、妥当か不当か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3064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471</Words>
  <Application>Microsoft Office PowerPoint</Application>
  <PresentationFormat>ワイド画面</PresentationFormat>
  <Paragraphs>45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日本教育の特質</vt:lpstr>
      <vt:lpstr>歴史的な特質</vt:lpstr>
      <vt:lpstr>戦後改革   唯一自由な雰囲気</vt:lpstr>
      <vt:lpstr>1970～80年代までの特質</vt:lpstr>
      <vt:lpstr>80～2010年くらいのゆとり教育の時代</vt:lpstr>
      <vt:lpstr>現代日本教育の特質</vt:lpstr>
    </vt:vector>
  </TitlesOfParts>
  <Company>文教大学学園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日本教育の特質</dc:title>
  <dc:creator>wakei ota</dc:creator>
  <cp:lastModifiedBy>ota wakei</cp:lastModifiedBy>
  <cp:revision>8</cp:revision>
  <dcterms:created xsi:type="dcterms:W3CDTF">2018-04-09T12:32:03Z</dcterms:created>
  <dcterms:modified xsi:type="dcterms:W3CDTF">2018-04-15T04:32:43Z</dcterms:modified>
</cp:coreProperties>
</file>