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AB1D6-E583-415A-A23C-5BDD7C3E7B7C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AB1D6-E583-415A-A23C-5BDD7C3E7B7C}" type="datetimeFigureOut">
              <a:rPr kumimoji="1" lang="ja-JP" altLang="en-US" smtClean="0"/>
              <a:pPr/>
              <a:t>2018/4/6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56FB9-86AC-4120-8735-D5C8B2ADA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hi-net.or.jp/~fl5k-oo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国際教育論１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オリエンテーション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成績評価とテキスト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人間科学大事典に執筆（５項目）</a:t>
            </a:r>
            <a:r>
              <a:rPr kumimoji="1" lang="en-US" altLang="ja-JP" dirty="0" smtClean="0"/>
              <a:t>or </a:t>
            </a:r>
            <a:r>
              <a:rPr kumimoji="1" lang="ja-JP" altLang="en-US" dirty="0" smtClean="0"/>
              <a:t>レポート</a:t>
            </a:r>
          </a:p>
          <a:p>
            <a:r>
              <a:rPr lang="ja-JP" altLang="en-US" dirty="0" smtClean="0"/>
              <a:t>平常点（授業参加）</a:t>
            </a:r>
          </a:p>
          <a:p>
            <a:endParaRPr kumimoji="1" lang="ja-JP" altLang="en-US" dirty="0"/>
          </a:p>
          <a:p>
            <a:r>
              <a:rPr lang="ja-JP" altLang="en-US" dirty="0" smtClean="0"/>
              <a:t>テキストは、</a:t>
            </a:r>
            <a:r>
              <a:rPr lang="en-US" altLang="ja-JP" dirty="0" smtClean="0">
                <a:hlinkClick r:id="rId2"/>
              </a:rPr>
              <a:t>http://www.asahi-net.or.jp/~fl5k-oot</a:t>
            </a:r>
            <a:r>
              <a:rPr lang="ja-JP" altLang="en-US" dirty="0" smtClean="0"/>
              <a:t>  にある。</a:t>
            </a:r>
            <a:r>
              <a:rPr lang="en-US" altLang="ja-JP" dirty="0" smtClean="0"/>
              <a:t>PDF</a:t>
            </a:r>
            <a:r>
              <a:rPr lang="ja-JP" altLang="en-US" dirty="0" smtClean="0"/>
              <a:t>はパソコンで家で、</a:t>
            </a:r>
            <a:r>
              <a:rPr lang="en-US" altLang="ja-JP" dirty="0" err="1" smtClean="0"/>
              <a:t>epub</a:t>
            </a:r>
            <a:r>
              <a:rPr lang="ja-JP" altLang="en-US" dirty="0" smtClean="0"/>
              <a:t>はスマホで授業で参照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授業の構成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先進国の教育の特質を考察する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 アメリカ</a:t>
            </a:r>
            <a:r>
              <a:rPr lang="ja-JP" altLang="en-US" dirty="0"/>
              <a:t>（自由主義）・北欧（平等主義）・オランダ（自由と平等の調和</a:t>
            </a:r>
            <a:r>
              <a:rPr lang="ja-JP" altLang="en-US" dirty="0" smtClean="0"/>
              <a:t>）</a:t>
            </a:r>
            <a:endParaRPr lang="ja-JP" altLang="en-US" dirty="0"/>
          </a:p>
          <a:p>
            <a:r>
              <a:rPr lang="ja-JP" altLang="en-US" dirty="0"/>
              <a:t>社会主義と民族主義の</a:t>
            </a:r>
            <a:r>
              <a:rPr lang="ja-JP" altLang="en-US" dirty="0" smtClean="0"/>
              <a:t>教育</a:t>
            </a:r>
            <a:r>
              <a:rPr lang="en-US" altLang="ja-JP" dirty="0" smtClean="0"/>
              <a:t>(</a:t>
            </a:r>
            <a:r>
              <a:rPr lang="ja-JP" altLang="en-US" dirty="0" smtClean="0"/>
              <a:t>余裕があれば</a:t>
            </a:r>
            <a:r>
              <a:rPr lang="en-US" altLang="ja-JP" dirty="0" smtClean="0"/>
              <a:t>)</a:t>
            </a:r>
            <a:endParaRPr lang="ja-JP" altLang="en-US" dirty="0"/>
          </a:p>
          <a:p>
            <a:pPr>
              <a:buNone/>
            </a:pPr>
            <a:r>
              <a:rPr lang="ja-JP" altLang="en-US" dirty="0"/>
              <a:t>　　　社会主義教育の理論・イスラムとユダヤ</a:t>
            </a:r>
            <a:endParaRPr kumimoji="1" lang="en-US" altLang="ja-JP" dirty="0" smtClean="0"/>
          </a:p>
          <a:p>
            <a:r>
              <a:rPr lang="ja-JP" altLang="en-US" dirty="0" smtClean="0"/>
              <a:t>授業の達成目標 </a:t>
            </a:r>
          </a:p>
          <a:p>
            <a:pPr lvl="1"/>
            <a:r>
              <a:rPr lang="ja-JP" altLang="en-US" dirty="0" smtClean="0"/>
              <a:t>教育を多面的に見る</a:t>
            </a:r>
          </a:p>
          <a:p>
            <a:pPr lvl="1"/>
            <a:r>
              <a:rPr lang="ja-JP" altLang="en-US" dirty="0" smtClean="0"/>
              <a:t>外国を見る魅力と困難</a:t>
            </a:r>
            <a:endParaRPr kumimoji="1" lang="ja-JP" altLang="en-US" dirty="0" smtClean="0"/>
          </a:p>
          <a:p>
            <a:pPr>
              <a:buNone/>
            </a:pPr>
            <a:r>
              <a:rPr lang="ja-JP" altLang="en-US" dirty="0"/>
              <a:t>　</a:t>
            </a:r>
            <a:endParaRPr lang="en-US" altLang="ja-JP" dirty="0" smtClean="0"/>
          </a:p>
          <a:p>
            <a:pPr>
              <a:buNone/>
            </a:pPr>
            <a:endParaRPr lang="ja-JP" altLang="en-US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国際社会の教育を概観する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PISA</a:t>
            </a:r>
            <a:r>
              <a:rPr kumimoji="1" lang="ja-JP" altLang="en-US" dirty="0" smtClean="0"/>
              <a:t>騒動</a:t>
            </a:r>
          </a:p>
          <a:p>
            <a:pPr lvl="1"/>
            <a:r>
              <a:rPr kumimoji="1" lang="ja-JP" altLang="en-US" dirty="0" smtClean="0"/>
              <a:t>日本   ゆとり教育の放棄→学習量増大</a:t>
            </a:r>
          </a:p>
          <a:p>
            <a:pPr lvl="1"/>
            <a:r>
              <a:rPr kumimoji="1" lang="ja-JP" altLang="en-US" dirty="0" smtClean="0"/>
              <a:t>ドイツ   伝統的三分岐制度の再検討</a:t>
            </a:r>
          </a:p>
          <a:p>
            <a:pPr lvl="1"/>
            <a:r>
              <a:rPr kumimoji="1" lang="ja-JP" altLang="en-US" dirty="0" smtClean="0"/>
              <a:t>デンマーク   試験の導入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最終学年以前は試験のない教育だった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kumimoji="1" lang="ja-JP" altLang="en-US" dirty="0" smtClean="0"/>
              <a:t>インターネット利用   外国の大学教育を受講</a:t>
            </a:r>
          </a:p>
          <a:p>
            <a:r>
              <a:rPr kumimoji="1" lang="ja-JP" altLang="en-US" dirty="0" smtClean="0"/>
              <a:t>人工知能</a:t>
            </a:r>
          </a:p>
          <a:p>
            <a:pPr lvl="1"/>
            <a:r>
              <a:rPr kumimoji="1" lang="ja-JP" altLang="en-US" dirty="0" smtClean="0"/>
              <a:t>各国でロボットによる授業の模索</a:t>
            </a:r>
          </a:p>
          <a:p>
            <a:pPr lvl="1"/>
            <a:r>
              <a:rPr kumimoji="1" lang="ja-JP" altLang="en-US" dirty="0" smtClean="0"/>
              <a:t>日本    プログラミング教育の導入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439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教育の国際的影響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古代帝国への留学    </a:t>
            </a:r>
          </a:p>
          <a:p>
            <a:pPr lvl="1"/>
            <a:r>
              <a:rPr kumimoji="1" lang="ja-JP" altLang="en-US" dirty="0" smtClean="0"/>
              <a:t>中国へ   遣隋使・遣唐使</a:t>
            </a:r>
          </a:p>
          <a:p>
            <a:pPr lvl="1"/>
            <a:r>
              <a:rPr kumimoji="1" lang="ja-JP" altLang="en-US" dirty="0" smtClean="0"/>
              <a:t>ギリシャ・ローマへ    アカデメイア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アリストテレス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kumimoji="1" lang="ja-JP" altLang="en-US" dirty="0" smtClean="0"/>
              <a:t>共通言語による統一的高等教育</a:t>
            </a:r>
          </a:p>
          <a:p>
            <a:pPr lvl="1"/>
            <a:r>
              <a:rPr kumimoji="1" lang="ja-JP" altLang="en-US" dirty="0" smtClean="0"/>
              <a:t>中世ヨーロッパのラテン語</a:t>
            </a:r>
          </a:p>
          <a:p>
            <a:pPr lvl="1"/>
            <a:r>
              <a:rPr kumimoji="1" lang="ja-JP" altLang="en-US" dirty="0" smtClean="0"/>
              <a:t>中国文化圏の漢字</a:t>
            </a:r>
          </a:p>
          <a:p>
            <a:pPr lvl="1"/>
            <a:r>
              <a:rPr kumimoji="1" lang="ja-JP" altLang="en-US" dirty="0" smtClean="0"/>
              <a:t>イスラム文化圏のアラビア語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825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教育の国際的影響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世界帝国の成立による教育システムの輸出</a:t>
            </a:r>
          </a:p>
          <a:p>
            <a:pPr lvl="1"/>
            <a:r>
              <a:rPr kumimoji="1" lang="ja-JP" altLang="en-US" dirty="0" smtClean="0"/>
              <a:t>スペイン   イエズス会</a:t>
            </a:r>
          </a:p>
          <a:p>
            <a:pPr lvl="1"/>
            <a:r>
              <a:rPr kumimoji="1" lang="ja-JP" altLang="en-US" dirty="0" smtClean="0"/>
              <a:t>イギリス    イギリス式学校の現地設立と、植民地エリートをイギリス本国へ留学</a:t>
            </a:r>
          </a:p>
          <a:p>
            <a:pPr lvl="1"/>
            <a:r>
              <a:rPr kumimoji="1" lang="ja-JP" altLang="en-US" dirty="0" smtClean="0"/>
              <a:t>日本    植民地の教育を本国式に転換</a:t>
            </a:r>
          </a:p>
          <a:p>
            <a:r>
              <a:rPr kumimoji="1" lang="ja-JP" altLang="en-US" dirty="0" smtClean="0"/>
              <a:t>近代社会成立によるシステムの移植</a:t>
            </a:r>
          </a:p>
          <a:p>
            <a:pPr lvl="1"/>
            <a:r>
              <a:rPr kumimoji="1" lang="ja-JP" altLang="en-US" dirty="0" smtClean="0"/>
              <a:t>義務教育</a:t>
            </a:r>
          </a:p>
          <a:p>
            <a:pPr lvl="1"/>
            <a:r>
              <a:rPr kumimoji="1" lang="ja-JP" altLang="en-US" dirty="0" smtClean="0"/>
              <a:t>三分岐制度・コモンスクールムーブメント</a:t>
            </a:r>
          </a:p>
          <a:p>
            <a:pPr lvl="1"/>
            <a:r>
              <a:rPr kumimoji="1" lang="ja-JP" altLang="en-US" dirty="0" smtClean="0"/>
              <a:t>知能テストの活用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身分から知能へ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011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教育の国際的影響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世紀後半の共通の動向</a:t>
            </a:r>
          </a:p>
          <a:p>
            <a:r>
              <a:rPr kumimoji="1" lang="ja-JP" altLang="en-US" dirty="0" smtClean="0"/>
              <a:t>新自由主義と言われる政策</a:t>
            </a:r>
          </a:p>
          <a:p>
            <a:pPr lvl="1"/>
            <a:r>
              <a:rPr kumimoji="1" lang="ja-JP" altLang="en-US" dirty="0" smtClean="0"/>
              <a:t>学校選択</a:t>
            </a:r>
          </a:p>
          <a:p>
            <a:pPr lvl="1"/>
            <a:r>
              <a:rPr kumimoji="1" lang="ja-JP" altLang="en-US" dirty="0" smtClean="0"/>
              <a:t>バウチャー制度</a:t>
            </a:r>
          </a:p>
          <a:p>
            <a:pPr lvl="1"/>
            <a:r>
              <a:rPr kumimoji="1" lang="ja-JP" altLang="en-US" dirty="0" smtClean="0"/>
              <a:t>教育内容の標準化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ナショナル・カリキュラム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視察制度</a:t>
            </a:r>
          </a:p>
          <a:p>
            <a:pPr lvl="1"/>
            <a:r>
              <a:rPr kumimoji="1" lang="ja-JP" altLang="en-US" dirty="0" smtClean="0"/>
              <a:t>試験の活用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6910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教育の国際的影響</a:t>
            </a:r>
            <a:r>
              <a:rPr kumimoji="1" lang="en-US" altLang="ja-JP" dirty="0" smtClean="0"/>
              <a:t>(4)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国際組織</a:t>
            </a:r>
          </a:p>
          <a:p>
            <a:pPr lvl="1"/>
            <a:r>
              <a:rPr kumimoji="1" lang="ja-JP" altLang="en-US" dirty="0" smtClean="0"/>
              <a:t>ユネスコ       生涯教育・生涯学習</a:t>
            </a:r>
          </a:p>
          <a:p>
            <a:pPr lvl="1"/>
            <a:r>
              <a:rPr kumimoji="1" lang="en-US" altLang="ja-JP" dirty="0" smtClean="0"/>
              <a:t>OECD</a:t>
            </a:r>
            <a:r>
              <a:rPr kumimoji="1" lang="ja-JP" altLang="en-US" dirty="0" smtClean="0"/>
              <a:t>             </a:t>
            </a:r>
            <a:r>
              <a:rPr kumimoji="1" lang="en-US" altLang="ja-JP" dirty="0" smtClean="0"/>
              <a:t>PISA</a:t>
            </a:r>
          </a:p>
          <a:p>
            <a:pPr lvl="1"/>
            <a:r>
              <a:rPr kumimoji="1" lang="en-US" altLang="ja-JP" dirty="0" smtClean="0"/>
              <a:t>MOOC</a:t>
            </a:r>
            <a:r>
              <a:rPr kumimoji="1" lang="ja-JP" altLang="en-US" dirty="0" smtClean="0"/>
              <a:t>            大学教育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国際的開放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kumimoji="1" lang="ja-JP" altLang="en-US" dirty="0" smtClean="0"/>
              <a:t>国際条約</a:t>
            </a:r>
          </a:p>
          <a:p>
            <a:pPr lvl="1"/>
            <a:r>
              <a:rPr lang="ja-JP" altLang="en-US" dirty="0"/>
              <a:t>教育における差別待遇の防止に関する</a:t>
            </a:r>
            <a:r>
              <a:rPr lang="ja-JP" altLang="en-US" dirty="0" smtClean="0"/>
              <a:t>条約</a:t>
            </a:r>
          </a:p>
          <a:p>
            <a:pPr lvl="1"/>
            <a:r>
              <a:rPr lang="ja-JP" altLang="en-US" dirty="0" smtClean="0"/>
              <a:t>国際人権規約</a:t>
            </a:r>
            <a:endParaRPr lang="ja-JP" altLang="en-US" dirty="0"/>
          </a:p>
          <a:p>
            <a:pPr lvl="1"/>
            <a:r>
              <a:rPr kumimoji="1" lang="ja-JP" altLang="en-US" dirty="0" smtClean="0"/>
              <a:t>子どもの権利条約</a:t>
            </a:r>
          </a:p>
          <a:p>
            <a:pPr lvl="1"/>
            <a:r>
              <a:rPr kumimoji="1" lang="ja-JP" altLang="en-US" dirty="0" smtClean="0"/>
              <a:t>障害者権利条約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320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国際教育論の困難さと必要性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教育は基本的に「国民」対象  </a:t>
            </a:r>
            <a:r>
              <a:rPr kumimoji="1" lang="en-US" altLang="ja-JP" dirty="0" err="1" smtClean="0"/>
              <a:t>cf</a:t>
            </a:r>
            <a:r>
              <a:rPr kumimoji="1" lang="ja-JP" altLang="en-US" dirty="0" smtClean="0"/>
              <a:t> 愛国心教育</a:t>
            </a:r>
          </a:p>
          <a:p>
            <a:r>
              <a:rPr kumimoji="1" lang="ja-JP" altLang="en-US" dirty="0" smtClean="0"/>
              <a:t>教育関連の文献も国民対象</a:t>
            </a:r>
          </a:p>
          <a:p>
            <a:r>
              <a:rPr kumimoji="1" lang="ja-JP" altLang="en-US" dirty="0" smtClean="0"/>
              <a:t>外国の教育を研究する難しさ</a:t>
            </a:r>
          </a:p>
          <a:p>
            <a:pPr lvl="1"/>
            <a:r>
              <a:rPr kumimoji="1" lang="ja-JP" altLang="en-US" dirty="0" smtClean="0"/>
              <a:t>教育に限らず、外国を研究することは難しい。個々の現象を理解できても、構造のなかで理解することは、広範囲な知識が必要</a:t>
            </a:r>
          </a:p>
          <a:p>
            <a:pPr lvl="1"/>
            <a:r>
              <a:rPr kumimoji="1" lang="ja-JP" altLang="en-US" dirty="0" smtClean="0"/>
              <a:t>それぞれの言語の習得が必要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72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387</Words>
  <Application>Microsoft Office PowerPoint</Application>
  <PresentationFormat>画面に合わせる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Office テーマ</vt:lpstr>
      <vt:lpstr>国際教育論１</vt:lpstr>
      <vt:lpstr>成績評価とテキスト</vt:lpstr>
      <vt:lpstr>授業の構成</vt:lpstr>
      <vt:lpstr>国際社会の教育を概観する</vt:lpstr>
      <vt:lpstr>教育の国際的影響(1)</vt:lpstr>
      <vt:lpstr>教育の国際的影響(2)</vt:lpstr>
      <vt:lpstr>教育の国際的影響(3)</vt:lpstr>
      <vt:lpstr>教育の国際的影響(4)</vt:lpstr>
      <vt:lpstr>国際教育論の困難さと必要性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国際教育論</dc:title>
  <dc:creator>wakei</dc:creator>
  <cp:lastModifiedBy>wakei ota</cp:lastModifiedBy>
  <cp:revision>45</cp:revision>
  <dcterms:created xsi:type="dcterms:W3CDTF">2011-09-21T11:27:53Z</dcterms:created>
  <dcterms:modified xsi:type="dcterms:W3CDTF">2018-04-06T12:34:08Z</dcterms:modified>
</cp:coreProperties>
</file>