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7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84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9D28-00DF-47C6-BEAF-C86542814788}" type="datetimeFigureOut">
              <a:rPr kumimoji="1" lang="ja-JP" altLang="en-US" smtClean="0"/>
              <a:pPr/>
              <a:t>2017/7/23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60D6-5DB2-42F2-BF7B-BB64E8846F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9D28-00DF-47C6-BEAF-C86542814788}" type="datetimeFigureOut">
              <a:rPr kumimoji="1" lang="ja-JP" altLang="en-US" smtClean="0"/>
              <a:pPr/>
              <a:t>2017/7/23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60D6-5DB2-42F2-BF7B-BB64E8846F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9D28-00DF-47C6-BEAF-C86542814788}" type="datetimeFigureOut">
              <a:rPr kumimoji="1" lang="ja-JP" altLang="en-US" smtClean="0"/>
              <a:pPr/>
              <a:t>2017/7/23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60D6-5DB2-42F2-BF7B-BB64E8846F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9D28-00DF-47C6-BEAF-C86542814788}" type="datetimeFigureOut">
              <a:rPr kumimoji="1" lang="ja-JP" altLang="en-US" smtClean="0"/>
              <a:pPr/>
              <a:t>2017/7/23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60D6-5DB2-42F2-BF7B-BB64E8846F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9D28-00DF-47C6-BEAF-C86542814788}" type="datetimeFigureOut">
              <a:rPr kumimoji="1" lang="ja-JP" altLang="en-US" smtClean="0"/>
              <a:pPr/>
              <a:t>2017/7/23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60D6-5DB2-42F2-BF7B-BB64E8846F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9D28-00DF-47C6-BEAF-C86542814788}" type="datetimeFigureOut">
              <a:rPr kumimoji="1" lang="ja-JP" altLang="en-US" smtClean="0"/>
              <a:pPr/>
              <a:t>2017/7/23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60D6-5DB2-42F2-BF7B-BB64E8846F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9D28-00DF-47C6-BEAF-C86542814788}" type="datetimeFigureOut">
              <a:rPr kumimoji="1" lang="ja-JP" altLang="en-US" smtClean="0"/>
              <a:pPr/>
              <a:t>2017/7/23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60D6-5DB2-42F2-BF7B-BB64E8846F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9D28-00DF-47C6-BEAF-C86542814788}" type="datetimeFigureOut">
              <a:rPr kumimoji="1" lang="ja-JP" altLang="en-US" smtClean="0"/>
              <a:pPr/>
              <a:t>2017/7/23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60D6-5DB2-42F2-BF7B-BB64E8846F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9D28-00DF-47C6-BEAF-C86542814788}" type="datetimeFigureOut">
              <a:rPr kumimoji="1" lang="ja-JP" altLang="en-US" smtClean="0"/>
              <a:pPr/>
              <a:t>2017/7/23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60D6-5DB2-42F2-BF7B-BB64E8846F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9D28-00DF-47C6-BEAF-C86542814788}" type="datetimeFigureOut">
              <a:rPr kumimoji="1" lang="ja-JP" altLang="en-US" smtClean="0"/>
              <a:pPr/>
              <a:t>2017/7/23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60D6-5DB2-42F2-BF7B-BB64E8846F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9D28-00DF-47C6-BEAF-C86542814788}" type="datetimeFigureOut">
              <a:rPr kumimoji="1" lang="ja-JP" altLang="en-US" smtClean="0"/>
              <a:pPr/>
              <a:t>2017/7/23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160D6-5DB2-42F2-BF7B-BB64E8846F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89D28-00DF-47C6-BEAF-C86542814788}" type="datetimeFigureOut">
              <a:rPr kumimoji="1" lang="ja-JP" altLang="en-US" smtClean="0"/>
              <a:pPr/>
              <a:t>2017/7/23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160D6-5DB2-42F2-BF7B-BB64E8846F4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社会主義の教育理論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英　フェビアン主義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ウェッブが中心</a:t>
            </a:r>
          </a:p>
          <a:p>
            <a:r>
              <a:rPr kumimoji="1" lang="ja-JP" altLang="en-US" dirty="0" smtClean="0"/>
              <a:t>土地と産業資本の社会的所有</a:t>
            </a:r>
          </a:p>
          <a:p>
            <a:r>
              <a:rPr lang="ja-JP" altLang="en-US" dirty="0"/>
              <a:t>民主的</a:t>
            </a:r>
            <a:r>
              <a:rPr lang="ja-JP" altLang="en-US" dirty="0" smtClean="0"/>
              <a:t>、漸進的、平和的な移行</a:t>
            </a:r>
          </a:p>
          <a:p>
            <a:pPr lvl="1"/>
            <a:r>
              <a:rPr kumimoji="1" lang="ja-JP" altLang="en-US" dirty="0" smtClean="0"/>
              <a:t>イギリスの福祉政策に寄与</a:t>
            </a:r>
          </a:p>
          <a:p>
            <a:r>
              <a:rPr lang="ja-JP" altLang="en-US" dirty="0" smtClean="0"/>
              <a:t>労働党</a:t>
            </a:r>
            <a:r>
              <a:rPr lang="ja-JP" altLang="en-US" dirty="0"/>
              <a:t>へ</a:t>
            </a:r>
            <a:r>
              <a:rPr lang="ja-JP" altLang="en-US" dirty="0" smtClean="0"/>
              <a:t>と</a:t>
            </a:r>
            <a:r>
              <a:rPr lang="ja-JP" altLang="en-US" dirty="0"/>
              <a:t>発展　</a:t>
            </a:r>
            <a:endParaRPr lang="ja-JP" altLang="en-US" dirty="0" smtClean="0"/>
          </a:p>
          <a:p>
            <a:pPr lvl="1"/>
            <a:r>
              <a:rPr kumimoji="1" lang="ja-JP" altLang="en-US" dirty="0" smtClean="0"/>
              <a:t>トーニー</a:t>
            </a:r>
            <a:r>
              <a:rPr kumimoji="1" lang="en-US" altLang="ja-JP" dirty="0" smtClean="0"/>
              <a:t>『</a:t>
            </a:r>
            <a:r>
              <a:rPr lang="ja-JP" altLang="en-US" dirty="0" smtClean="0"/>
              <a:t>中等教育を</a:t>
            </a:r>
            <a:r>
              <a:rPr lang="ja-JP" altLang="en-US" dirty="0"/>
              <a:t>すべて</a:t>
            </a:r>
            <a:r>
              <a:rPr lang="ja-JP" altLang="en-US" dirty="0" smtClean="0"/>
              <a:t>の者</a:t>
            </a:r>
            <a:r>
              <a:rPr lang="ja-JP" altLang="en-US" dirty="0"/>
              <a:t>に</a:t>
            </a:r>
            <a:r>
              <a:rPr kumimoji="1" lang="en-US" altLang="ja-JP" dirty="0" smtClean="0"/>
              <a:t>』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ロシア革命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kumimoji="1" lang="ja-JP" altLang="en-US" dirty="0" smtClean="0"/>
              <a:t>識字率向上のための国民運動</a:t>
            </a:r>
          </a:p>
          <a:p>
            <a:r>
              <a:rPr lang="ja-JP" altLang="en-US" dirty="0" smtClean="0"/>
              <a:t>単一労働学校（ホレイス・マンの発展的継承）</a:t>
            </a:r>
          </a:p>
          <a:p>
            <a:pPr lvl="1"/>
            <a:r>
              <a:rPr kumimoji="1" lang="ja-JP" altLang="en-US" dirty="0" smtClean="0"/>
              <a:t>体系的に組織</a:t>
            </a:r>
          </a:p>
          <a:p>
            <a:pPr lvl="1"/>
            <a:r>
              <a:rPr lang="ja-JP" altLang="en-US" dirty="0" smtClean="0"/>
              <a:t>労働の基礎を学ぶ</a:t>
            </a:r>
          </a:p>
          <a:p>
            <a:r>
              <a:rPr lang="ja-JP" altLang="en-US" dirty="0"/>
              <a:t>労農</a:t>
            </a:r>
            <a:r>
              <a:rPr lang="ja-JP" altLang="en-US" dirty="0" smtClean="0"/>
              <a:t>予備校の意味（アファーマティブ・アクションとの異同を考える）</a:t>
            </a:r>
          </a:p>
          <a:p>
            <a:r>
              <a:rPr kumimoji="1" lang="ja-JP" altLang="en-US" dirty="0" smtClean="0"/>
              <a:t>学校死滅論（サドベリバレイとの異同・スターリンにより弾圧）</a:t>
            </a:r>
          </a:p>
          <a:p>
            <a:pPr lvl="1"/>
            <a:r>
              <a:rPr lang="ja-JP" altLang="en-US" dirty="0"/>
              <a:t>メディア</a:t>
            </a:r>
            <a:r>
              <a:rPr lang="ja-JP" altLang="en-US" dirty="0" smtClean="0"/>
              <a:t>・生活・労働すべてから学ぶ</a:t>
            </a:r>
          </a:p>
          <a:p>
            <a:pPr lvl="1"/>
            <a:r>
              <a:rPr kumimoji="1" lang="ja-JP" altLang="en-US" dirty="0" smtClean="0"/>
              <a:t>国家が死滅</a:t>
            </a:r>
            <a:r>
              <a:rPr kumimoji="1" lang="ja-JP" altLang="en-US" dirty="0"/>
              <a:t>すべきなら</a:t>
            </a:r>
            <a:r>
              <a:rPr kumimoji="1" lang="ja-JP" altLang="en-US" dirty="0" smtClean="0"/>
              <a:t>、学校も死滅</a:t>
            </a:r>
            <a:r>
              <a:rPr kumimoji="1" lang="ja-JP" altLang="en-US" dirty="0"/>
              <a:t>す</a:t>
            </a:r>
            <a:r>
              <a:rPr kumimoji="1" lang="ja-JP" altLang="en-US" dirty="0" smtClean="0"/>
              <a:t>べき</a:t>
            </a:r>
          </a:p>
          <a:p>
            <a:pPr lvl="1"/>
            <a:r>
              <a:rPr lang="ja-JP" altLang="en-US" dirty="0" smtClean="0"/>
              <a:t>都市と</a:t>
            </a:r>
            <a:r>
              <a:rPr lang="ja-JP" altLang="en-US" dirty="0"/>
              <a:t>農村</a:t>
            </a:r>
            <a:r>
              <a:rPr lang="ja-JP" altLang="en-US" dirty="0" smtClean="0"/>
              <a:t>、精神労働と肉体労働の区別も死滅</a:t>
            </a:r>
          </a:p>
          <a:p>
            <a:r>
              <a:rPr lang="ja-JP" altLang="en-US" dirty="0" smtClean="0"/>
              <a:t>教育の無償制と人材の国家活用の関係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ユダヤ人問題と教育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差別問題として</a:t>
            </a:r>
          </a:p>
          <a:p>
            <a:r>
              <a:rPr lang="ja-JP" altLang="en-US" dirty="0" smtClean="0"/>
              <a:t>市民革命以前　特権ユダヤ人（財力で領主と結びつく）とゲットーのユダヤ人</a:t>
            </a:r>
          </a:p>
          <a:p>
            <a:r>
              <a:rPr kumimoji="1" lang="ja-JP" altLang="en-US" dirty="0" smtClean="0"/>
              <a:t>市民革命　政治的平等→社会的差別</a:t>
            </a:r>
          </a:p>
          <a:p>
            <a:pPr lvl="1"/>
            <a:r>
              <a:rPr lang="ja-JP" altLang="en-US" dirty="0" smtClean="0"/>
              <a:t>学校からの排除（緩和→職業的排除）</a:t>
            </a:r>
          </a:p>
          <a:p>
            <a:pPr lvl="1"/>
            <a:r>
              <a:rPr kumimoji="1" lang="ja-JP" altLang="en-US" dirty="0" smtClean="0"/>
              <a:t>モーゼス・メンデルスゾーンの登場（才能と努力による地位向上の志向）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　社会主義は滅んだか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ソ連の崩壊・中国の市場経済導入・東欧のＥＵ加盟→「社会主義は崩壊した」</a:t>
            </a:r>
          </a:p>
          <a:p>
            <a:r>
              <a:rPr kumimoji="1" lang="ja-JP" altLang="en-US" dirty="0" smtClean="0"/>
              <a:t>グローバリゼーションが経済格差を増大→社会主義思想の見直し機運（マルクス再評価）</a:t>
            </a:r>
          </a:p>
          <a:p>
            <a:r>
              <a:rPr lang="ja-JP" altLang="en-US" dirty="0" smtClean="0"/>
              <a:t>社会主義政党の政権担当</a:t>
            </a:r>
            <a:r>
              <a:rPr lang="ja-JP" altLang="en-US" dirty="0" smtClean="0"/>
              <a:t>（英労働党、独社会</a:t>
            </a:r>
            <a:r>
              <a:rPr lang="ja-JP" altLang="en-US" dirty="0"/>
              <a:t>民主党</a:t>
            </a:r>
            <a:r>
              <a:rPr lang="ja-JP" altLang="en-US" dirty="0" smtClean="0"/>
              <a:t>、仏社会党</a:t>
            </a:r>
            <a:r>
              <a:rPr lang="ja-JP" altLang="en-US" dirty="0"/>
              <a:t>、北欧の社会民主党</a:t>
            </a:r>
            <a:r>
              <a:rPr lang="ja-JP" altLang="en-US" dirty="0" smtClean="0"/>
              <a:t>等</a:t>
            </a:r>
            <a:r>
              <a:rPr lang="ja-JP" altLang="en-US" dirty="0" smtClean="0"/>
              <a:t>）</a:t>
            </a:r>
            <a:endParaRPr lang="ja-JP" altLang="en-US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　　　　⇩</a:t>
            </a:r>
          </a:p>
          <a:p>
            <a:r>
              <a:rPr kumimoji="1" lang="ja-JP" altLang="en-US" dirty="0" smtClean="0"/>
              <a:t>多様な社会主義思想を理解する</a:t>
            </a:r>
            <a:r>
              <a:rPr kumimoji="1" lang="ja-JP" altLang="en-US" dirty="0"/>
              <a:t>べき</a:t>
            </a:r>
          </a:p>
        </p:txBody>
      </p:sp>
    </p:spTree>
    <p:extLst>
      <p:ext uri="{BB962C8B-B14F-4D97-AF65-F5344CB8AC3E}">
        <p14:creationId xmlns:p14="http://schemas.microsoft.com/office/powerpoint/2010/main" val="1792663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社会主義思想とは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共通点：自由より平等を重視（源流としてのトマス・モア</a:t>
            </a: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ユートピア</a:t>
            </a:r>
            <a:r>
              <a:rPr kumimoji="1" lang="en-US" altLang="ja-JP" dirty="0" smtClean="0"/>
              <a:t>』</a:t>
            </a:r>
            <a:endParaRPr kumimoji="1" lang="ja-JP" altLang="en-US" dirty="0" smtClean="0"/>
          </a:p>
          <a:p>
            <a:r>
              <a:rPr lang="ja-JP" altLang="en-US" dirty="0" smtClean="0"/>
              <a:t>空想的社会主義（エンゲルスの評価）</a:t>
            </a:r>
          </a:p>
          <a:p>
            <a:pPr lvl="1"/>
            <a:r>
              <a:rPr kumimoji="1" lang="ja-JP" altLang="en-US" dirty="0"/>
              <a:t>サン・</a:t>
            </a:r>
            <a:r>
              <a:rPr kumimoji="1" lang="ja-JP" altLang="en-US" dirty="0" smtClean="0"/>
              <a:t>シモン（１９ｃ初仏）産業主義</a:t>
            </a:r>
          </a:p>
          <a:p>
            <a:pPr lvl="1"/>
            <a:r>
              <a:rPr lang="ja-JP" altLang="en-US" dirty="0" smtClean="0"/>
              <a:t>フーリエ（１９ｃ初仏）ユートピア的共同体構想</a:t>
            </a:r>
          </a:p>
          <a:p>
            <a:pPr lvl="1"/>
            <a:r>
              <a:rPr kumimoji="1" lang="ja-JP" altLang="en-US" dirty="0"/>
              <a:t>ロバート・</a:t>
            </a:r>
            <a:r>
              <a:rPr kumimoji="1" lang="ja-JP" altLang="en-US" dirty="0" smtClean="0"/>
              <a:t>オーエン（１９ｃ前半英）</a:t>
            </a:r>
          </a:p>
          <a:p>
            <a:r>
              <a:rPr lang="ja-JP" altLang="en-US" dirty="0" smtClean="0"/>
              <a:t>マルクス主義</a:t>
            </a:r>
          </a:p>
          <a:p>
            <a:r>
              <a:rPr kumimoji="1" lang="ja-JP" altLang="en-US" dirty="0" smtClean="0"/>
              <a:t>フェビアン</a:t>
            </a:r>
            <a:r>
              <a:rPr kumimoji="1" lang="ja-JP" altLang="en-US" dirty="0"/>
              <a:t>主義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ロバート・オーエン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イギリス産業革命来の紡績工場の経営者</a:t>
            </a:r>
          </a:p>
          <a:p>
            <a:pPr lvl="1"/>
            <a:r>
              <a:rPr lang="ja-JP" altLang="en-US" dirty="0" smtClean="0"/>
              <a:t>工場に学校を付設</a:t>
            </a:r>
            <a:r>
              <a:rPr lang="ja-JP" altLang="en-US" dirty="0"/>
              <a:t>し</a:t>
            </a:r>
            <a:r>
              <a:rPr lang="ja-JP" altLang="en-US" dirty="0" smtClean="0"/>
              <a:t>、労働者子弟の教育</a:t>
            </a:r>
          </a:p>
          <a:p>
            <a:pPr lvl="1"/>
            <a:r>
              <a:rPr lang="ja-JP" altLang="en-US" dirty="0" smtClean="0"/>
              <a:t>人間は「環境」の産物</a:t>
            </a:r>
          </a:p>
          <a:p>
            <a:pPr lvl="1"/>
            <a:r>
              <a:rPr kumimoji="1" lang="ja-JP" altLang="en-US" dirty="0" smtClean="0"/>
              <a:t>工場の環境改善（子どもが</a:t>
            </a:r>
            <a:r>
              <a:rPr kumimoji="1" lang="en-US" altLang="ja-JP" dirty="0" smtClean="0"/>
              <a:t>12</a:t>
            </a:r>
            <a:r>
              <a:rPr kumimoji="1" lang="ja-JP" altLang="en-US" dirty="0" smtClean="0"/>
              <a:t>時間労働は無理）</a:t>
            </a:r>
          </a:p>
          <a:p>
            <a:r>
              <a:rPr lang="ja-JP" altLang="en-US" dirty="0" smtClean="0"/>
              <a:t>経営の成功を基礎に議員に</a:t>
            </a:r>
          </a:p>
          <a:p>
            <a:pPr lvl="1"/>
            <a:r>
              <a:rPr kumimoji="1" lang="ja-JP" altLang="en-US" dirty="0" smtClean="0"/>
              <a:t>工場法制定運動（経営者層からは狂人扱い）</a:t>
            </a:r>
          </a:p>
          <a:p>
            <a:pPr lvl="1"/>
            <a:r>
              <a:rPr lang="ja-JP" altLang="en-US" dirty="0" smtClean="0"/>
              <a:t>世界初の工場法制定を実現</a:t>
            </a:r>
          </a:p>
          <a:p>
            <a:r>
              <a:rPr kumimoji="1" lang="ja-JP" altLang="en-US" dirty="0" smtClean="0"/>
              <a:t>アメリカに</a:t>
            </a:r>
            <a:r>
              <a:rPr kumimoji="1" lang="ja-JP" altLang="en-US" dirty="0"/>
              <a:t>わたって</a:t>
            </a:r>
            <a:r>
              <a:rPr kumimoji="1" lang="ja-JP" altLang="en-US" dirty="0" smtClean="0"/>
              <a:t>、協同社会の試み</a:t>
            </a:r>
          </a:p>
          <a:p>
            <a:pPr lvl="1"/>
            <a:r>
              <a:rPr lang="ja-JP" altLang="en-US" dirty="0" smtClean="0"/>
              <a:t>失敗</a:t>
            </a:r>
            <a:r>
              <a:rPr lang="ja-JP" altLang="en-US" dirty="0"/>
              <a:t>して</a:t>
            </a:r>
            <a:r>
              <a:rPr lang="ja-JP" altLang="en-US" dirty="0" smtClean="0"/>
              <a:t>、晩年は</a:t>
            </a:r>
            <a:r>
              <a:rPr lang="ja-JP" altLang="en-US" dirty="0"/>
              <a:t>精神</a:t>
            </a:r>
            <a:r>
              <a:rPr lang="ja-JP" altLang="en-US" dirty="0" smtClean="0"/>
              <a:t>更生</a:t>
            </a:r>
            <a:r>
              <a:rPr lang="ja-JP" altLang="en-US" dirty="0"/>
              <a:t>運動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akei\Desktop\350px-New_harmony_vis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52123" y="2204864"/>
            <a:ext cx="5682985" cy="3312368"/>
          </a:xfrm>
          <a:prstGeom prst="rect">
            <a:avLst/>
          </a:prstGeom>
          <a:noFill/>
        </p:spPr>
      </p:pic>
      <p:pic>
        <p:nvPicPr>
          <p:cNvPr id="1028" name="Picture 4" descr="C:\Users\wakei\Desktop\200px-Portrait_of_Robert_Ow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48" y="2204864"/>
            <a:ext cx="2963481" cy="3528392"/>
          </a:xfrm>
          <a:prstGeom prst="rect">
            <a:avLst/>
          </a:prstGeom>
          <a:noFill/>
        </p:spPr>
      </p:pic>
      <p:sp>
        <p:nvSpPr>
          <p:cNvPr id="5" name="テキスト ボックス 4"/>
          <p:cNvSpPr txBox="1"/>
          <p:nvPr/>
        </p:nvSpPr>
        <p:spPr>
          <a:xfrm>
            <a:off x="3419872" y="1196752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アメリカ、ニューラナークの構想図（実現せず）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9512" y="119675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５０歳のロバート・オーウェン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マルクス１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１９世紀半ば（独から英に亡命）</a:t>
            </a:r>
          </a:p>
          <a:p>
            <a:r>
              <a:rPr kumimoji="1" lang="ja-JP" altLang="en-US" dirty="0" smtClean="0"/>
              <a:t>歴史的分析</a:t>
            </a:r>
          </a:p>
          <a:p>
            <a:pPr lvl="1"/>
            <a:r>
              <a:rPr lang="ja-JP" altLang="en-US" dirty="0" smtClean="0"/>
              <a:t>歴史は</a:t>
            </a:r>
            <a:r>
              <a:rPr lang="ja-JP" altLang="en-US" dirty="0"/>
              <a:t>階級</a:t>
            </a:r>
            <a:r>
              <a:rPr lang="ja-JP" altLang="en-US" dirty="0" smtClean="0"/>
              <a:t>闘争</a:t>
            </a:r>
            <a:r>
              <a:rPr lang="ja-JP" altLang="en-US" dirty="0"/>
              <a:t>に</a:t>
            </a:r>
            <a:r>
              <a:rPr lang="ja-JP" altLang="en-US" dirty="0" smtClean="0"/>
              <a:t>よって動く</a:t>
            </a:r>
          </a:p>
          <a:p>
            <a:pPr lvl="1"/>
            <a:r>
              <a:rPr kumimoji="1" lang="ja-JP" altLang="en-US" dirty="0" smtClean="0"/>
              <a:t>生産制度が土台となり、政治や文化が形成</a:t>
            </a:r>
          </a:p>
          <a:p>
            <a:pPr lvl="1"/>
            <a:r>
              <a:rPr kumimoji="1" lang="ja-JP" altLang="en-US" dirty="0" smtClean="0"/>
              <a:t>生産力が高まると生産様式が変化して時代転換</a:t>
            </a:r>
          </a:p>
          <a:p>
            <a:r>
              <a:rPr lang="ja-JP" altLang="en-US" dirty="0"/>
              <a:t>資本</a:t>
            </a:r>
            <a:r>
              <a:rPr lang="ja-JP" altLang="en-US" dirty="0" smtClean="0"/>
              <a:t>主義経済の分析</a:t>
            </a:r>
          </a:p>
          <a:p>
            <a:pPr lvl="1"/>
            <a:r>
              <a:rPr kumimoji="1" lang="ja-JP" altLang="en-US" dirty="0" smtClean="0"/>
              <a:t>発達した商品経済で等価交換が原則</a:t>
            </a:r>
          </a:p>
          <a:p>
            <a:pPr lvl="1"/>
            <a:r>
              <a:rPr lang="ja-JP" altLang="en-US" dirty="0" smtClean="0"/>
              <a:t>労働力と賃金も等価交換</a:t>
            </a:r>
          </a:p>
          <a:p>
            <a:pPr lvl="1"/>
            <a:r>
              <a:rPr kumimoji="1" lang="ja-JP" altLang="en-US" dirty="0" smtClean="0"/>
              <a:t>労働力は賃金以上の価値を生産、その余剰価値を資本家が独占（搾取）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logs.c.yimg.jp/res/blog-59-90/retire0611/folder/1197175/74/35061874/img_1?12976683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2656"/>
            <a:ext cx="7176939" cy="6413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6963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マルクス２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ja-JP" altLang="en-US" dirty="0"/>
              <a:t>　　　　　　マルクス「共産党宣言」</a:t>
            </a:r>
          </a:p>
          <a:p>
            <a:r>
              <a:rPr lang="ja-JP" altLang="en-US" dirty="0"/>
              <a:t>しかしもっともすすんだ国々では、つぎの諸方策がかなり全般的に適用されるであろう。</a:t>
            </a:r>
          </a:p>
          <a:p>
            <a:r>
              <a:rPr lang="ja-JP" altLang="en-US" dirty="0"/>
              <a:t>一　土地所有を収奪し、地代を国家の経費にあてる。</a:t>
            </a:r>
          </a:p>
          <a:p>
            <a:r>
              <a:rPr lang="ja-JP" altLang="en-US" dirty="0"/>
              <a:t>二　強度の累進税。</a:t>
            </a:r>
          </a:p>
          <a:p>
            <a:r>
              <a:rPr lang="ja-JP" altLang="en-US" dirty="0"/>
              <a:t>三　相続権の廃止。</a:t>
            </a:r>
          </a:p>
          <a:p>
            <a:r>
              <a:rPr lang="ja-JP" altLang="en-US" dirty="0"/>
              <a:t>四　すべての亡命者および反逆者の財産の没収。</a:t>
            </a:r>
          </a:p>
          <a:p>
            <a:r>
              <a:rPr lang="ja-JP" altLang="en-US" dirty="0"/>
              <a:t>五　国家資本によって経営され、排他的独占権をもつ一国立銀行を通じて信用を　　国家の手に集中する。</a:t>
            </a:r>
          </a:p>
          <a:p>
            <a:r>
              <a:rPr lang="ja-JP" altLang="en-US" dirty="0"/>
              <a:t>六　運輸機関を国家の手に集中する。</a:t>
            </a:r>
          </a:p>
          <a:p>
            <a:r>
              <a:rPr lang="ja-JP" altLang="en-US" dirty="0"/>
              <a:t>七　国有工場、生産用具の増加。共同の計画による土地の開墾と改良。</a:t>
            </a:r>
          </a:p>
          <a:p>
            <a:r>
              <a:rPr lang="ja-JP" altLang="en-US" dirty="0"/>
              <a:t>八　万人にたいする平等の労働義務。産業軍の編成、とくに農業のためのそれ。</a:t>
            </a:r>
          </a:p>
          <a:p>
            <a:r>
              <a:rPr lang="ja-JP" altLang="en-US" dirty="0"/>
              <a:t>九　農業と工業の経営の結合。都市と農村の対立の漸次的除去。</a:t>
            </a:r>
          </a:p>
          <a:p>
            <a:r>
              <a:rPr lang="ja-JP" altLang="en-US" dirty="0"/>
              <a:t>一〇　すべての児童にたいする公共無料教育。現在の形の児童の工場労働の廃止。　　教育と物質的生産との結合。その他。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マルクス３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マルクスは当初革命</a:t>
            </a:r>
            <a:r>
              <a:rPr lang="ja-JP" altLang="en-US" dirty="0"/>
              <a:t>に</a:t>
            </a:r>
            <a:r>
              <a:rPr lang="ja-JP" altLang="en-US" dirty="0" smtClean="0"/>
              <a:t>よる社会変革を考え</a:t>
            </a:r>
            <a:r>
              <a:rPr lang="ja-JP" altLang="en-US" dirty="0"/>
              <a:t>ていたが</a:t>
            </a:r>
            <a:r>
              <a:rPr lang="ja-JP" altLang="en-US" dirty="0" smtClean="0"/>
              <a:t>、</a:t>
            </a:r>
            <a:r>
              <a:rPr lang="ja-JP" altLang="en-US" dirty="0"/>
              <a:t>後</a:t>
            </a:r>
            <a:r>
              <a:rPr lang="ja-JP" altLang="en-US" dirty="0" smtClean="0"/>
              <a:t>、議会制の国をみて、民主主義的な選挙を通じての変革の可能性も考える</a:t>
            </a:r>
          </a:p>
          <a:p>
            <a:r>
              <a:rPr kumimoji="1" lang="ja-JP" altLang="en-US" dirty="0"/>
              <a:t>ふたつ</a:t>
            </a:r>
            <a:r>
              <a:rPr kumimoji="1" lang="ja-JP" altLang="en-US" dirty="0" smtClean="0"/>
              <a:t>の路線が分離</a:t>
            </a:r>
          </a:p>
          <a:p>
            <a:pPr lvl="1"/>
            <a:r>
              <a:rPr lang="ja-JP" altLang="en-US" dirty="0" smtClean="0"/>
              <a:t>暴力革命路線　レーニン主義（ソ連型）</a:t>
            </a:r>
          </a:p>
          <a:p>
            <a:pPr lvl="1"/>
            <a:r>
              <a:rPr kumimoji="1" lang="ja-JP" altLang="en-US" dirty="0" smtClean="0"/>
              <a:t>議会主義路線　社会民主主義（ドイツ等）</a:t>
            </a:r>
          </a:p>
          <a:p>
            <a:pPr lvl="2"/>
            <a:r>
              <a:rPr kumimoji="1" lang="ja-JP" altLang="en-US" dirty="0" smtClean="0"/>
              <a:t>マルクス主義的社会民主主義と、国民主義的社会民主主義に分離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488</Words>
  <Application>Microsoft Office PowerPoint</Application>
  <PresentationFormat>画面に合わせる (4:3)</PresentationFormat>
  <Paragraphs>80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6" baseType="lpstr">
      <vt:lpstr>ＭＳ Ｐゴシック</vt:lpstr>
      <vt:lpstr>Arial</vt:lpstr>
      <vt:lpstr>Calibri</vt:lpstr>
      <vt:lpstr>Office テーマ</vt:lpstr>
      <vt:lpstr>社会主義の教育理論</vt:lpstr>
      <vt:lpstr>　社会主義は滅んだか</vt:lpstr>
      <vt:lpstr>社会主義思想とは</vt:lpstr>
      <vt:lpstr>ロバート・オーエン</vt:lpstr>
      <vt:lpstr>PowerPoint プレゼンテーション</vt:lpstr>
      <vt:lpstr>マルクス１</vt:lpstr>
      <vt:lpstr>PowerPoint プレゼンテーション</vt:lpstr>
      <vt:lpstr>マルクス２</vt:lpstr>
      <vt:lpstr>マルクス３</vt:lpstr>
      <vt:lpstr>英　フェビアン主義</vt:lpstr>
      <vt:lpstr>ロシア革命</vt:lpstr>
      <vt:lpstr>ユダヤ人問題と教育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社会主義の教育理論</dc:title>
  <dc:creator>wakei</dc:creator>
  <cp:lastModifiedBy>wakei</cp:lastModifiedBy>
  <cp:revision>20</cp:revision>
  <dcterms:created xsi:type="dcterms:W3CDTF">2014-06-28T10:14:24Z</dcterms:created>
  <dcterms:modified xsi:type="dcterms:W3CDTF">2017-07-23T12:08:52Z</dcterms:modified>
</cp:coreProperties>
</file>