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85" r:id="rId4"/>
    <p:sldId id="259" r:id="rId5"/>
    <p:sldId id="257" r:id="rId6"/>
    <p:sldId id="260" r:id="rId7"/>
    <p:sldId id="261" r:id="rId8"/>
    <p:sldId id="262" r:id="rId9"/>
    <p:sldId id="263" r:id="rId10"/>
    <p:sldId id="28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3" r:id="rId29"/>
    <p:sldId id="286" r:id="rId30"/>
    <p:sldId id="287" r:id="rId31"/>
    <p:sldId id="280"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4"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75F1F-922F-49E7-95DD-629E5627CD75}" type="datetimeFigureOut">
              <a:rPr kumimoji="1" lang="ja-JP" altLang="en-US" smtClean="0"/>
              <a:pPr/>
              <a:t>2017/6/10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181CE-3200-4EAC-81E7-CC0F35148B38}" type="slidenum">
              <a:rPr kumimoji="1" lang="ja-JP" altLang="en-US" smtClean="0"/>
              <a:pPr/>
              <a:t>‹#›</a:t>
            </a:fld>
            <a:endParaRPr kumimoji="1" lang="ja-JP" altLang="en-US"/>
          </a:p>
        </p:txBody>
      </p:sp>
    </p:spTree>
    <p:extLst>
      <p:ext uri="{BB962C8B-B14F-4D97-AF65-F5344CB8AC3E}">
        <p14:creationId xmlns:p14="http://schemas.microsoft.com/office/powerpoint/2010/main" val="2567715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4D70A-148B-4B57-AF8C-5A0F2F531995}" type="slidenum">
              <a:rPr lang="en-US" altLang="ja-JP"/>
              <a:pPr/>
              <a:t>22</a:t>
            </a:fld>
            <a:endParaRPr lang="en-US" altLang="ja-JP"/>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ja-JP"/>
              <a:t>IPC</a:t>
            </a:r>
            <a:r>
              <a:rPr lang="ja-JP" altLang="en-US"/>
              <a:t>カルチュラルイブニング</a:t>
            </a:r>
          </a:p>
          <a:p>
            <a:endParaRPr lang="en-US" altLang="ja-JP"/>
          </a:p>
        </p:txBody>
      </p:sp>
    </p:spTree>
    <p:extLst>
      <p:ext uri="{BB962C8B-B14F-4D97-AF65-F5344CB8AC3E}">
        <p14:creationId xmlns:p14="http://schemas.microsoft.com/office/powerpoint/2010/main" val="119929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1182688" y="2017713"/>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1182688" y="4151313"/>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half" idx="3"/>
          </p:nvPr>
        </p:nvSpPr>
        <p:spPr>
          <a:xfrm>
            <a:off x="5145088" y="2017713"/>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7042150" y="6243638"/>
            <a:ext cx="1905000" cy="457200"/>
          </a:xfrm>
        </p:spPr>
        <p:txBody>
          <a:bodyPr/>
          <a:lstStyle>
            <a:lvl1pPr>
              <a:defRPr/>
            </a:lvl1pPr>
          </a:lstStyle>
          <a:p>
            <a:fld id="{9CDB5B38-00A7-4B60-98C3-830A7AFDC8BD}" type="slidenum">
              <a:rPr lang="en-US" altLang="ja-JP"/>
              <a:pPr/>
              <a:t>‹#›</a:t>
            </a:fld>
            <a:endParaRPr lang="en-US" altLang="ja-JP"/>
          </a:p>
        </p:txBody>
      </p:sp>
    </p:spTree>
    <p:extLst>
      <p:ext uri="{BB962C8B-B14F-4D97-AF65-F5344CB8AC3E}">
        <p14:creationId xmlns:p14="http://schemas.microsoft.com/office/powerpoint/2010/main" val="24090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6729793-9989-4F18-BDD0-254180636575}" type="datetimeFigureOut">
              <a:rPr kumimoji="1" lang="ja-JP" altLang="en-US" smtClean="0"/>
              <a:pPr/>
              <a:t>2017/6/10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29793-9989-4F18-BDD0-254180636575}" type="datetimeFigureOut">
              <a:rPr kumimoji="1" lang="ja-JP" altLang="en-US" smtClean="0"/>
              <a:pPr/>
              <a:t>2017/6/10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2E8DD-D70C-4970-BE45-59CF3FD8AFB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gmont.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フォルケ・ホイ・スコレ</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世界の民衆教育の原点</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IPC</a:t>
            </a:r>
            <a:r>
              <a:rPr kumimoji="1" lang="ja-JP" altLang="en-US" dirty="0" smtClean="0"/>
              <a:t>の歴史</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ペーター・マニク </a:t>
            </a:r>
            <a:r>
              <a:rPr kumimoji="1" lang="en-US" altLang="ja-JP" dirty="0" smtClean="0"/>
              <a:t>1916</a:t>
            </a:r>
            <a:r>
              <a:rPr kumimoji="1" lang="ja-JP" altLang="en-US" dirty="0" smtClean="0"/>
              <a:t>年、第一次大戦の軍務を放棄して渡英。バーミンガムのクウェーカー・カレッジに入学。新しい国際平和のためのフォルケを設立を考える。</a:t>
            </a:r>
          </a:p>
          <a:p>
            <a:r>
              <a:rPr lang="en-US" altLang="ja-JP" dirty="0" smtClean="0"/>
              <a:t>1919</a:t>
            </a:r>
            <a:r>
              <a:rPr lang="ja-JP" altLang="en-US" dirty="0" smtClean="0"/>
              <a:t>年帰国、</a:t>
            </a:r>
            <a:r>
              <a:rPr lang="en-US" altLang="ja-JP" dirty="0" smtClean="0"/>
              <a:t>1921</a:t>
            </a:r>
            <a:r>
              <a:rPr lang="ja-JP" altLang="en-US" dirty="0" smtClean="0"/>
              <a:t>年に</a:t>
            </a:r>
            <a:r>
              <a:rPr lang="en-US" altLang="ja-JP" dirty="0" smtClean="0"/>
              <a:t>IPC</a:t>
            </a:r>
            <a:r>
              <a:rPr lang="ja-JP" altLang="en-US" dirty="0" smtClean="0"/>
              <a:t>設立。</a:t>
            </a:r>
          </a:p>
          <a:p>
            <a:r>
              <a:rPr kumimoji="1" lang="ja-JP" altLang="en-US" dirty="0" smtClean="0"/>
              <a:t>当初はデンマーク人が多く、作業は校舎造り。</a:t>
            </a:r>
          </a:p>
          <a:p>
            <a:r>
              <a:rPr lang="ja-JP" altLang="en-US" dirty="0" smtClean="0"/>
              <a:t>国家間の対立が学生の対立に持ち込まれる傾向</a:t>
            </a:r>
            <a:r>
              <a:rPr lang="en-US" altLang="ja-JP" dirty="0" smtClean="0"/>
              <a:t>(</a:t>
            </a:r>
            <a:r>
              <a:rPr lang="ja-JP" altLang="en-US" dirty="0" smtClean="0"/>
              <a:t>第二次大戦中から現在も</a:t>
            </a:r>
            <a:r>
              <a:rPr lang="en-US" altLang="ja-JP" dirty="0" smtClean="0"/>
              <a:t>)</a:t>
            </a:r>
            <a:endParaRPr lang="ja-JP" altLang="en-US" dirty="0" smtClean="0"/>
          </a:p>
          <a:p>
            <a:r>
              <a:rPr kumimoji="1" lang="ja-JP" altLang="en-US" dirty="0" smtClean="0"/>
              <a:t>現在の学生は圧倒的に外国人</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endParaRPr lang="ja-JP" altLang="ja-JP"/>
          </a:p>
        </p:txBody>
      </p:sp>
      <p:sp>
        <p:nvSpPr>
          <p:cNvPr id="131075" name="Rectangle 3"/>
          <p:cNvSpPr>
            <a:spLocks noGrp="1" noChangeArrowheads="1"/>
          </p:cNvSpPr>
          <p:nvPr>
            <p:ph type="body" idx="1"/>
          </p:nvPr>
        </p:nvSpPr>
        <p:spPr/>
        <p:txBody>
          <a:bodyPr/>
          <a:lstStyle/>
          <a:p>
            <a:endParaRPr lang="ja-JP" altLang="ja-JP"/>
          </a:p>
        </p:txBody>
      </p:sp>
      <p:pic>
        <p:nvPicPr>
          <p:cNvPr id="131076" name="Picture 4" descr="DSCF03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extLst>
            <a:ext uri="{909E8E84-426E-40DD-AFC4-6F175D3DCCD1}">
              <a14:hiddenFill xmlns:a14="http://schemas.microsoft.com/office/drawing/2010/main">
                <a:solidFill>
                  <a:srgbClr val="FFFFFF"/>
                </a:solidFill>
              </a14:hiddenFill>
            </a:ext>
          </a:extLst>
        </p:spPr>
      </p:pic>
      <p:sp>
        <p:nvSpPr>
          <p:cNvPr id="131077" name="Text Box 5"/>
          <p:cNvSpPr txBox="1">
            <a:spLocks noChangeArrowheads="1"/>
          </p:cNvSpPr>
          <p:nvPr/>
        </p:nvSpPr>
        <p:spPr bwMode="auto">
          <a:xfrm>
            <a:off x="250825" y="6092825"/>
            <a:ext cx="748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International People’s College</a:t>
            </a:r>
          </a:p>
        </p:txBody>
      </p:sp>
    </p:spTree>
    <p:extLst>
      <p:ext uri="{BB962C8B-B14F-4D97-AF65-F5344CB8AC3E}">
        <p14:creationId xmlns:p14="http://schemas.microsoft.com/office/powerpoint/2010/main" val="676474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ppt_x</p:attrName>
                                        </p:attrNameLst>
                                      </p:cBhvr>
                                      <p:tavLst>
                                        <p:tav tm="0">
                                          <p:val>
                                            <p:strVal val="#ppt_x-.2"/>
                                          </p:val>
                                        </p:tav>
                                        <p:tav tm="100000">
                                          <p:val>
                                            <p:strVal val="#ppt_x"/>
                                          </p:val>
                                        </p:tav>
                                      </p:tavLst>
                                    </p:anim>
                                    <p:anim calcmode="lin" valueType="num">
                                      <p:cBhvr>
                                        <p:cTn id="8" dur="1000" fill="hold"/>
                                        <p:tgtEl>
                                          <p:spTgt spid="131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1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1075">
                                            <p:txEl>
                                              <p:pRg st="0" end="0"/>
                                            </p:txEl>
                                          </p:spTgt>
                                        </p:tgtEl>
                                        <p:attrNameLst>
                                          <p:attrName>style.visibility</p:attrName>
                                        </p:attrNameLst>
                                      </p:cBhvr>
                                      <p:to>
                                        <p:strVal val="visible"/>
                                      </p:to>
                                    </p:set>
                                    <p:animEffect transition="in" filter="fade">
                                      <p:cBhvr>
                                        <p:cTn id="14" dur="500"/>
                                        <p:tgtEl>
                                          <p:spTgt spid="131075">
                                            <p:txEl>
                                              <p:pRg st="0" end="0"/>
                                            </p:txEl>
                                          </p:spTgt>
                                        </p:tgtEl>
                                      </p:cBhvr>
                                    </p:animEffect>
                                    <p:anim calcmode="lin" valueType="num">
                                      <p:cBhvr>
                                        <p:cTn id="15"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107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endParaRPr lang="ja-JP" altLang="ja-JP"/>
          </a:p>
        </p:txBody>
      </p:sp>
      <p:sp>
        <p:nvSpPr>
          <p:cNvPr id="132099" name="Rectangle 3"/>
          <p:cNvSpPr>
            <a:spLocks noGrp="1" noChangeArrowheads="1"/>
          </p:cNvSpPr>
          <p:nvPr>
            <p:ph type="body" idx="1"/>
          </p:nvPr>
        </p:nvSpPr>
        <p:spPr/>
        <p:txBody>
          <a:bodyPr/>
          <a:lstStyle/>
          <a:p>
            <a:endParaRPr lang="ja-JP" altLang="ja-JP"/>
          </a:p>
        </p:txBody>
      </p:sp>
      <p:pic>
        <p:nvPicPr>
          <p:cNvPr id="132100" name="Picture 4" descr="DSCF0373"/>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179388" y="134938"/>
            <a:ext cx="8785225" cy="658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321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2098"/>
                                        </p:tgtEl>
                                        <p:attrNameLst>
                                          <p:attrName>style.visibility</p:attrName>
                                        </p:attrNameLst>
                                      </p:cBhvr>
                                      <p:to>
                                        <p:strVal val="visible"/>
                                      </p:to>
                                    </p:set>
                                    <p:anim calcmode="lin" valueType="num">
                                      <p:cBhvr>
                                        <p:cTn id="7" dur="1000" fill="hold"/>
                                        <p:tgtEl>
                                          <p:spTgt spid="132098"/>
                                        </p:tgtEl>
                                        <p:attrNameLst>
                                          <p:attrName>ppt_x</p:attrName>
                                        </p:attrNameLst>
                                      </p:cBhvr>
                                      <p:tavLst>
                                        <p:tav tm="0">
                                          <p:val>
                                            <p:strVal val="#ppt_x-.2"/>
                                          </p:val>
                                        </p:tav>
                                        <p:tav tm="100000">
                                          <p:val>
                                            <p:strVal val="#ppt_x"/>
                                          </p:val>
                                        </p:tav>
                                      </p:tavLst>
                                    </p:anim>
                                    <p:anim calcmode="lin" valueType="num">
                                      <p:cBhvr>
                                        <p:cTn id="8" dur="1000" fill="hold"/>
                                        <p:tgtEl>
                                          <p:spTgt spid="132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2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2099">
                                            <p:txEl>
                                              <p:pRg st="0" end="0"/>
                                            </p:txEl>
                                          </p:spTgt>
                                        </p:tgtEl>
                                        <p:attrNameLst>
                                          <p:attrName>style.visibility</p:attrName>
                                        </p:attrNameLst>
                                      </p:cBhvr>
                                      <p:to>
                                        <p:strVal val="visible"/>
                                      </p:to>
                                    </p:set>
                                    <p:animEffect transition="in" filter="fade">
                                      <p:cBhvr>
                                        <p:cTn id="14" dur="500"/>
                                        <p:tgtEl>
                                          <p:spTgt spid="132099">
                                            <p:txEl>
                                              <p:pRg st="0" end="0"/>
                                            </p:txEl>
                                          </p:spTgt>
                                        </p:tgtEl>
                                      </p:cBhvr>
                                    </p:animEffect>
                                    <p:anim calcmode="lin" valueType="num">
                                      <p:cBhvr>
                                        <p:cTn id="15"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20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endParaRPr lang="ja-JP" altLang="ja-JP"/>
          </a:p>
        </p:txBody>
      </p:sp>
      <p:sp>
        <p:nvSpPr>
          <p:cNvPr id="133123" name="Rectangle 3"/>
          <p:cNvSpPr>
            <a:spLocks noGrp="1" noChangeArrowheads="1"/>
          </p:cNvSpPr>
          <p:nvPr>
            <p:ph type="body" idx="1"/>
          </p:nvPr>
        </p:nvSpPr>
        <p:spPr/>
        <p:txBody>
          <a:bodyPr/>
          <a:lstStyle/>
          <a:p>
            <a:endParaRPr lang="ja-JP" altLang="ja-JP"/>
          </a:p>
        </p:txBody>
      </p:sp>
      <p:pic>
        <p:nvPicPr>
          <p:cNvPr id="133124" name="Picture 4" descr="DSCF0324"/>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a:stretch>
            <a:fillRect/>
          </a:stretch>
        </p:blipFill>
        <p:spPr bwMode="auto">
          <a:xfrm>
            <a:off x="179388" y="115888"/>
            <a:ext cx="8785225" cy="6534150"/>
          </a:xfrm>
          <a:prstGeom prst="rect">
            <a:avLst/>
          </a:prstGeom>
          <a:noFill/>
          <a:extLst>
            <a:ext uri="{909E8E84-426E-40DD-AFC4-6F175D3DCCD1}">
              <a14:hiddenFill xmlns:a14="http://schemas.microsoft.com/office/drawing/2010/main">
                <a:solidFill>
                  <a:srgbClr val="FFFFFF"/>
                </a:solidFill>
              </a14:hiddenFill>
            </a:ext>
          </a:extLst>
        </p:spPr>
      </p:pic>
      <p:sp>
        <p:nvSpPr>
          <p:cNvPr id="133125" name="Text Box 5"/>
          <p:cNvSpPr txBox="1">
            <a:spLocks noChangeArrowheads="1"/>
          </p:cNvSpPr>
          <p:nvPr/>
        </p:nvSpPr>
        <p:spPr bwMode="auto">
          <a:xfrm>
            <a:off x="395288" y="6092825"/>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Common Room</a:t>
            </a:r>
          </a:p>
        </p:txBody>
      </p:sp>
    </p:spTree>
    <p:extLst>
      <p:ext uri="{BB962C8B-B14F-4D97-AF65-F5344CB8AC3E}">
        <p14:creationId xmlns:p14="http://schemas.microsoft.com/office/powerpoint/2010/main" val="3806734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90" name="Rectangle 6"/>
          <p:cNvSpPr>
            <a:spLocks noGrp="1" noChangeArrowheads="1"/>
          </p:cNvSpPr>
          <p:nvPr>
            <p:ph type="title"/>
          </p:nvPr>
        </p:nvSpPr>
        <p:spPr/>
        <p:txBody>
          <a:bodyPr/>
          <a:lstStyle/>
          <a:p>
            <a:r>
              <a:rPr lang="en-US" altLang="ja-JP"/>
              <a:t/>
            </a:r>
            <a:br>
              <a:rPr lang="en-US" altLang="ja-JP"/>
            </a:br>
            <a:r>
              <a:rPr lang="en-US" altLang="ja-JP"/>
              <a:t> 2008 Autumn Term</a:t>
            </a:r>
          </a:p>
        </p:txBody>
      </p:sp>
      <p:pic>
        <p:nvPicPr>
          <p:cNvPr id="93198" name="Picture 14" descr="n1423601747_30056737_7646[1]"/>
          <p:cNvPicPr>
            <a:picLocks noGrp="1" noChangeAspect="1" noChangeArrowheads="1"/>
          </p:cNvPicPr>
          <p:nvPr>
            <p:ph sz="quarter" idx="1"/>
          </p:nvPr>
        </p:nvPicPr>
        <p:blipFill>
          <a:blip r:embed="rId2" cstate="print">
            <a:lum bright="12000" contrast="12000"/>
            <a:extLst>
              <a:ext uri="{28A0092B-C50C-407E-A947-70E740481C1C}">
                <a14:useLocalDpi xmlns:a14="http://schemas.microsoft.com/office/drawing/2010/main" val="0"/>
              </a:ext>
            </a:extLst>
          </a:blip>
          <a:srcRect/>
          <a:stretch>
            <a:fillRect/>
          </a:stretch>
        </p:blipFill>
        <p:spPr>
          <a:xfrm>
            <a:off x="755650" y="2060575"/>
            <a:ext cx="2881313" cy="2160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99" name="Picture 15" descr="n590043777_1237686_1940[1]"/>
          <p:cNvPicPr>
            <a:picLocks noGrp="1" noChangeAspect="1" noChangeArrowheads="1"/>
          </p:cNvPicPr>
          <p:nvPr>
            <p:ph sz="quarter" idx="2"/>
          </p:nvPr>
        </p:nvPicPr>
        <p:blipFill>
          <a:blip r:embed="rId3" cstate="print">
            <a:lum bright="12000" contrast="6000"/>
            <a:extLst>
              <a:ext uri="{28A0092B-C50C-407E-A947-70E740481C1C}">
                <a14:useLocalDpi xmlns:a14="http://schemas.microsoft.com/office/drawing/2010/main" val="0"/>
              </a:ext>
            </a:extLst>
          </a:blip>
          <a:srcRect/>
          <a:stretch>
            <a:fillRect/>
          </a:stretch>
        </p:blipFill>
        <p:spPr>
          <a:xfrm>
            <a:off x="684213" y="4221163"/>
            <a:ext cx="3097212" cy="244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95" name="Rectangle 11"/>
          <p:cNvSpPr>
            <a:spLocks noGrp="1" noChangeArrowheads="1"/>
          </p:cNvSpPr>
          <p:nvPr>
            <p:ph type="body" sz="half" idx="3"/>
          </p:nvPr>
        </p:nvSpPr>
        <p:spPr>
          <a:xfrm>
            <a:off x="3779838" y="2017713"/>
            <a:ext cx="5175250" cy="4435475"/>
          </a:xfrm>
        </p:spPr>
        <p:txBody>
          <a:bodyPr/>
          <a:lstStyle/>
          <a:p>
            <a:r>
              <a:rPr lang="ja-JP" altLang="en-US" sz="2800" b="1"/>
              <a:t>教員</a:t>
            </a:r>
          </a:p>
          <a:p>
            <a:pPr>
              <a:buFont typeface="Wingdings" pitchFamily="2" charset="2"/>
              <a:buNone/>
            </a:pPr>
            <a:r>
              <a:rPr lang="ja-JP" altLang="en-US" sz="2800"/>
              <a:t>　　</a:t>
            </a:r>
            <a:r>
              <a:rPr lang="en-US" altLang="ja-JP" sz="2800"/>
              <a:t>10</a:t>
            </a:r>
            <a:r>
              <a:rPr lang="ja-JP" altLang="en-US" sz="2800"/>
              <a:t>人</a:t>
            </a:r>
          </a:p>
          <a:p>
            <a:pPr>
              <a:buFont typeface="Wingdings" pitchFamily="2" charset="2"/>
              <a:buNone/>
            </a:pPr>
            <a:r>
              <a:rPr lang="ja-JP" altLang="en-US" sz="2800"/>
              <a:t>　　</a:t>
            </a:r>
            <a:r>
              <a:rPr lang="en-US" altLang="ja-JP" sz="2800"/>
              <a:t>6</a:t>
            </a:r>
            <a:r>
              <a:rPr lang="ja-JP" altLang="en-US" sz="2800"/>
              <a:t>カ国</a:t>
            </a:r>
            <a:r>
              <a:rPr lang="en-US" altLang="ja-JP" sz="2800"/>
              <a:t>(</a:t>
            </a:r>
            <a:r>
              <a:rPr lang="ja-JP" altLang="en-US" sz="2800"/>
              <a:t>デンマーク、カナダ、メキシコ・・・</a:t>
            </a:r>
            <a:r>
              <a:rPr lang="en-US" altLang="ja-JP" sz="2800"/>
              <a:t>)</a:t>
            </a:r>
          </a:p>
          <a:p>
            <a:r>
              <a:rPr lang="ja-JP" altLang="en-US" sz="2800" b="1"/>
              <a:t>生徒</a:t>
            </a:r>
          </a:p>
          <a:p>
            <a:pPr>
              <a:buFont typeface="Wingdings" pitchFamily="2" charset="2"/>
              <a:buNone/>
            </a:pPr>
            <a:r>
              <a:rPr lang="ja-JP" altLang="en-US" sz="2800"/>
              <a:t>　　</a:t>
            </a:r>
            <a:r>
              <a:rPr lang="en-US" altLang="ja-JP" sz="2800"/>
              <a:t>64</a:t>
            </a:r>
            <a:r>
              <a:rPr lang="ja-JP" altLang="en-US" sz="2800"/>
              <a:t>人</a:t>
            </a:r>
          </a:p>
          <a:p>
            <a:pPr>
              <a:buFont typeface="Wingdings" pitchFamily="2" charset="2"/>
              <a:buNone/>
            </a:pPr>
            <a:r>
              <a:rPr lang="ja-JP" altLang="en-US" sz="2800"/>
              <a:t>　　</a:t>
            </a:r>
            <a:r>
              <a:rPr lang="en-US" altLang="ja-JP" sz="2800"/>
              <a:t>20</a:t>
            </a:r>
            <a:r>
              <a:rPr lang="ja-JP" altLang="en-US" sz="2800"/>
              <a:t>カ国</a:t>
            </a:r>
            <a:r>
              <a:rPr lang="en-US" altLang="ja-JP" sz="2800"/>
              <a:t>(</a:t>
            </a:r>
            <a:r>
              <a:rPr lang="ja-JP" altLang="en-US" sz="2800"/>
              <a:t>日本、チェコ、グルジア、セネガル、スペイン・・・</a:t>
            </a:r>
            <a:r>
              <a:rPr lang="en-US" altLang="ja-JP" sz="2800"/>
              <a:t>)</a:t>
            </a:r>
          </a:p>
          <a:p>
            <a:endParaRPr lang="en-US" altLang="ja-JP" sz="2800"/>
          </a:p>
        </p:txBody>
      </p:sp>
    </p:spTree>
    <p:extLst>
      <p:ext uri="{BB962C8B-B14F-4D97-AF65-F5344CB8AC3E}">
        <p14:creationId xmlns:p14="http://schemas.microsoft.com/office/powerpoint/2010/main" val="2421973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p:cTn id="7" dur="1000" fill="hold"/>
                                        <p:tgtEl>
                                          <p:spTgt spid="93190"/>
                                        </p:tgtEl>
                                        <p:attrNameLst>
                                          <p:attrName>ppt_x</p:attrName>
                                        </p:attrNameLst>
                                      </p:cBhvr>
                                      <p:tavLst>
                                        <p:tav tm="0">
                                          <p:val>
                                            <p:strVal val="#ppt_x-.2"/>
                                          </p:val>
                                        </p:tav>
                                        <p:tav tm="100000">
                                          <p:val>
                                            <p:strVal val="#ppt_x"/>
                                          </p:val>
                                        </p:tav>
                                      </p:tavLst>
                                    </p:anim>
                                    <p:anim calcmode="lin" valueType="num">
                                      <p:cBhvr>
                                        <p:cTn id="8" dur="1000" fill="hold"/>
                                        <p:tgtEl>
                                          <p:spTgt spid="931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3195">
                                            <p:txEl>
                                              <p:pRg st="0" end="0"/>
                                            </p:txEl>
                                          </p:spTgt>
                                        </p:tgtEl>
                                        <p:attrNameLst>
                                          <p:attrName>style.visibility</p:attrName>
                                        </p:attrNameLst>
                                      </p:cBhvr>
                                      <p:to>
                                        <p:strVal val="visible"/>
                                      </p:to>
                                    </p:set>
                                    <p:animEffect transition="in" filter="fade">
                                      <p:cBhvr>
                                        <p:cTn id="14" dur="500"/>
                                        <p:tgtEl>
                                          <p:spTgt spid="93195">
                                            <p:txEl>
                                              <p:pRg st="0" end="0"/>
                                            </p:txEl>
                                          </p:spTgt>
                                        </p:tgtEl>
                                      </p:cBhvr>
                                    </p:animEffect>
                                    <p:anim calcmode="lin" valueType="num">
                                      <p:cBhvr>
                                        <p:cTn id="15" dur="500" fill="hold"/>
                                        <p:tgtEl>
                                          <p:spTgt spid="93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3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3195">
                                            <p:txEl>
                                              <p:pRg st="1" end="1"/>
                                            </p:txEl>
                                          </p:spTgt>
                                        </p:tgtEl>
                                        <p:attrNameLst>
                                          <p:attrName>style.visibility</p:attrName>
                                        </p:attrNameLst>
                                      </p:cBhvr>
                                      <p:to>
                                        <p:strVal val="visible"/>
                                      </p:to>
                                    </p:set>
                                    <p:animEffect transition="in" filter="fade">
                                      <p:cBhvr>
                                        <p:cTn id="21" dur="500"/>
                                        <p:tgtEl>
                                          <p:spTgt spid="93195">
                                            <p:txEl>
                                              <p:pRg st="1" end="1"/>
                                            </p:txEl>
                                          </p:spTgt>
                                        </p:tgtEl>
                                      </p:cBhvr>
                                    </p:animEffect>
                                    <p:anim calcmode="lin" valueType="num">
                                      <p:cBhvr>
                                        <p:cTn id="22" dur="500" fill="hold"/>
                                        <p:tgtEl>
                                          <p:spTgt spid="93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3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3195">
                                            <p:txEl>
                                              <p:pRg st="2" end="2"/>
                                            </p:txEl>
                                          </p:spTgt>
                                        </p:tgtEl>
                                        <p:attrNameLst>
                                          <p:attrName>style.visibility</p:attrName>
                                        </p:attrNameLst>
                                      </p:cBhvr>
                                      <p:to>
                                        <p:strVal val="visible"/>
                                      </p:to>
                                    </p:set>
                                    <p:animEffect transition="in" filter="fade">
                                      <p:cBhvr>
                                        <p:cTn id="28" dur="500"/>
                                        <p:tgtEl>
                                          <p:spTgt spid="93195">
                                            <p:txEl>
                                              <p:pRg st="2" end="2"/>
                                            </p:txEl>
                                          </p:spTgt>
                                        </p:tgtEl>
                                      </p:cBhvr>
                                    </p:animEffect>
                                    <p:anim calcmode="lin" valueType="num">
                                      <p:cBhvr>
                                        <p:cTn id="29" dur="500" fill="hold"/>
                                        <p:tgtEl>
                                          <p:spTgt spid="931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31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3195">
                                            <p:txEl>
                                              <p:pRg st="3" end="3"/>
                                            </p:txEl>
                                          </p:spTgt>
                                        </p:tgtEl>
                                        <p:attrNameLst>
                                          <p:attrName>style.visibility</p:attrName>
                                        </p:attrNameLst>
                                      </p:cBhvr>
                                      <p:to>
                                        <p:strVal val="visible"/>
                                      </p:to>
                                    </p:set>
                                    <p:animEffect transition="in" filter="fade">
                                      <p:cBhvr>
                                        <p:cTn id="35" dur="500"/>
                                        <p:tgtEl>
                                          <p:spTgt spid="93195">
                                            <p:txEl>
                                              <p:pRg st="3" end="3"/>
                                            </p:txEl>
                                          </p:spTgt>
                                        </p:tgtEl>
                                      </p:cBhvr>
                                    </p:animEffect>
                                    <p:anim calcmode="lin" valueType="num">
                                      <p:cBhvr>
                                        <p:cTn id="36" dur="500" fill="hold"/>
                                        <p:tgtEl>
                                          <p:spTgt spid="931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319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3195">
                                            <p:txEl>
                                              <p:pRg st="4" end="4"/>
                                            </p:txEl>
                                          </p:spTgt>
                                        </p:tgtEl>
                                        <p:attrNameLst>
                                          <p:attrName>style.visibility</p:attrName>
                                        </p:attrNameLst>
                                      </p:cBhvr>
                                      <p:to>
                                        <p:strVal val="visible"/>
                                      </p:to>
                                    </p:set>
                                    <p:animEffect transition="in" filter="fade">
                                      <p:cBhvr>
                                        <p:cTn id="42" dur="500"/>
                                        <p:tgtEl>
                                          <p:spTgt spid="93195">
                                            <p:txEl>
                                              <p:pRg st="4" end="4"/>
                                            </p:txEl>
                                          </p:spTgt>
                                        </p:tgtEl>
                                      </p:cBhvr>
                                    </p:animEffect>
                                    <p:anim calcmode="lin" valueType="num">
                                      <p:cBhvr>
                                        <p:cTn id="43" dur="500" fill="hold"/>
                                        <p:tgtEl>
                                          <p:spTgt spid="9319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319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93195">
                                            <p:txEl>
                                              <p:pRg st="5" end="5"/>
                                            </p:txEl>
                                          </p:spTgt>
                                        </p:tgtEl>
                                        <p:attrNameLst>
                                          <p:attrName>style.visibility</p:attrName>
                                        </p:attrNameLst>
                                      </p:cBhvr>
                                      <p:to>
                                        <p:strVal val="visible"/>
                                      </p:to>
                                    </p:set>
                                    <p:animEffect transition="in" filter="fade">
                                      <p:cBhvr>
                                        <p:cTn id="49" dur="500"/>
                                        <p:tgtEl>
                                          <p:spTgt spid="93195">
                                            <p:txEl>
                                              <p:pRg st="5" end="5"/>
                                            </p:txEl>
                                          </p:spTgt>
                                        </p:tgtEl>
                                      </p:cBhvr>
                                    </p:animEffect>
                                    <p:anim calcmode="lin" valueType="num">
                                      <p:cBhvr>
                                        <p:cTn id="50" dur="500" fill="hold"/>
                                        <p:tgtEl>
                                          <p:spTgt spid="9319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319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50938" y="214313"/>
            <a:ext cx="7793037" cy="1485900"/>
          </a:xfrm>
        </p:spPr>
        <p:txBody>
          <a:bodyPr/>
          <a:lstStyle/>
          <a:p>
            <a:r>
              <a:rPr lang="ja-JP" altLang="en-US"/>
              <a:t>授業内容</a:t>
            </a:r>
          </a:p>
        </p:txBody>
      </p:sp>
      <p:sp>
        <p:nvSpPr>
          <p:cNvPr id="77827" name="Rectangle 3"/>
          <p:cNvSpPr>
            <a:spLocks noGrp="1" noChangeArrowheads="1"/>
          </p:cNvSpPr>
          <p:nvPr>
            <p:ph type="body" idx="1"/>
          </p:nvPr>
        </p:nvSpPr>
        <p:spPr>
          <a:xfrm>
            <a:off x="1116013" y="1989138"/>
            <a:ext cx="7772400" cy="4114800"/>
          </a:xfrm>
        </p:spPr>
        <p:txBody>
          <a:bodyPr/>
          <a:lstStyle/>
          <a:p>
            <a:pPr>
              <a:buFont typeface="Wingdings" pitchFamily="2" charset="2"/>
              <a:buNone/>
            </a:pPr>
            <a:r>
              <a:rPr lang="ja-JP" altLang="en-US"/>
              <a:t>授業は</a:t>
            </a:r>
            <a:r>
              <a:rPr lang="en-US" altLang="ja-JP"/>
              <a:t>5</a:t>
            </a:r>
            <a:r>
              <a:rPr lang="ja-JP" altLang="en-US"/>
              <a:t>つのカテゴリー</a:t>
            </a:r>
          </a:p>
          <a:p>
            <a:pPr>
              <a:buFont typeface="Wingdings" pitchFamily="2" charset="2"/>
              <a:buNone/>
            </a:pPr>
            <a:r>
              <a:rPr lang="ja-JP" altLang="en-US"/>
              <a:t>  　①国際的な視点</a:t>
            </a:r>
          </a:p>
          <a:p>
            <a:pPr>
              <a:buFont typeface="Wingdings" pitchFamily="2" charset="2"/>
              <a:buNone/>
            </a:pPr>
            <a:r>
              <a:rPr lang="ja-JP" altLang="en-US"/>
              <a:t>　　②地域的な視点</a:t>
            </a:r>
          </a:p>
          <a:p>
            <a:pPr>
              <a:buFont typeface="Wingdings" pitchFamily="2" charset="2"/>
              <a:buNone/>
            </a:pPr>
            <a:r>
              <a:rPr lang="ja-JP" altLang="en-US"/>
              <a:t>　　③個人及び専門的スキル</a:t>
            </a:r>
          </a:p>
          <a:p>
            <a:pPr>
              <a:buFont typeface="Wingdings" pitchFamily="2" charset="2"/>
              <a:buNone/>
            </a:pPr>
            <a:r>
              <a:rPr lang="ja-JP" altLang="en-US"/>
              <a:t>　　④音楽と創造力</a:t>
            </a:r>
          </a:p>
          <a:p>
            <a:pPr>
              <a:buFont typeface="Wingdings" pitchFamily="2" charset="2"/>
              <a:buNone/>
            </a:pPr>
            <a:r>
              <a:rPr lang="ja-JP" altLang="en-US"/>
              <a:t>　　⑤言語</a:t>
            </a:r>
          </a:p>
          <a:p>
            <a:pPr>
              <a:buFont typeface="Wingdings" pitchFamily="2" charset="2"/>
              <a:buNone/>
            </a:pPr>
            <a:endParaRPr lang="en-US" altLang="ja-JP"/>
          </a:p>
        </p:txBody>
      </p:sp>
    </p:spTree>
    <p:extLst>
      <p:ext uri="{BB962C8B-B14F-4D97-AF65-F5344CB8AC3E}">
        <p14:creationId xmlns:p14="http://schemas.microsoft.com/office/powerpoint/2010/main" val="202664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1000"/>
                                        <p:tgtEl>
                                          <p:spTgt spid="77827">
                                            <p:txEl>
                                              <p:pRg st="0" end="0"/>
                                            </p:txEl>
                                          </p:spTgt>
                                        </p:tgtEl>
                                      </p:cBhvr>
                                    </p:animEffect>
                                    <p:anim calcmode="lin" valueType="num">
                                      <p:cBhvr>
                                        <p:cTn id="8"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78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Effect transition="in" filter="fade">
                                      <p:cBhvr>
                                        <p:cTn id="14" dur="1000"/>
                                        <p:tgtEl>
                                          <p:spTgt spid="77827">
                                            <p:txEl>
                                              <p:pRg st="1" end="1"/>
                                            </p:txEl>
                                          </p:spTgt>
                                        </p:tgtEl>
                                      </p:cBhvr>
                                    </p:animEffect>
                                    <p:anim calcmode="lin" valueType="num">
                                      <p:cBhvr>
                                        <p:cTn id="15"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Effect transition="in" filter="fade">
                                      <p:cBhvr>
                                        <p:cTn id="21" dur="1000"/>
                                        <p:tgtEl>
                                          <p:spTgt spid="77827">
                                            <p:txEl>
                                              <p:pRg st="2" end="2"/>
                                            </p:txEl>
                                          </p:spTgt>
                                        </p:tgtEl>
                                      </p:cBhvr>
                                    </p:animEffect>
                                    <p:anim calcmode="lin" valueType="num">
                                      <p:cBhvr>
                                        <p:cTn id="22"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fade">
                                      <p:cBhvr>
                                        <p:cTn id="28" dur="1000"/>
                                        <p:tgtEl>
                                          <p:spTgt spid="77827">
                                            <p:txEl>
                                              <p:pRg st="3" end="3"/>
                                            </p:txEl>
                                          </p:spTgt>
                                        </p:tgtEl>
                                      </p:cBhvr>
                                    </p:animEffect>
                                    <p:anim calcmode="lin" valueType="num">
                                      <p:cBhvr>
                                        <p:cTn id="29"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78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Effect transition="in" filter="fade">
                                      <p:cBhvr>
                                        <p:cTn id="35" dur="1000"/>
                                        <p:tgtEl>
                                          <p:spTgt spid="77827">
                                            <p:txEl>
                                              <p:pRg st="4" end="4"/>
                                            </p:txEl>
                                          </p:spTgt>
                                        </p:tgtEl>
                                      </p:cBhvr>
                                    </p:animEffect>
                                    <p:anim calcmode="lin" valueType="num">
                                      <p:cBhvr>
                                        <p:cTn id="36"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78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7827">
                                            <p:txEl>
                                              <p:pRg st="5" end="5"/>
                                            </p:txEl>
                                          </p:spTgt>
                                        </p:tgtEl>
                                        <p:attrNameLst>
                                          <p:attrName>style.visibility</p:attrName>
                                        </p:attrNameLst>
                                      </p:cBhvr>
                                      <p:to>
                                        <p:strVal val="visible"/>
                                      </p:to>
                                    </p:set>
                                    <p:animEffect transition="in" filter="fade">
                                      <p:cBhvr>
                                        <p:cTn id="42" dur="1000"/>
                                        <p:tgtEl>
                                          <p:spTgt spid="77827">
                                            <p:txEl>
                                              <p:pRg st="5" end="5"/>
                                            </p:txEl>
                                          </p:spTgt>
                                        </p:tgtEl>
                                      </p:cBhvr>
                                    </p:animEffect>
                                    <p:anim calcmode="lin" valueType="num">
                                      <p:cBhvr>
                                        <p:cTn id="43" dur="10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78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ja-JP" altLang="en-US"/>
              <a:t>ＩＰＣ生活</a:t>
            </a:r>
          </a:p>
        </p:txBody>
      </p:sp>
      <p:sp>
        <p:nvSpPr>
          <p:cNvPr id="114691" name="Rectangle 3"/>
          <p:cNvSpPr>
            <a:spLocks noGrp="1" noChangeArrowheads="1"/>
          </p:cNvSpPr>
          <p:nvPr>
            <p:ph type="body" idx="1"/>
          </p:nvPr>
        </p:nvSpPr>
        <p:spPr>
          <a:xfrm>
            <a:off x="1042988" y="1844675"/>
            <a:ext cx="7912100" cy="5013325"/>
          </a:xfrm>
        </p:spPr>
        <p:txBody>
          <a:bodyPr/>
          <a:lstStyle/>
          <a:p>
            <a:pPr>
              <a:lnSpc>
                <a:spcPct val="80000"/>
              </a:lnSpc>
              <a:buFont typeface="Wingdings" pitchFamily="2" charset="2"/>
              <a:buNone/>
            </a:pPr>
            <a:r>
              <a:rPr lang="en-US" altLang="ja-JP" sz="2400"/>
              <a:t>7</a:t>
            </a:r>
            <a:r>
              <a:rPr lang="ja-JP" altLang="en-US" sz="2400"/>
              <a:t>：</a:t>
            </a:r>
            <a:r>
              <a:rPr lang="en-US" altLang="ja-JP" sz="2400"/>
              <a:t>00</a:t>
            </a:r>
            <a:r>
              <a:rPr lang="ja-JP" altLang="en-US" sz="2400"/>
              <a:t>起床　朝食</a:t>
            </a:r>
            <a:r>
              <a:rPr lang="en-US" altLang="ja-JP" sz="2400"/>
              <a:t>(</a:t>
            </a:r>
            <a:r>
              <a:rPr lang="ja-JP" altLang="en-US" sz="2400"/>
              <a:t>ダイニングホール</a:t>
            </a:r>
            <a:r>
              <a:rPr lang="en-US" altLang="ja-JP" sz="2400"/>
              <a:t>)</a:t>
            </a:r>
          </a:p>
          <a:p>
            <a:pPr>
              <a:lnSpc>
                <a:spcPct val="80000"/>
              </a:lnSpc>
              <a:buFont typeface="Wingdings" pitchFamily="2" charset="2"/>
              <a:buNone/>
            </a:pPr>
            <a:r>
              <a:rPr lang="ja-JP" altLang="en-US" sz="2400"/>
              <a:t>　　　　　　　→</a:t>
            </a:r>
            <a:r>
              <a:rPr lang="ja-JP" altLang="en-US" sz="2400" i="1">
                <a:solidFill>
                  <a:schemeClr val="tx2"/>
                </a:solidFill>
              </a:rPr>
              <a:t>ウォッシングアップ</a:t>
            </a:r>
          </a:p>
          <a:p>
            <a:pPr>
              <a:lnSpc>
                <a:spcPct val="80000"/>
              </a:lnSpc>
              <a:buFont typeface="Wingdings" pitchFamily="2" charset="2"/>
              <a:buNone/>
            </a:pPr>
            <a:r>
              <a:rPr lang="en-US" altLang="ja-JP" sz="2400"/>
              <a:t>8</a:t>
            </a:r>
            <a:r>
              <a:rPr lang="ja-JP" altLang="en-US" sz="2400"/>
              <a:t>：</a:t>
            </a:r>
            <a:r>
              <a:rPr lang="en-US" altLang="ja-JP" sz="2400"/>
              <a:t>30</a:t>
            </a:r>
            <a:r>
              <a:rPr lang="ja-JP" altLang="en-US" sz="2400"/>
              <a:t>～</a:t>
            </a:r>
            <a:r>
              <a:rPr lang="en-US" altLang="ja-JP" sz="2400"/>
              <a:t>10</a:t>
            </a:r>
            <a:r>
              <a:rPr lang="ja-JP" altLang="en-US" sz="2400"/>
              <a:t>：</a:t>
            </a:r>
            <a:r>
              <a:rPr lang="en-US" altLang="ja-JP" sz="2400"/>
              <a:t>00</a:t>
            </a:r>
            <a:r>
              <a:rPr lang="ja-JP" altLang="en-US" sz="2400"/>
              <a:t>　授業</a:t>
            </a:r>
          </a:p>
          <a:p>
            <a:pPr>
              <a:lnSpc>
                <a:spcPct val="80000"/>
              </a:lnSpc>
              <a:buFont typeface="Wingdings" pitchFamily="2" charset="2"/>
              <a:buNone/>
            </a:pPr>
            <a:r>
              <a:rPr lang="en-US" altLang="ja-JP" sz="2400"/>
              <a:t>10</a:t>
            </a:r>
            <a:r>
              <a:rPr lang="ja-JP" altLang="en-US" sz="2400"/>
              <a:t>：</a:t>
            </a:r>
            <a:r>
              <a:rPr lang="en-US" altLang="ja-JP" sz="2400"/>
              <a:t>15</a:t>
            </a:r>
            <a:r>
              <a:rPr lang="ja-JP" altLang="en-US" sz="2400"/>
              <a:t>～</a:t>
            </a:r>
            <a:r>
              <a:rPr lang="en-US" altLang="ja-JP" sz="2400"/>
              <a:t>10</a:t>
            </a:r>
            <a:r>
              <a:rPr lang="ja-JP" altLang="en-US" sz="2400"/>
              <a:t>：</a:t>
            </a:r>
            <a:r>
              <a:rPr lang="en-US" altLang="ja-JP" sz="2400"/>
              <a:t>45</a:t>
            </a:r>
            <a:r>
              <a:rPr lang="ja-JP" altLang="en-US" sz="2400"/>
              <a:t>　</a:t>
            </a:r>
            <a:r>
              <a:rPr lang="ja-JP" altLang="en-US" sz="2400" i="1">
                <a:solidFill>
                  <a:schemeClr val="folHlink"/>
                </a:solidFill>
              </a:rPr>
              <a:t>モーニングフェローシップ</a:t>
            </a:r>
          </a:p>
          <a:p>
            <a:pPr>
              <a:lnSpc>
                <a:spcPct val="80000"/>
              </a:lnSpc>
              <a:buFont typeface="Wingdings" pitchFamily="2" charset="2"/>
              <a:buNone/>
            </a:pPr>
            <a:r>
              <a:rPr lang="ja-JP" altLang="en-US" sz="2400"/>
              <a:t>　　　　　　　→</a:t>
            </a:r>
            <a:r>
              <a:rPr lang="ja-JP" altLang="en-US" sz="2400" i="1"/>
              <a:t>掃除</a:t>
            </a:r>
          </a:p>
          <a:p>
            <a:pPr>
              <a:lnSpc>
                <a:spcPct val="80000"/>
              </a:lnSpc>
              <a:buFont typeface="Wingdings" pitchFamily="2" charset="2"/>
              <a:buNone/>
            </a:pPr>
            <a:r>
              <a:rPr lang="en-US" altLang="ja-JP" sz="2400"/>
              <a:t>11</a:t>
            </a:r>
            <a:r>
              <a:rPr lang="ja-JP" altLang="en-US" sz="2400"/>
              <a:t>：</a:t>
            </a:r>
            <a:r>
              <a:rPr lang="en-US" altLang="ja-JP" sz="2400"/>
              <a:t>00</a:t>
            </a:r>
            <a:r>
              <a:rPr lang="ja-JP" altLang="en-US" sz="2400"/>
              <a:t>～１２：３０　授業</a:t>
            </a:r>
          </a:p>
          <a:p>
            <a:pPr>
              <a:lnSpc>
                <a:spcPct val="80000"/>
              </a:lnSpc>
              <a:buFont typeface="Wingdings" pitchFamily="2" charset="2"/>
              <a:buNone/>
            </a:pPr>
            <a:r>
              <a:rPr lang="en-US" altLang="ja-JP" sz="2400"/>
              <a:t>12</a:t>
            </a:r>
            <a:r>
              <a:rPr lang="ja-JP" altLang="en-US" sz="2400"/>
              <a:t>：</a:t>
            </a:r>
            <a:r>
              <a:rPr lang="en-US" altLang="ja-JP" sz="2400"/>
              <a:t>45</a:t>
            </a:r>
            <a:r>
              <a:rPr lang="ja-JP" altLang="en-US" sz="2400"/>
              <a:t>～</a:t>
            </a:r>
            <a:r>
              <a:rPr lang="en-US" altLang="ja-JP" sz="2400"/>
              <a:t>13</a:t>
            </a:r>
            <a:r>
              <a:rPr lang="ja-JP" altLang="en-US" sz="2400"/>
              <a:t>：１</a:t>
            </a:r>
            <a:r>
              <a:rPr lang="en-US" altLang="ja-JP" sz="2400"/>
              <a:t>5</a:t>
            </a:r>
            <a:r>
              <a:rPr lang="ja-JP" altLang="en-US" sz="2400"/>
              <a:t>　ランチ</a:t>
            </a:r>
          </a:p>
          <a:p>
            <a:pPr>
              <a:lnSpc>
                <a:spcPct val="80000"/>
              </a:lnSpc>
              <a:buFont typeface="Wingdings" pitchFamily="2" charset="2"/>
              <a:buNone/>
            </a:pPr>
            <a:r>
              <a:rPr lang="en-US" altLang="ja-JP" sz="2400"/>
              <a:t>14</a:t>
            </a:r>
            <a:r>
              <a:rPr lang="ja-JP" altLang="en-US" sz="2400"/>
              <a:t>：</a:t>
            </a:r>
            <a:r>
              <a:rPr lang="en-US" altLang="ja-JP" sz="2400"/>
              <a:t>00</a:t>
            </a:r>
            <a:r>
              <a:rPr lang="ja-JP" altLang="en-US" sz="2400"/>
              <a:t>～</a:t>
            </a:r>
            <a:r>
              <a:rPr lang="en-US" altLang="ja-JP" sz="2400"/>
              <a:t>17</a:t>
            </a:r>
            <a:r>
              <a:rPr lang="ja-JP" altLang="en-US" sz="2400"/>
              <a:t>：</a:t>
            </a:r>
            <a:r>
              <a:rPr lang="en-US" altLang="ja-JP" sz="2400"/>
              <a:t>45</a:t>
            </a:r>
            <a:r>
              <a:rPr lang="ja-JP" altLang="en-US" sz="2400"/>
              <a:t>　授業</a:t>
            </a:r>
          </a:p>
          <a:p>
            <a:pPr>
              <a:lnSpc>
                <a:spcPct val="80000"/>
              </a:lnSpc>
              <a:buFont typeface="Wingdings" pitchFamily="2" charset="2"/>
              <a:buNone/>
            </a:pPr>
            <a:r>
              <a:rPr lang="en-US" altLang="ja-JP" sz="2400"/>
              <a:t>18</a:t>
            </a:r>
            <a:r>
              <a:rPr lang="ja-JP" altLang="en-US" sz="2400"/>
              <a:t>：</a:t>
            </a:r>
            <a:r>
              <a:rPr lang="en-US" altLang="ja-JP" sz="2400"/>
              <a:t>00</a:t>
            </a:r>
            <a:r>
              <a:rPr lang="ja-JP" altLang="en-US" sz="2400"/>
              <a:t>～</a:t>
            </a:r>
            <a:r>
              <a:rPr lang="en-US" altLang="ja-JP" sz="2400"/>
              <a:t>18</a:t>
            </a:r>
            <a:r>
              <a:rPr lang="ja-JP" altLang="en-US" sz="2400"/>
              <a:t>：</a:t>
            </a:r>
            <a:r>
              <a:rPr lang="en-US" altLang="ja-JP" sz="2400"/>
              <a:t>30</a:t>
            </a:r>
            <a:r>
              <a:rPr lang="ja-JP" altLang="en-US" sz="2400"/>
              <a:t>　ディナー</a:t>
            </a:r>
          </a:p>
          <a:p>
            <a:pPr>
              <a:lnSpc>
                <a:spcPct val="80000"/>
              </a:lnSpc>
              <a:buFont typeface="Wingdings" pitchFamily="2" charset="2"/>
              <a:buNone/>
            </a:pPr>
            <a:r>
              <a:rPr lang="en-US" altLang="ja-JP" sz="2400"/>
              <a:t>19</a:t>
            </a:r>
            <a:r>
              <a:rPr lang="ja-JP" altLang="en-US" sz="2400"/>
              <a:t>：</a:t>
            </a:r>
            <a:r>
              <a:rPr lang="en-US" altLang="ja-JP" sz="2400"/>
              <a:t>30</a:t>
            </a:r>
            <a:r>
              <a:rPr lang="ja-JP" altLang="en-US" sz="2400"/>
              <a:t>～</a:t>
            </a:r>
            <a:r>
              <a:rPr lang="en-US" altLang="ja-JP" sz="2400"/>
              <a:t>21</a:t>
            </a:r>
            <a:r>
              <a:rPr lang="ja-JP" altLang="en-US" sz="2400"/>
              <a:t>：</a:t>
            </a:r>
            <a:r>
              <a:rPr lang="en-US" altLang="ja-JP" sz="2400"/>
              <a:t>00</a:t>
            </a:r>
            <a:r>
              <a:rPr lang="ja-JP" altLang="en-US" sz="2400"/>
              <a:t>　授業</a:t>
            </a:r>
          </a:p>
          <a:p>
            <a:pPr>
              <a:lnSpc>
                <a:spcPct val="80000"/>
              </a:lnSpc>
              <a:buFont typeface="Wingdings" pitchFamily="2" charset="2"/>
              <a:buNone/>
            </a:pPr>
            <a:r>
              <a:rPr lang="ja-JP" altLang="en-US" sz="2400"/>
              <a:t>　</a:t>
            </a:r>
          </a:p>
          <a:p>
            <a:pPr>
              <a:lnSpc>
                <a:spcPct val="80000"/>
              </a:lnSpc>
              <a:buFont typeface="Wingdings" pitchFamily="2" charset="2"/>
              <a:buNone/>
            </a:pPr>
            <a:endParaRPr lang="ja-JP" altLang="en-US" sz="2400"/>
          </a:p>
          <a:p>
            <a:pPr>
              <a:lnSpc>
                <a:spcPct val="80000"/>
              </a:lnSpc>
              <a:buFont typeface="Wingdings" pitchFamily="2" charset="2"/>
              <a:buNone/>
            </a:pPr>
            <a:r>
              <a:rPr lang="ja-JP" altLang="en-US" sz="2400"/>
              <a:t>　</a:t>
            </a:r>
          </a:p>
        </p:txBody>
      </p:sp>
    </p:spTree>
    <p:extLst>
      <p:ext uri="{BB962C8B-B14F-4D97-AF65-F5344CB8AC3E}">
        <p14:creationId xmlns:p14="http://schemas.microsoft.com/office/powerpoint/2010/main" val="114643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4690"/>
                                        </p:tgtEl>
                                        <p:attrNameLst>
                                          <p:attrName>style.visibility</p:attrName>
                                        </p:attrNameLst>
                                      </p:cBhvr>
                                      <p:to>
                                        <p:strVal val="visible"/>
                                      </p:to>
                                    </p:set>
                                    <p:animEffect transition="in" filter="fade">
                                      <p:cBhvr>
                                        <p:cTn id="7" dur="1000">
                                          <p:stCondLst>
                                            <p:cond delay="0"/>
                                          </p:stCondLst>
                                        </p:cTn>
                                        <p:tgtEl>
                                          <p:spTgt spid="11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fade">
                                      <p:cBhvr>
                                        <p:cTn id="12" dur="500">
                                          <p:stCondLst>
                                            <p:cond delay="0"/>
                                          </p:stCondLst>
                                        </p:cTn>
                                        <p:tgtEl>
                                          <p:spTgt spid="1146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fade">
                                      <p:cBhvr>
                                        <p:cTn id="17" dur="500">
                                          <p:stCondLst>
                                            <p:cond delay="0"/>
                                          </p:stCondLst>
                                        </p:cTn>
                                        <p:tgtEl>
                                          <p:spTgt spid="1146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fade">
                                      <p:cBhvr>
                                        <p:cTn id="22" dur="500">
                                          <p:stCondLst>
                                            <p:cond delay="0"/>
                                          </p:stCondLst>
                                        </p:cTn>
                                        <p:tgtEl>
                                          <p:spTgt spid="1146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14691">
                                            <p:txEl>
                                              <p:pRg st="3" end="3"/>
                                            </p:txEl>
                                          </p:spTgt>
                                        </p:tgtEl>
                                        <p:attrNameLst>
                                          <p:attrName>style.visibility</p:attrName>
                                        </p:attrNameLst>
                                      </p:cBhvr>
                                      <p:to>
                                        <p:strVal val="visible"/>
                                      </p:to>
                                    </p:set>
                                    <p:animEffect transition="in" filter="fade">
                                      <p:cBhvr>
                                        <p:cTn id="27" dur="500">
                                          <p:stCondLst>
                                            <p:cond delay="0"/>
                                          </p:stCondLst>
                                        </p:cTn>
                                        <p:tgtEl>
                                          <p:spTgt spid="1146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14691">
                                            <p:txEl>
                                              <p:pRg st="4" end="4"/>
                                            </p:txEl>
                                          </p:spTgt>
                                        </p:tgtEl>
                                        <p:attrNameLst>
                                          <p:attrName>style.visibility</p:attrName>
                                        </p:attrNameLst>
                                      </p:cBhvr>
                                      <p:to>
                                        <p:strVal val="visible"/>
                                      </p:to>
                                    </p:set>
                                    <p:animEffect transition="in" filter="fade">
                                      <p:cBhvr>
                                        <p:cTn id="32" dur="500">
                                          <p:stCondLst>
                                            <p:cond delay="0"/>
                                          </p:stCondLst>
                                        </p:cTn>
                                        <p:tgtEl>
                                          <p:spTgt spid="1146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14691">
                                            <p:txEl>
                                              <p:pRg st="5" end="5"/>
                                            </p:txEl>
                                          </p:spTgt>
                                        </p:tgtEl>
                                        <p:attrNameLst>
                                          <p:attrName>style.visibility</p:attrName>
                                        </p:attrNameLst>
                                      </p:cBhvr>
                                      <p:to>
                                        <p:strVal val="visible"/>
                                      </p:to>
                                    </p:set>
                                    <p:animEffect transition="in" filter="fade">
                                      <p:cBhvr>
                                        <p:cTn id="37" dur="500">
                                          <p:stCondLst>
                                            <p:cond delay="0"/>
                                          </p:stCondLst>
                                        </p:cTn>
                                        <p:tgtEl>
                                          <p:spTgt spid="1146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14691">
                                            <p:txEl>
                                              <p:pRg st="6" end="6"/>
                                            </p:txEl>
                                          </p:spTgt>
                                        </p:tgtEl>
                                        <p:attrNameLst>
                                          <p:attrName>style.visibility</p:attrName>
                                        </p:attrNameLst>
                                      </p:cBhvr>
                                      <p:to>
                                        <p:strVal val="visible"/>
                                      </p:to>
                                    </p:set>
                                    <p:animEffect transition="in" filter="fade">
                                      <p:cBhvr>
                                        <p:cTn id="42" dur="500">
                                          <p:stCondLst>
                                            <p:cond delay="0"/>
                                          </p:stCondLst>
                                        </p:cTn>
                                        <p:tgtEl>
                                          <p:spTgt spid="11469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14691">
                                            <p:txEl>
                                              <p:pRg st="7" end="7"/>
                                            </p:txEl>
                                          </p:spTgt>
                                        </p:tgtEl>
                                        <p:attrNameLst>
                                          <p:attrName>style.visibility</p:attrName>
                                        </p:attrNameLst>
                                      </p:cBhvr>
                                      <p:to>
                                        <p:strVal val="visible"/>
                                      </p:to>
                                    </p:set>
                                    <p:animEffect transition="in" filter="fade">
                                      <p:cBhvr>
                                        <p:cTn id="47" dur="500">
                                          <p:stCondLst>
                                            <p:cond delay="0"/>
                                          </p:stCondLst>
                                        </p:cTn>
                                        <p:tgtEl>
                                          <p:spTgt spid="11469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14691">
                                            <p:txEl>
                                              <p:pRg st="8" end="8"/>
                                            </p:txEl>
                                          </p:spTgt>
                                        </p:tgtEl>
                                        <p:attrNameLst>
                                          <p:attrName>style.visibility</p:attrName>
                                        </p:attrNameLst>
                                      </p:cBhvr>
                                      <p:to>
                                        <p:strVal val="visible"/>
                                      </p:to>
                                    </p:set>
                                    <p:animEffect transition="in" filter="fade">
                                      <p:cBhvr>
                                        <p:cTn id="52" dur="500">
                                          <p:stCondLst>
                                            <p:cond delay="0"/>
                                          </p:stCondLst>
                                        </p:cTn>
                                        <p:tgtEl>
                                          <p:spTgt spid="11469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114691">
                                            <p:txEl>
                                              <p:pRg st="9" end="9"/>
                                            </p:txEl>
                                          </p:spTgt>
                                        </p:tgtEl>
                                        <p:attrNameLst>
                                          <p:attrName>style.visibility</p:attrName>
                                        </p:attrNameLst>
                                      </p:cBhvr>
                                      <p:to>
                                        <p:strVal val="visible"/>
                                      </p:to>
                                    </p:set>
                                    <p:animEffect transition="in" filter="fade">
                                      <p:cBhvr>
                                        <p:cTn id="57" dur="500">
                                          <p:stCondLst>
                                            <p:cond delay="0"/>
                                          </p:stCondLst>
                                        </p:cTn>
                                        <p:tgtEl>
                                          <p:spTgt spid="11469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114691">
                                            <p:txEl>
                                              <p:pRg st="10" end="10"/>
                                            </p:txEl>
                                          </p:spTgt>
                                        </p:tgtEl>
                                        <p:attrNameLst>
                                          <p:attrName>style.visibility</p:attrName>
                                        </p:attrNameLst>
                                      </p:cBhvr>
                                      <p:to>
                                        <p:strVal val="visible"/>
                                      </p:to>
                                    </p:set>
                                    <p:animEffect transition="in" filter="fade">
                                      <p:cBhvr>
                                        <p:cTn id="62" dur="500">
                                          <p:stCondLst>
                                            <p:cond delay="0"/>
                                          </p:stCondLst>
                                        </p:cTn>
                                        <p:tgtEl>
                                          <p:spTgt spid="11469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iterate type="lt">
                                    <p:tmPct val="10000"/>
                                  </p:iterate>
                                  <p:childTnLst>
                                    <p:set>
                                      <p:cBhvr>
                                        <p:cTn id="66" dur="1" fill="hold">
                                          <p:stCondLst>
                                            <p:cond delay="0"/>
                                          </p:stCondLst>
                                        </p:cTn>
                                        <p:tgtEl>
                                          <p:spTgt spid="114691">
                                            <p:txEl>
                                              <p:pRg st="12" end="12"/>
                                            </p:txEl>
                                          </p:spTgt>
                                        </p:tgtEl>
                                        <p:attrNameLst>
                                          <p:attrName>style.visibility</p:attrName>
                                        </p:attrNameLst>
                                      </p:cBhvr>
                                      <p:to>
                                        <p:strVal val="visible"/>
                                      </p:to>
                                    </p:set>
                                    <p:animEffect transition="in" filter="fade">
                                      <p:cBhvr>
                                        <p:cTn id="67" dur="500">
                                          <p:stCondLst>
                                            <p:cond delay="0"/>
                                          </p:stCondLst>
                                        </p:cTn>
                                        <p:tgtEl>
                                          <p:spTgt spid="1146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ja-JP" altLang="en-US" i="1"/>
              <a:t>イントロダクションウィーク</a:t>
            </a:r>
          </a:p>
        </p:txBody>
      </p:sp>
      <p:sp>
        <p:nvSpPr>
          <p:cNvPr id="110595" name="Rectangle 3"/>
          <p:cNvSpPr>
            <a:spLocks noGrp="1" noChangeArrowheads="1"/>
          </p:cNvSpPr>
          <p:nvPr>
            <p:ph type="body" idx="1"/>
          </p:nvPr>
        </p:nvSpPr>
        <p:spPr/>
        <p:txBody>
          <a:bodyPr/>
          <a:lstStyle/>
          <a:p>
            <a:r>
              <a:rPr lang="en-US" altLang="ja-JP"/>
              <a:t>How to Work In Groups</a:t>
            </a:r>
          </a:p>
          <a:p>
            <a:pPr>
              <a:buFont typeface="Wingdings" pitchFamily="2" charset="2"/>
              <a:buNone/>
            </a:pPr>
            <a:r>
              <a:rPr lang="en-US" altLang="ja-JP"/>
              <a:t>   </a:t>
            </a:r>
            <a:r>
              <a:rPr lang="en-US" altLang="ja-JP" i="1">
                <a:solidFill>
                  <a:schemeClr val="tx2"/>
                </a:solidFill>
                <a:latin typeface="Arial"/>
              </a:rPr>
              <a:t>“</a:t>
            </a:r>
            <a:r>
              <a:rPr lang="en-US" altLang="ja-JP" i="1">
                <a:solidFill>
                  <a:schemeClr val="tx2"/>
                </a:solidFill>
              </a:rPr>
              <a:t>Patience</a:t>
            </a:r>
            <a:r>
              <a:rPr lang="en-US" altLang="ja-JP" i="1">
                <a:solidFill>
                  <a:schemeClr val="tx2"/>
                </a:solidFill>
                <a:latin typeface="Arial"/>
              </a:rPr>
              <a:t>”</a:t>
            </a:r>
            <a:r>
              <a:rPr lang="en-US" altLang="ja-JP" i="1">
                <a:solidFill>
                  <a:schemeClr val="tx2"/>
                </a:solidFill>
              </a:rPr>
              <a:t> </a:t>
            </a:r>
          </a:p>
          <a:p>
            <a:pPr>
              <a:buFont typeface="Wingdings" pitchFamily="2" charset="2"/>
              <a:buNone/>
            </a:pPr>
            <a:r>
              <a:rPr lang="en-US" altLang="ja-JP" i="1">
                <a:solidFill>
                  <a:schemeClr val="tx2"/>
                </a:solidFill>
              </a:rPr>
              <a:t>   </a:t>
            </a:r>
            <a:r>
              <a:rPr lang="en-US" altLang="ja-JP" i="1">
                <a:solidFill>
                  <a:schemeClr val="tx2"/>
                </a:solidFill>
                <a:latin typeface="Arial"/>
              </a:rPr>
              <a:t>“</a:t>
            </a:r>
            <a:r>
              <a:rPr lang="en-US" altLang="ja-JP" i="1">
                <a:solidFill>
                  <a:schemeClr val="tx2"/>
                </a:solidFill>
              </a:rPr>
              <a:t>Respect</a:t>
            </a:r>
            <a:r>
              <a:rPr lang="en-US" altLang="ja-JP" i="1">
                <a:solidFill>
                  <a:schemeClr val="tx2"/>
                </a:solidFill>
                <a:latin typeface="Arial"/>
              </a:rPr>
              <a:t>”</a:t>
            </a:r>
            <a:r>
              <a:rPr lang="en-US" altLang="ja-JP" i="1">
                <a:solidFill>
                  <a:schemeClr val="tx2"/>
                </a:solidFill>
              </a:rPr>
              <a:t> </a:t>
            </a:r>
          </a:p>
          <a:p>
            <a:pPr>
              <a:buFont typeface="Wingdings" pitchFamily="2" charset="2"/>
              <a:buNone/>
            </a:pPr>
            <a:r>
              <a:rPr lang="en-US" altLang="ja-JP" i="1">
                <a:solidFill>
                  <a:schemeClr val="tx2"/>
                </a:solidFill>
              </a:rPr>
              <a:t>   </a:t>
            </a:r>
            <a:r>
              <a:rPr lang="en-US" altLang="ja-JP" i="1">
                <a:solidFill>
                  <a:schemeClr val="tx2"/>
                </a:solidFill>
                <a:latin typeface="Arial"/>
              </a:rPr>
              <a:t>“</a:t>
            </a:r>
            <a:r>
              <a:rPr lang="en-US" altLang="ja-JP" i="1">
                <a:solidFill>
                  <a:schemeClr val="tx2"/>
                </a:solidFill>
              </a:rPr>
              <a:t>Listen to everyone</a:t>
            </a:r>
            <a:r>
              <a:rPr lang="en-US" altLang="ja-JP" i="1">
                <a:solidFill>
                  <a:schemeClr val="tx2"/>
                </a:solidFill>
                <a:latin typeface="Arial"/>
              </a:rPr>
              <a:t>”</a:t>
            </a:r>
            <a:endParaRPr lang="en-US" altLang="ja-JP"/>
          </a:p>
          <a:p>
            <a:r>
              <a:rPr lang="en-US" altLang="ja-JP"/>
              <a:t>IPC Olympic</a:t>
            </a:r>
          </a:p>
          <a:p>
            <a:r>
              <a:rPr lang="ja-JP" altLang="en-US"/>
              <a:t>デンマークの女の子</a:t>
            </a:r>
          </a:p>
          <a:p>
            <a:endParaRPr lang="ja-JP" altLang="en-US"/>
          </a:p>
          <a:p>
            <a:pPr>
              <a:buFont typeface="Wingdings" pitchFamily="2" charset="2"/>
              <a:buNone/>
            </a:pPr>
            <a:endParaRPr lang="ja-JP" altLang="en-US"/>
          </a:p>
          <a:p>
            <a:endParaRPr lang="en-US" altLang="ja-JP"/>
          </a:p>
        </p:txBody>
      </p:sp>
    </p:spTree>
    <p:extLst>
      <p:ext uri="{BB962C8B-B14F-4D97-AF65-F5344CB8AC3E}">
        <p14:creationId xmlns:p14="http://schemas.microsoft.com/office/powerpoint/2010/main" val="2460551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ppt_w</p:attrName>
                                        </p:attrNameLst>
                                      </p:cBhvr>
                                      <p:tavLst>
                                        <p:tav tm="0">
                                          <p:val>
                                            <p:fltVal val="0"/>
                                          </p:val>
                                        </p:tav>
                                        <p:tav tm="100000">
                                          <p:val>
                                            <p:strVal val="#ppt_w"/>
                                          </p:val>
                                        </p:tav>
                                      </p:tavLst>
                                    </p:anim>
                                    <p:anim calcmode="lin" valueType="num">
                                      <p:cBhvr>
                                        <p:cTn id="8" dur="500" fill="hold"/>
                                        <p:tgtEl>
                                          <p:spTgt spid="110594"/>
                                        </p:tgtEl>
                                        <p:attrNameLst>
                                          <p:attrName>ppt_h</p:attrName>
                                        </p:attrNameLst>
                                      </p:cBhvr>
                                      <p:tavLst>
                                        <p:tav tm="0">
                                          <p:val>
                                            <p:fltVal val="0"/>
                                          </p:val>
                                        </p:tav>
                                        <p:tav tm="100000">
                                          <p:val>
                                            <p:strVal val="#ppt_h"/>
                                          </p:val>
                                        </p:tav>
                                      </p:tavLst>
                                    </p:anim>
                                    <p:animEffect transition="in" filter="fade">
                                      <p:cBhvr>
                                        <p:cTn id="9" dur="500"/>
                                        <p:tgtEl>
                                          <p:spTgt spid="110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0595">
                                            <p:txEl>
                                              <p:pRg st="0" end="0"/>
                                            </p:txEl>
                                          </p:spTgt>
                                        </p:tgtEl>
                                        <p:attrNameLst>
                                          <p:attrName>style.visibility</p:attrName>
                                        </p:attrNameLst>
                                      </p:cBhvr>
                                      <p:to>
                                        <p:strVal val="visible"/>
                                      </p:to>
                                    </p:set>
                                    <p:animEffect transition="in" filter="fade">
                                      <p:cBhvr>
                                        <p:cTn id="14" dur="1000">
                                          <p:stCondLst>
                                            <p:cond delay="0"/>
                                          </p:stCondLst>
                                        </p:cTn>
                                        <p:tgtEl>
                                          <p:spTgt spid="1105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0595">
                                            <p:txEl>
                                              <p:pRg st="1" end="1"/>
                                            </p:txEl>
                                          </p:spTgt>
                                        </p:tgtEl>
                                        <p:attrNameLst>
                                          <p:attrName>style.visibility</p:attrName>
                                        </p:attrNameLst>
                                      </p:cBhvr>
                                      <p:to>
                                        <p:strVal val="visible"/>
                                      </p:to>
                                    </p:set>
                                    <p:animEffect transition="in" filter="fade">
                                      <p:cBhvr>
                                        <p:cTn id="19" dur="1000">
                                          <p:stCondLst>
                                            <p:cond delay="0"/>
                                          </p:stCondLst>
                                        </p:cTn>
                                        <p:tgtEl>
                                          <p:spTgt spid="1105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0595">
                                            <p:txEl>
                                              <p:pRg st="2" end="2"/>
                                            </p:txEl>
                                          </p:spTgt>
                                        </p:tgtEl>
                                        <p:attrNameLst>
                                          <p:attrName>style.visibility</p:attrName>
                                        </p:attrNameLst>
                                      </p:cBhvr>
                                      <p:to>
                                        <p:strVal val="visible"/>
                                      </p:to>
                                    </p:set>
                                    <p:animEffect transition="in" filter="fade">
                                      <p:cBhvr>
                                        <p:cTn id="24" dur="1000">
                                          <p:stCondLst>
                                            <p:cond delay="0"/>
                                          </p:stCondLst>
                                        </p:cTn>
                                        <p:tgtEl>
                                          <p:spTgt spid="1105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0595">
                                            <p:txEl>
                                              <p:pRg st="3" end="3"/>
                                            </p:txEl>
                                          </p:spTgt>
                                        </p:tgtEl>
                                        <p:attrNameLst>
                                          <p:attrName>style.visibility</p:attrName>
                                        </p:attrNameLst>
                                      </p:cBhvr>
                                      <p:to>
                                        <p:strVal val="visible"/>
                                      </p:to>
                                    </p:set>
                                    <p:animEffect transition="in" filter="fade">
                                      <p:cBhvr>
                                        <p:cTn id="29" dur="1000">
                                          <p:stCondLst>
                                            <p:cond delay="0"/>
                                          </p:stCondLst>
                                        </p:cTn>
                                        <p:tgtEl>
                                          <p:spTgt spid="11059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0595">
                                            <p:txEl>
                                              <p:pRg st="4" end="4"/>
                                            </p:txEl>
                                          </p:spTgt>
                                        </p:tgtEl>
                                        <p:attrNameLst>
                                          <p:attrName>style.visibility</p:attrName>
                                        </p:attrNameLst>
                                      </p:cBhvr>
                                      <p:to>
                                        <p:strVal val="visible"/>
                                      </p:to>
                                    </p:set>
                                    <p:animEffect transition="in" filter="fade">
                                      <p:cBhvr>
                                        <p:cTn id="34" dur="1000">
                                          <p:stCondLst>
                                            <p:cond delay="0"/>
                                          </p:stCondLst>
                                        </p:cTn>
                                        <p:tgtEl>
                                          <p:spTgt spid="11059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0595">
                                            <p:txEl>
                                              <p:pRg st="5" end="5"/>
                                            </p:txEl>
                                          </p:spTgt>
                                        </p:tgtEl>
                                        <p:attrNameLst>
                                          <p:attrName>style.visibility</p:attrName>
                                        </p:attrNameLst>
                                      </p:cBhvr>
                                      <p:to>
                                        <p:strVal val="visible"/>
                                      </p:to>
                                    </p:set>
                                    <p:animEffect transition="in" filter="fade">
                                      <p:cBhvr>
                                        <p:cTn id="39" dur="1000">
                                          <p:stCondLst>
                                            <p:cond delay="0"/>
                                          </p:stCondLst>
                                        </p:cTn>
                                        <p:tgtEl>
                                          <p:spTgt spid="1105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endParaRPr lang="ja-JP" altLang="ja-JP"/>
          </a:p>
        </p:txBody>
      </p:sp>
      <p:sp>
        <p:nvSpPr>
          <p:cNvPr id="135171" name="Rectangle 3"/>
          <p:cNvSpPr>
            <a:spLocks noGrp="1" noChangeArrowheads="1"/>
          </p:cNvSpPr>
          <p:nvPr>
            <p:ph type="body" idx="1"/>
          </p:nvPr>
        </p:nvSpPr>
        <p:spPr/>
        <p:txBody>
          <a:bodyPr/>
          <a:lstStyle/>
          <a:p>
            <a:endParaRPr lang="ja-JP" altLang="ja-JP"/>
          </a:p>
        </p:txBody>
      </p:sp>
      <p:pic>
        <p:nvPicPr>
          <p:cNvPr id="135172" name="Picture 4" descr="DSCF0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85225" cy="640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3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endParaRPr lang="ja-JP" altLang="ja-JP"/>
          </a:p>
        </p:txBody>
      </p:sp>
      <p:sp>
        <p:nvSpPr>
          <p:cNvPr id="136195" name="Rectangle 3"/>
          <p:cNvSpPr>
            <a:spLocks noGrp="1" noChangeArrowheads="1"/>
          </p:cNvSpPr>
          <p:nvPr>
            <p:ph type="body" idx="1"/>
          </p:nvPr>
        </p:nvSpPr>
        <p:spPr/>
        <p:txBody>
          <a:bodyPr/>
          <a:lstStyle/>
          <a:p>
            <a:endParaRPr lang="ja-JP" altLang="ja-JP"/>
          </a:p>
        </p:txBody>
      </p:sp>
      <p:pic>
        <p:nvPicPr>
          <p:cNvPr id="136196" name="Picture 4" descr="DSCF0422"/>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179388" y="127000"/>
            <a:ext cx="8785225" cy="6542088"/>
          </a:xfrm>
          <a:prstGeom prst="rect">
            <a:avLst/>
          </a:prstGeom>
          <a:noFill/>
          <a:extLst>
            <a:ext uri="{909E8E84-426E-40DD-AFC4-6F175D3DCCD1}">
              <a14:hiddenFill xmlns:a14="http://schemas.microsoft.com/office/drawing/2010/main">
                <a:solidFill>
                  <a:srgbClr val="FFFFFF"/>
                </a:solidFill>
              </a14:hiddenFill>
            </a:ext>
          </a:extLst>
        </p:spPr>
      </p:pic>
      <p:sp>
        <p:nvSpPr>
          <p:cNvPr id="136197" name="Text Box 5"/>
          <p:cNvSpPr txBox="1">
            <a:spLocks noChangeArrowheads="1"/>
          </p:cNvSpPr>
          <p:nvPr/>
        </p:nvSpPr>
        <p:spPr bwMode="auto">
          <a:xfrm>
            <a:off x="4140200" y="6165850"/>
            <a:ext cx="396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solidFill>
                  <a:srgbClr val="FFFF00"/>
                </a:solidFill>
              </a:rPr>
              <a:t>プレゼンテーション</a:t>
            </a:r>
          </a:p>
        </p:txBody>
      </p:sp>
    </p:spTree>
    <p:extLst>
      <p:ext uri="{BB962C8B-B14F-4D97-AF65-F5344CB8AC3E}">
        <p14:creationId xmlns:p14="http://schemas.microsoft.com/office/powerpoint/2010/main" val="74957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syasin\外国旅行\denmark1\EPSN0016.JPG"/>
          <p:cNvPicPr>
            <a:picLocks noChangeAspect="1" noChangeArrowheads="1"/>
          </p:cNvPicPr>
          <p:nvPr/>
        </p:nvPicPr>
        <p:blipFill>
          <a:blip r:embed="rId2" cstate="print"/>
          <a:srcRect/>
          <a:stretch>
            <a:fillRect/>
          </a:stretch>
        </p:blipFill>
        <p:spPr bwMode="auto">
          <a:xfrm>
            <a:off x="179512" y="188640"/>
            <a:ext cx="4321651" cy="3240360"/>
          </a:xfrm>
          <a:prstGeom prst="rect">
            <a:avLst/>
          </a:prstGeom>
          <a:noFill/>
        </p:spPr>
      </p:pic>
      <p:pic>
        <p:nvPicPr>
          <p:cNvPr id="3075" name="Picture 3" descr="J:\syasin\外国旅行\denmark1\EPSN0017.JPG"/>
          <p:cNvPicPr>
            <a:picLocks noChangeAspect="1" noChangeArrowheads="1"/>
          </p:cNvPicPr>
          <p:nvPr/>
        </p:nvPicPr>
        <p:blipFill>
          <a:blip r:embed="rId3" cstate="print"/>
          <a:srcRect/>
          <a:stretch>
            <a:fillRect/>
          </a:stretch>
        </p:blipFill>
        <p:spPr bwMode="auto">
          <a:xfrm>
            <a:off x="4716016" y="188640"/>
            <a:ext cx="4321653" cy="3240360"/>
          </a:xfrm>
          <a:prstGeom prst="rect">
            <a:avLst/>
          </a:prstGeom>
          <a:noFill/>
        </p:spPr>
      </p:pic>
      <p:pic>
        <p:nvPicPr>
          <p:cNvPr id="3076" name="Picture 4" descr="J:\syasin\外国旅行\デンマーク・ノルウェー\EPSN0026.JPG"/>
          <p:cNvPicPr>
            <a:picLocks noChangeAspect="1" noChangeArrowheads="1"/>
          </p:cNvPicPr>
          <p:nvPr/>
        </p:nvPicPr>
        <p:blipFill>
          <a:blip r:embed="rId4" cstate="print"/>
          <a:srcRect/>
          <a:stretch>
            <a:fillRect/>
          </a:stretch>
        </p:blipFill>
        <p:spPr bwMode="auto">
          <a:xfrm>
            <a:off x="2915816" y="3645024"/>
            <a:ext cx="3902075" cy="292576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ja-JP" altLang="ja-JP"/>
          </a:p>
        </p:txBody>
      </p:sp>
      <p:sp>
        <p:nvSpPr>
          <p:cNvPr id="134147" name="Rectangle 3"/>
          <p:cNvSpPr>
            <a:spLocks noGrp="1" noChangeArrowheads="1"/>
          </p:cNvSpPr>
          <p:nvPr>
            <p:ph type="body" idx="1"/>
          </p:nvPr>
        </p:nvSpPr>
        <p:spPr/>
        <p:txBody>
          <a:bodyPr/>
          <a:lstStyle/>
          <a:p>
            <a:endParaRPr lang="ja-JP" altLang="ja-JP"/>
          </a:p>
        </p:txBody>
      </p:sp>
      <p:pic>
        <p:nvPicPr>
          <p:cNvPr id="134148" name="Picture 4" descr="DSCF04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extLst>
            <a:ext uri="{909E8E84-426E-40DD-AFC4-6F175D3DCCD1}">
              <a14:hiddenFill xmlns:a14="http://schemas.microsoft.com/office/drawing/2010/main">
                <a:solidFill>
                  <a:srgbClr val="FFFFFF"/>
                </a:solidFill>
              </a14:hiddenFill>
            </a:ext>
          </a:extLst>
        </p:spPr>
      </p:pic>
      <p:sp>
        <p:nvSpPr>
          <p:cNvPr id="134149" name="Text Box 5"/>
          <p:cNvSpPr txBox="1">
            <a:spLocks noChangeArrowheads="1"/>
          </p:cNvSpPr>
          <p:nvPr/>
        </p:nvSpPr>
        <p:spPr bwMode="auto">
          <a:xfrm>
            <a:off x="539750" y="6092825"/>
            <a:ext cx="460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IPC Olympic</a:t>
            </a:r>
          </a:p>
        </p:txBody>
      </p:sp>
    </p:spTree>
    <p:extLst>
      <p:ext uri="{BB962C8B-B14F-4D97-AF65-F5344CB8AC3E}">
        <p14:creationId xmlns:p14="http://schemas.microsoft.com/office/powerpoint/2010/main" val="357416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4146"/>
                                        </p:tgtEl>
                                        <p:attrNameLst>
                                          <p:attrName>style.visibility</p:attrName>
                                        </p:attrNameLst>
                                      </p:cBhvr>
                                      <p:to>
                                        <p:strVal val="visible"/>
                                      </p:to>
                                    </p:set>
                                    <p:anim calcmode="lin" valueType="num">
                                      <p:cBhvr>
                                        <p:cTn id="7" dur="1000" fill="hold"/>
                                        <p:tgtEl>
                                          <p:spTgt spid="134146"/>
                                        </p:tgtEl>
                                        <p:attrNameLst>
                                          <p:attrName>ppt_x</p:attrName>
                                        </p:attrNameLst>
                                      </p:cBhvr>
                                      <p:tavLst>
                                        <p:tav tm="0">
                                          <p:val>
                                            <p:strVal val="#ppt_x-.2"/>
                                          </p:val>
                                        </p:tav>
                                        <p:tav tm="100000">
                                          <p:val>
                                            <p:strVal val="#ppt_x"/>
                                          </p:val>
                                        </p:tav>
                                      </p:tavLst>
                                    </p:anim>
                                    <p:anim calcmode="lin" valueType="num">
                                      <p:cBhvr>
                                        <p:cTn id="8" dur="1000" fill="hold"/>
                                        <p:tgtEl>
                                          <p:spTgt spid="134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41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4147">
                                            <p:txEl>
                                              <p:pRg st="0" end="0"/>
                                            </p:txEl>
                                          </p:spTgt>
                                        </p:tgtEl>
                                        <p:attrNameLst>
                                          <p:attrName>style.visibility</p:attrName>
                                        </p:attrNameLst>
                                      </p:cBhvr>
                                      <p:to>
                                        <p:strVal val="visible"/>
                                      </p:to>
                                    </p:set>
                                    <p:animEffect transition="in" filter="fade">
                                      <p:cBhvr>
                                        <p:cTn id="14" dur="500"/>
                                        <p:tgtEl>
                                          <p:spTgt spid="134147">
                                            <p:txEl>
                                              <p:pRg st="0" end="0"/>
                                            </p:txEl>
                                          </p:spTgt>
                                        </p:tgtEl>
                                      </p:cBhvr>
                                    </p:animEffect>
                                    <p:anim calcmode="lin" valueType="num">
                                      <p:cBhvr>
                                        <p:cTn id="15"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414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ja-JP" altLang="en-US" i="1"/>
              <a:t>第</a:t>
            </a:r>
            <a:r>
              <a:rPr lang="en-US" altLang="ja-JP" i="1"/>
              <a:t>2</a:t>
            </a:r>
            <a:r>
              <a:rPr lang="ja-JP" altLang="en-US" i="1"/>
              <a:t>週</a:t>
            </a:r>
          </a:p>
        </p:txBody>
      </p:sp>
      <p:sp>
        <p:nvSpPr>
          <p:cNvPr id="111619" name="Rectangle 3"/>
          <p:cNvSpPr>
            <a:spLocks noGrp="1" noChangeArrowheads="1"/>
          </p:cNvSpPr>
          <p:nvPr>
            <p:ph type="body" idx="1"/>
          </p:nvPr>
        </p:nvSpPr>
        <p:spPr/>
        <p:txBody>
          <a:bodyPr/>
          <a:lstStyle/>
          <a:p>
            <a:r>
              <a:rPr lang="ja-JP" altLang="en-US"/>
              <a:t>ウェンズデーフィーチャー</a:t>
            </a:r>
          </a:p>
          <a:p>
            <a:pPr>
              <a:buFont typeface="Wingdings" pitchFamily="2" charset="2"/>
              <a:buNone/>
            </a:pPr>
            <a:r>
              <a:rPr lang="ja-JP" altLang="en-US"/>
              <a:t>　　　　「料理とテーブルマナー」</a:t>
            </a:r>
          </a:p>
          <a:p>
            <a:endParaRPr lang="ja-JP" altLang="en-US"/>
          </a:p>
          <a:p>
            <a:r>
              <a:rPr lang="ja-JP" altLang="en-US"/>
              <a:t>ＩＰＣカルチュラルイブニング</a:t>
            </a:r>
          </a:p>
          <a:p>
            <a:endParaRPr lang="ja-JP" altLang="en-US"/>
          </a:p>
          <a:p>
            <a:r>
              <a:rPr lang="ja-JP" altLang="en-US"/>
              <a:t>スウェーデン</a:t>
            </a:r>
          </a:p>
          <a:p>
            <a:pPr>
              <a:buFont typeface="Wingdings" pitchFamily="2" charset="2"/>
              <a:buNone/>
            </a:pPr>
            <a:r>
              <a:rPr lang="ja-JP" altLang="en-US"/>
              <a:t>　　　　</a:t>
            </a:r>
          </a:p>
          <a:p>
            <a:pPr>
              <a:buFont typeface="Wingdings" pitchFamily="2" charset="2"/>
              <a:buNone/>
            </a:pPr>
            <a:endParaRPr lang="en-US" altLang="ja-JP"/>
          </a:p>
        </p:txBody>
      </p:sp>
    </p:spTree>
    <p:extLst>
      <p:ext uri="{BB962C8B-B14F-4D97-AF65-F5344CB8AC3E}">
        <p14:creationId xmlns:p14="http://schemas.microsoft.com/office/powerpoint/2010/main" val="1729119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Effect transition="in" filter="fade">
                                      <p:cBhvr>
                                        <p:cTn id="14" dur="1000"/>
                                        <p:tgtEl>
                                          <p:spTgt spid="111619">
                                            <p:txEl>
                                              <p:pRg st="1" end="1"/>
                                            </p:txEl>
                                          </p:spTgt>
                                        </p:tgtEl>
                                      </p:cBhvr>
                                    </p:animEffect>
                                    <p:anim calcmode="lin" valueType="num">
                                      <p:cBhvr>
                                        <p:cTn id="15"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1619">
                                            <p:txEl>
                                              <p:pRg st="3" end="3"/>
                                            </p:txEl>
                                          </p:spTgt>
                                        </p:tgtEl>
                                        <p:attrNameLst>
                                          <p:attrName>style.visibility</p:attrName>
                                        </p:attrNameLst>
                                      </p:cBhvr>
                                      <p:to>
                                        <p:strVal val="visible"/>
                                      </p:to>
                                    </p:set>
                                    <p:animEffect transition="in" filter="fade">
                                      <p:cBhvr>
                                        <p:cTn id="21" dur="1000"/>
                                        <p:tgtEl>
                                          <p:spTgt spid="111619">
                                            <p:txEl>
                                              <p:pRg st="3" end="3"/>
                                            </p:txEl>
                                          </p:spTgt>
                                        </p:tgtEl>
                                      </p:cBhvr>
                                    </p:animEffect>
                                    <p:anim calcmode="lin" valueType="num">
                                      <p:cBhvr>
                                        <p:cTn id="22"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fade">
                                      <p:cBhvr>
                                        <p:cTn id="28" dur="1000"/>
                                        <p:tgtEl>
                                          <p:spTgt spid="111619">
                                            <p:txEl>
                                              <p:pRg st="5" end="5"/>
                                            </p:txEl>
                                          </p:spTgt>
                                        </p:tgtEl>
                                      </p:cBhvr>
                                    </p:animEffect>
                                    <p:anim calcmode="lin" valueType="num">
                                      <p:cBhvr>
                                        <p:cTn id="29" dur="10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fade">
                                      <p:cBhvr>
                                        <p:cTn id="35" dur="1000"/>
                                        <p:tgtEl>
                                          <p:spTgt spid="111619">
                                            <p:txEl>
                                              <p:pRg st="6" end="6"/>
                                            </p:txEl>
                                          </p:spTgt>
                                        </p:tgtEl>
                                      </p:cBhvr>
                                    </p:animEffect>
                                    <p:anim calcmode="lin" valueType="num">
                                      <p:cBhvr>
                                        <p:cTn id="36" dur="10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116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ja-JP" altLang="ja-JP"/>
          </a:p>
        </p:txBody>
      </p:sp>
      <p:sp>
        <p:nvSpPr>
          <p:cNvPr id="122883" name="Rectangle 3"/>
          <p:cNvSpPr>
            <a:spLocks noGrp="1" noChangeArrowheads="1"/>
          </p:cNvSpPr>
          <p:nvPr>
            <p:ph type="body" idx="1"/>
          </p:nvPr>
        </p:nvSpPr>
        <p:spPr/>
        <p:txBody>
          <a:bodyPr/>
          <a:lstStyle/>
          <a:p>
            <a:endParaRPr lang="ja-JP" altLang="ja-JP"/>
          </a:p>
        </p:txBody>
      </p:sp>
      <p:pic>
        <p:nvPicPr>
          <p:cNvPr id="122884" name="Picture 4" descr="DSCF0482"/>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79388" y="115888"/>
            <a:ext cx="8785225" cy="6626225"/>
          </a:xfrm>
          <a:prstGeom prst="rect">
            <a:avLst/>
          </a:prstGeom>
          <a:noFill/>
          <a:extLst>
            <a:ext uri="{909E8E84-426E-40DD-AFC4-6F175D3DCCD1}">
              <a14:hiddenFill xmlns:a14="http://schemas.microsoft.com/office/drawing/2010/main">
                <a:solidFill>
                  <a:srgbClr val="FFFFFF"/>
                </a:solidFill>
              </a14:hiddenFill>
            </a:ext>
          </a:extLst>
        </p:spPr>
      </p:pic>
      <p:sp>
        <p:nvSpPr>
          <p:cNvPr id="122885" name="Text Box 5"/>
          <p:cNvSpPr txBox="1">
            <a:spLocks noChangeArrowheads="1"/>
          </p:cNvSpPr>
          <p:nvPr/>
        </p:nvSpPr>
        <p:spPr bwMode="auto">
          <a:xfrm>
            <a:off x="2339975" y="6237288"/>
            <a:ext cx="633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2400" b="1">
                <a:solidFill>
                  <a:srgbClr val="FFFF00"/>
                </a:solidFill>
              </a:rPr>
              <a:t>IPC</a:t>
            </a:r>
            <a:r>
              <a:rPr kumimoji="1" lang="ja-JP" altLang="en-US" sz="2400" b="1">
                <a:solidFill>
                  <a:srgbClr val="FFFF00"/>
                </a:solidFill>
              </a:rPr>
              <a:t>カルチュラルイブニング</a:t>
            </a:r>
          </a:p>
        </p:txBody>
      </p:sp>
    </p:spTree>
    <p:extLst>
      <p:ext uri="{BB962C8B-B14F-4D97-AF65-F5344CB8AC3E}">
        <p14:creationId xmlns:p14="http://schemas.microsoft.com/office/powerpoint/2010/main" val="25955066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22882"/>
                                        </p:tgtEl>
                                        <p:attrNameLst>
                                          <p:attrName>style.visibility</p:attrName>
                                        </p:attrNameLst>
                                      </p:cBhvr>
                                      <p:to>
                                        <p:strVal val="visible"/>
                                      </p:to>
                                    </p:set>
                                    <p:anim calcmode="lin" valueType="num">
                                      <p:cBhvr>
                                        <p:cTn id="7" dur="1000" fill="hold"/>
                                        <p:tgtEl>
                                          <p:spTgt spid="122882"/>
                                        </p:tgtEl>
                                        <p:attrNameLst>
                                          <p:attrName>ppt_x</p:attrName>
                                        </p:attrNameLst>
                                      </p:cBhvr>
                                      <p:tavLst>
                                        <p:tav tm="0">
                                          <p:val>
                                            <p:strVal val="#ppt_x-.2"/>
                                          </p:val>
                                        </p:tav>
                                        <p:tav tm="100000">
                                          <p:val>
                                            <p:strVal val="#ppt_x"/>
                                          </p:val>
                                        </p:tav>
                                      </p:tavLst>
                                    </p:anim>
                                    <p:anim calcmode="lin" valueType="num">
                                      <p:cBhvr>
                                        <p:cTn id="8" dur="1000" fill="hold"/>
                                        <p:tgtEl>
                                          <p:spTgt spid="1228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22883">
                                            <p:txEl>
                                              <p:pRg st="0" end="0"/>
                                            </p:txEl>
                                          </p:spTgt>
                                        </p:tgtEl>
                                        <p:attrNameLst>
                                          <p:attrName>style.visibility</p:attrName>
                                        </p:attrNameLst>
                                      </p:cBhvr>
                                      <p:to>
                                        <p:strVal val="visible"/>
                                      </p:to>
                                    </p:set>
                                    <p:animEffect transition="in" filter="fade">
                                      <p:cBhvr>
                                        <p:cTn id="14" dur="500"/>
                                        <p:tgtEl>
                                          <p:spTgt spid="122883">
                                            <p:txEl>
                                              <p:pRg st="0" end="0"/>
                                            </p:txEl>
                                          </p:spTgt>
                                        </p:tgtEl>
                                      </p:cBhvr>
                                    </p:animEffect>
                                    <p:anim calcmode="lin" valueType="num">
                                      <p:cBhvr>
                                        <p:cTn id="15"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288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ja-JP" altLang="en-US" i="1"/>
              <a:t>第</a:t>
            </a:r>
            <a:r>
              <a:rPr lang="en-US" altLang="ja-JP" i="1"/>
              <a:t>3</a:t>
            </a:r>
            <a:r>
              <a:rPr lang="ja-JP" altLang="en-US" i="1"/>
              <a:t>週</a:t>
            </a:r>
          </a:p>
        </p:txBody>
      </p:sp>
      <p:sp>
        <p:nvSpPr>
          <p:cNvPr id="115715" name="Rectangle 3"/>
          <p:cNvSpPr>
            <a:spLocks noGrp="1" noChangeArrowheads="1"/>
          </p:cNvSpPr>
          <p:nvPr>
            <p:ph type="body" idx="1"/>
          </p:nvPr>
        </p:nvSpPr>
        <p:spPr/>
        <p:txBody>
          <a:bodyPr/>
          <a:lstStyle/>
          <a:p>
            <a:r>
              <a:rPr lang="en-US" altLang="ja-JP"/>
              <a:t>Koloni Haver(</a:t>
            </a:r>
            <a:r>
              <a:rPr lang="ja-JP" altLang="en-US"/>
              <a:t>市民菜園</a:t>
            </a:r>
            <a:r>
              <a:rPr lang="en-US" altLang="ja-JP"/>
              <a:t>) </a:t>
            </a:r>
          </a:p>
          <a:p>
            <a:r>
              <a:rPr lang="en-US" altLang="ja-JP"/>
              <a:t>Life Stories</a:t>
            </a:r>
          </a:p>
          <a:p>
            <a:r>
              <a:rPr lang="ja-JP" altLang="en-US"/>
              <a:t>世界の公開討論</a:t>
            </a:r>
          </a:p>
          <a:p>
            <a:pPr>
              <a:buFont typeface="Wingdings" pitchFamily="2" charset="2"/>
              <a:buNone/>
            </a:pPr>
            <a:r>
              <a:rPr lang="ja-JP" altLang="en-US"/>
              <a:t>　　　　「グルジア戦争」</a:t>
            </a:r>
          </a:p>
          <a:p>
            <a:r>
              <a:rPr lang="ja-JP" altLang="en-US"/>
              <a:t>ＭＳ</a:t>
            </a:r>
          </a:p>
          <a:p>
            <a:r>
              <a:rPr lang="ja-JP" altLang="en-US"/>
              <a:t>ボスニアと日本</a:t>
            </a:r>
          </a:p>
        </p:txBody>
      </p:sp>
    </p:spTree>
    <p:extLst>
      <p:ext uri="{BB962C8B-B14F-4D97-AF65-F5344CB8AC3E}">
        <p14:creationId xmlns:p14="http://schemas.microsoft.com/office/powerpoint/2010/main" val="1075071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1000"/>
                                        <p:tgtEl>
                                          <p:spTgt spid="115715">
                                            <p:txEl>
                                              <p:pRg st="0" end="0"/>
                                            </p:txEl>
                                          </p:spTgt>
                                        </p:tgtEl>
                                      </p:cBhvr>
                                    </p:animEffect>
                                    <p:anim calcmode="lin" valueType="num">
                                      <p:cBhvr>
                                        <p:cTn id="8"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animEffect transition="in" filter="fade">
                                      <p:cBhvr>
                                        <p:cTn id="14" dur="1000"/>
                                        <p:tgtEl>
                                          <p:spTgt spid="115715">
                                            <p:txEl>
                                              <p:pRg st="1" end="1"/>
                                            </p:txEl>
                                          </p:spTgt>
                                        </p:tgtEl>
                                      </p:cBhvr>
                                    </p:animEffect>
                                    <p:anim calcmode="lin" valueType="num">
                                      <p:cBhvr>
                                        <p:cTn id="15"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5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715">
                                            <p:txEl>
                                              <p:pRg st="2" end="2"/>
                                            </p:txEl>
                                          </p:spTgt>
                                        </p:tgtEl>
                                        <p:attrNameLst>
                                          <p:attrName>style.visibility</p:attrName>
                                        </p:attrNameLst>
                                      </p:cBhvr>
                                      <p:to>
                                        <p:strVal val="visible"/>
                                      </p:to>
                                    </p:set>
                                    <p:animEffect transition="in" filter="fade">
                                      <p:cBhvr>
                                        <p:cTn id="21" dur="1000"/>
                                        <p:tgtEl>
                                          <p:spTgt spid="115715">
                                            <p:txEl>
                                              <p:pRg st="2" end="2"/>
                                            </p:txEl>
                                          </p:spTgt>
                                        </p:tgtEl>
                                      </p:cBhvr>
                                    </p:animEffect>
                                    <p:anim calcmode="lin" valueType="num">
                                      <p:cBhvr>
                                        <p:cTn id="22"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5715">
                                            <p:txEl>
                                              <p:pRg st="3" end="3"/>
                                            </p:txEl>
                                          </p:spTgt>
                                        </p:tgtEl>
                                        <p:attrNameLst>
                                          <p:attrName>style.visibility</p:attrName>
                                        </p:attrNameLst>
                                      </p:cBhvr>
                                      <p:to>
                                        <p:strVal val="visible"/>
                                      </p:to>
                                    </p:set>
                                    <p:animEffect transition="in" filter="fade">
                                      <p:cBhvr>
                                        <p:cTn id="28" dur="1000"/>
                                        <p:tgtEl>
                                          <p:spTgt spid="115715">
                                            <p:txEl>
                                              <p:pRg st="3" end="3"/>
                                            </p:txEl>
                                          </p:spTgt>
                                        </p:tgtEl>
                                      </p:cBhvr>
                                    </p:animEffect>
                                    <p:anim calcmode="lin" valueType="num">
                                      <p:cBhvr>
                                        <p:cTn id="29"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57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715">
                                            <p:txEl>
                                              <p:pRg st="4" end="4"/>
                                            </p:txEl>
                                          </p:spTgt>
                                        </p:tgtEl>
                                        <p:attrNameLst>
                                          <p:attrName>style.visibility</p:attrName>
                                        </p:attrNameLst>
                                      </p:cBhvr>
                                      <p:to>
                                        <p:strVal val="visible"/>
                                      </p:to>
                                    </p:set>
                                    <p:animEffect transition="in" filter="fade">
                                      <p:cBhvr>
                                        <p:cTn id="35" dur="1000"/>
                                        <p:tgtEl>
                                          <p:spTgt spid="115715">
                                            <p:txEl>
                                              <p:pRg st="4" end="4"/>
                                            </p:txEl>
                                          </p:spTgt>
                                        </p:tgtEl>
                                      </p:cBhvr>
                                    </p:animEffect>
                                    <p:anim calcmode="lin" valueType="num">
                                      <p:cBhvr>
                                        <p:cTn id="36"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57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5715">
                                            <p:txEl>
                                              <p:pRg st="5" end="5"/>
                                            </p:txEl>
                                          </p:spTgt>
                                        </p:tgtEl>
                                        <p:attrNameLst>
                                          <p:attrName>style.visibility</p:attrName>
                                        </p:attrNameLst>
                                      </p:cBhvr>
                                      <p:to>
                                        <p:strVal val="visible"/>
                                      </p:to>
                                    </p:set>
                                    <p:animEffect transition="in" filter="fade">
                                      <p:cBhvr>
                                        <p:cTn id="42" dur="1000"/>
                                        <p:tgtEl>
                                          <p:spTgt spid="115715">
                                            <p:txEl>
                                              <p:pRg st="5" end="5"/>
                                            </p:txEl>
                                          </p:spTgt>
                                        </p:tgtEl>
                                      </p:cBhvr>
                                    </p:animEffect>
                                    <p:anim calcmode="lin" valueType="num">
                                      <p:cBhvr>
                                        <p:cTn id="43"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57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endParaRPr lang="ja-JP" altLang="ja-JP"/>
          </a:p>
        </p:txBody>
      </p:sp>
      <p:sp>
        <p:nvSpPr>
          <p:cNvPr id="137219" name="Rectangle 3"/>
          <p:cNvSpPr>
            <a:spLocks noGrp="1" noChangeArrowheads="1"/>
          </p:cNvSpPr>
          <p:nvPr>
            <p:ph type="body" idx="1"/>
          </p:nvPr>
        </p:nvSpPr>
        <p:spPr/>
        <p:txBody>
          <a:bodyPr/>
          <a:lstStyle/>
          <a:p>
            <a:endParaRPr lang="ja-JP" altLang="ja-JP"/>
          </a:p>
        </p:txBody>
      </p:sp>
      <p:pic>
        <p:nvPicPr>
          <p:cNvPr id="137220" name="Picture 4" descr="DSCF06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13787" cy="6534150"/>
          </a:xfrm>
          <a:prstGeom prst="rect">
            <a:avLst/>
          </a:prstGeom>
          <a:noFill/>
          <a:extLst>
            <a:ext uri="{909E8E84-426E-40DD-AFC4-6F175D3DCCD1}">
              <a14:hiddenFill xmlns:a14="http://schemas.microsoft.com/office/drawing/2010/main">
                <a:solidFill>
                  <a:srgbClr val="FFFFFF"/>
                </a:solidFill>
              </a14:hiddenFill>
            </a:ext>
          </a:extLst>
        </p:spPr>
      </p:pic>
      <p:sp>
        <p:nvSpPr>
          <p:cNvPr id="137221" name="Text Box 5"/>
          <p:cNvSpPr txBox="1">
            <a:spLocks noChangeArrowheads="1"/>
          </p:cNvSpPr>
          <p:nvPr/>
        </p:nvSpPr>
        <p:spPr bwMode="auto">
          <a:xfrm>
            <a:off x="6011863" y="6165850"/>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Koloni Haver</a:t>
            </a:r>
          </a:p>
        </p:txBody>
      </p:sp>
    </p:spTree>
    <p:extLst>
      <p:ext uri="{BB962C8B-B14F-4D97-AF65-F5344CB8AC3E}">
        <p14:creationId xmlns:p14="http://schemas.microsoft.com/office/powerpoint/2010/main" val="34116004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7218"/>
                                        </p:tgtEl>
                                        <p:attrNameLst>
                                          <p:attrName>style.visibility</p:attrName>
                                        </p:attrNameLst>
                                      </p:cBhvr>
                                      <p:to>
                                        <p:strVal val="visible"/>
                                      </p:to>
                                    </p:set>
                                    <p:anim calcmode="lin" valueType="num">
                                      <p:cBhvr>
                                        <p:cTn id="7" dur="1000" fill="hold"/>
                                        <p:tgtEl>
                                          <p:spTgt spid="137218"/>
                                        </p:tgtEl>
                                        <p:attrNameLst>
                                          <p:attrName>ppt_x</p:attrName>
                                        </p:attrNameLst>
                                      </p:cBhvr>
                                      <p:tavLst>
                                        <p:tav tm="0">
                                          <p:val>
                                            <p:strVal val="#ppt_x-.2"/>
                                          </p:val>
                                        </p:tav>
                                        <p:tav tm="100000">
                                          <p:val>
                                            <p:strVal val="#ppt_x"/>
                                          </p:val>
                                        </p:tav>
                                      </p:tavLst>
                                    </p:anim>
                                    <p:anim calcmode="lin" valueType="num">
                                      <p:cBhvr>
                                        <p:cTn id="8" dur="1000" fill="hold"/>
                                        <p:tgtEl>
                                          <p:spTgt spid="137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7219">
                                            <p:txEl>
                                              <p:pRg st="0" end="0"/>
                                            </p:txEl>
                                          </p:spTgt>
                                        </p:tgtEl>
                                        <p:attrNameLst>
                                          <p:attrName>style.visibility</p:attrName>
                                        </p:attrNameLst>
                                      </p:cBhvr>
                                      <p:to>
                                        <p:strVal val="visible"/>
                                      </p:to>
                                    </p:set>
                                    <p:animEffect transition="in" filter="fade">
                                      <p:cBhvr>
                                        <p:cTn id="14" dur="500"/>
                                        <p:tgtEl>
                                          <p:spTgt spid="137219">
                                            <p:txEl>
                                              <p:pRg st="0" end="0"/>
                                            </p:txEl>
                                          </p:spTgt>
                                        </p:tgtEl>
                                      </p:cBhvr>
                                    </p:animEffect>
                                    <p:anim calcmode="lin" valueType="num">
                                      <p:cBhvr>
                                        <p:cTn id="15"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72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ja-JP" altLang="en-US" i="1"/>
              <a:t>第</a:t>
            </a:r>
            <a:r>
              <a:rPr lang="en-US" altLang="ja-JP" i="1"/>
              <a:t>4</a:t>
            </a:r>
            <a:r>
              <a:rPr lang="ja-JP" altLang="en-US" i="1"/>
              <a:t>・５週</a:t>
            </a:r>
          </a:p>
        </p:txBody>
      </p:sp>
      <p:sp>
        <p:nvSpPr>
          <p:cNvPr id="116739" name="Rectangle 3"/>
          <p:cNvSpPr>
            <a:spLocks noGrp="1" noChangeArrowheads="1"/>
          </p:cNvSpPr>
          <p:nvPr>
            <p:ph type="body" idx="1"/>
          </p:nvPr>
        </p:nvSpPr>
        <p:spPr/>
        <p:txBody>
          <a:bodyPr/>
          <a:lstStyle/>
          <a:p>
            <a:r>
              <a:rPr lang="ja-JP" altLang="en-US"/>
              <a:t>テナーズ美術館・フレデリク城</a:t>
            </a:r>
          </a:p>
          <a:p>
            <a:r>
              <a:rPr lang="ja-JP" altLang="en-US"/>
              <a:t>ジャパニーズカルチュラルイブニング</a:t>
            </a:r>
          </a:p>
          <a:p>
            <a:r>
              <a:rPr lang="ja-JP" altLang="en-US"/>
              <a:t>コンタクトファミリー</a:t>
            </a:r>
          </a:p>
          <a:p>
            <a:r>
              <a:rPr lang="ja-JP" altLang="en-US"/>
              <a:t>ハムレット</a:t>
            </a:r>
          </a:p>
          <a:p>
            <a:r>
              <a:rPr lang="ja-JP" altLang="en-US"/>
              <a:t>お別れ</a:t>
            </a:r>
          </a:p>
        </p:txBody>
      </p:sp>
    </p:spTree>
    <p:extLst>
      <p:ext uri="{BB962C8B-B14F-4D97-AF65-F5344CB8AC3E}">
        <p14:creationId xmlns:p14="http://schemas.microsoft.com/office/powerpoint/2010/main" val="91844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1000"/>
                                        <p:tgtEl>
                                          <p:spTgt spid="116739">
                                            <p:txEl>
                                              <p:pRg st="0" end="0"/>
                                            </p:txEl>
                                          </p:spTgt>
                                        </p:tgtEl>
                                      </p:cBhvr>
                                    </p:animEffect>
                                    <p:anim calcmode="lin" valueType="num">
                                      <p:cBhvr>
                                        <p:cTn id="8" dur="10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67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739">
                                            <p:txEl>
                                              <p:pRg st="1" end="1"/>
                                            </p:txEl>
                                          </p:spTgt>
                                        </p:tgtEl>
                                        <p:attrNameLst>
                                          <p:attrName>style.visibility</p:attrName>
                                        </p:attrNameLst>
                                      </p:cBhvr>
                                      <p:to>
                                        <p:strVal val="visible"/>
                                      </p:to>
                                    </p:set>
                                    <p:animEffect transition="in" filter="fade">
                                      <p:cBhvr>
                                        <p:cTn id="14" dur="1000"/>
                                        <p:tgtEl>
                                          <p:spTgt spid="116739">
                                            <p:txEl>
                                              <p:pRg st="1" end="1"/>
                                            </p:txEl>
                                          </p:spTgt>
                                        </p:tgtEl>
                                      </p:cBhvr>
                                    </p:animEffect>
                                    <p:anim calcmode="lin" valueType="num">
                                      <p:cBhvr>
                                        <p:cTn id="15" dur="10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67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6739">
                                            <p:txEl>
                                              <p:pRg st="2" end="2"/>
                                            </p:txEl>
                                          </p:spTgt>
                                        </p:tgtEl>
                                        <p:attrNameLst>
                                          <p:attrName>style.visibility</p:attrName>
                                        </p:attrNameLst>
                                      </p:cBhvr>
                                      <p:to>
                                        <p:strVal val="visible"/>
                                      </p:to>
                                    </p:set>
                                    <p:animEffect transition="in" filter="fade">
                                      <p:cBhvr>
                                        <p:cTn id="21" dur="1000"/>
                                        <p:tgtEl>
                                          <p:spTgt spid="116739">
                                            <p:txEl>
                                              <p:pRg st="2" end="2"/>
                                            </p:txEl>
                                          </p:spTgt>
                                        </p:tgtEl>
                                      </p:cBhvr>
                                    </p:animEffect>
                                    <p:anim calcmode="lin" valueType="num">
                                      <p:cBhvr>
                                        <p:cTn id="22" dur="10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67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6739">
                                            <p:txEl>
                                              <p:pRg st="3" end="3"/>
                                            </p:txEl>
                                          </p:spTgt>
                                        </p:tgtEl>
                                        <p:attrNameLst>
                                          <p:attrName>style.visibility</p:attrName>
                                        </p:attrNameLst>
                                      </p:cBhvr>
                                      <p:to>
                                        <p:strVal val="visible"/>
                                      </p:to>
                                    </p:set>
                                    <p:animEffect transition="in" filter="fade">
                                      <p:cBhvr>
                                        <p:cTn id="28" dur="1000"/>
                                        <p:tgtEl>
                                          <p:spTgt spid="116739">
                                            <p:txEl>
                                              <p:pRg st="3" end="3"/>
                                            </p:txEl>
                                          </p:spTgt>
                                        </p:tgtEl>
                                      </p:cBhvr>
                                    </p:animEffect>
                                    <p:anim calcmode="lin" valueType="num">
                                      <p:cBhvr>
                                        <p:cTn id="29" dur="10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67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6739">
                                            <p:txEl>
                                              <p:pRg st="4" end="4"/>
                                            </p:txEl>
                                          </p:spTgt>
                                        </p:tgtEl>
                                        <p:attrNameLst>
                                          <p:attrName>style.visibility</p:attrName>
                                        </p:attrNameLst>
                                      </p:cBhvr>
                                      <p:to>
                                        <p:strVal val="visible"/>
                                      </p:to>
                                    </p:set>
                                    <p:animEffect transition="in" filter="fade">
                                      <p:cBhvr>
                                        <p:cTn id="35" dur="1000"/>
                                        <p:tgtEl>
                                          <p:spTgt spid="116739">
                                            <p:txEl>
                                              <p:pRg st="4" end="4"/>
                                            </p:txEl>
                                          </p:spTgt>
                                        </p:tgtEl>
                                      </p:cBhvr>
                                    </p:animEffect>
                                    <p:anim calcmode="lin" valueType="num">
                                      <p:cBhvr>
                                        <p:cTn id="36" dur="10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67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ja-JP" altLang="en-US"/>
              <a:t>考察</a:t>
            </a:r>
          </a:p>
        </p:txBody>
      </p:sp>
      <p:sp>
        <p:nvSpPr>
          <p:cNvPr id="130051" name="Rectangle 3"/>
          <p:cNvSpPr>
            <a:spLocks noGrp="1" noChangeArrowheads="1"/>
          </p:cNvSpPr>
          <p:nvPr>
            <p:ph type="body" idx="1"/>
          </p:nvPr>
        </p:nvSpPr>
        <p:spPr>
          <a:xfrm>
            <a:off x="827088" y="2133600"/>
            <a:ext cx="7772400" cy="4114800"/>
          </a:xfrm>
        </p:spPr>
        <p:txBody>
          <a:bodyPr/>
          <a:lstStyle/>
          <a:p>
            <a:pPr>
              <a:buFont typeface="Wingdings" pitchFamily="2" charset="2"/>
              <a:buNone/>
            </a:pPr>
            <a:r>
              <a:rPr lang="ja-JP" altLang="en-US" sz="3600"/>
              <a:t>デンマーク人の幸福・・・</a:t>
            </a:r>
          </a:p>
          <a:p>
            <a:r>
              <a:rPr lang="ja-JP" altLang="en-US" sz="3600"/>
              <a:t>平等と民主主義</a:t>
            </a:r>
          </a:p>
          <a:p>
            <a:r>
              <a:rPr lang="ja-JP" altLang="en-US" sz="3600"/>
              <a:t>自己選択・主体性の尊重</a:t>
            </a:r>
          </a:p>
          <a:p>
            <a:r>
              <a:rPr lang="ja-JP" altLang="en-US" sz="3600"/>
              <a:t>社会的繋がり強い</a:t>
            </a:r>
          </a:p>
          <a:p>
            <a:pPr>
              <a:buFont typeface="Wingdings" pitchFamily="2" charset="2"/>
              <a:buNone/>
            </a:pPr>
            <a:endParaRPr lang="ja-JP" altLang="en-US" sz="3600"/>
          </a:p>
          <a:p>
            <a:pPr>
              <a:buFont typeface="Wingdings" pitchFamily="2" charset="2"/>
              <a:buNone/>
            </a:pPr>
            <a:r>
              <a:rPr lang="ja-JP" altLang="en-US" sz="3600"/>
              <a:t>　⇒日本社会・教育の向うべき道を示す</a:t>
            </a:r>
          </a:p>
        </p:txBody>
      </p:sp>
    </p:spTree>
    <p:extLst>
      <p:ext uri="{BB962C8B-B14F-4D97-AF65-F5344CB8AC3E}">
        <p14:creationId xmlns:p14="http://schemas.microsoft.com/office/powerpoint/2010/main" val="3903181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20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wipe(left)">
                                      <p:cBhvr>
                                        <p:cTn id="12" dur="500"/>
                                        <p:tgtEl>
                                          <p:spTgt spid="130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Effect transition="in" filter="wipe(left)">
                                      <p:cBhvr>
                                        <p:cTn id="17" dur="500"/>
                                        <p:tgtEl>
                                          <p:spTgt spid="130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51">
                                            <p:txEl>
                                              <p:pRg st="2" end="2"/>
                                            </p:txEl>
                                          </p:spTgt>
                                        </p:tgtEl>
                                        <p:attrNameLst>
                                          <p:attrName>style.visibility</p:attrName>
                                        </p:attrNameLst>
                                      </p:cBhvr>
                                      <p:to>
                                        <p:strVal val="visible"/>
                                      </p:to>
                                    </p:set>
                                    <p:animEffect transition="in" filter="wipe(left)">
                                      <p:cBhvr>
                                        <p:cTn id="22" dur="500"/>
                                        <p:tgtEl>
                                          <p:spTgt spid="130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051">
                                            <p:txEl>
                                              <p:pRg st="3" end="3"/>
                                            </p:txEl>
                                          </p:spTgt>
                                        </p:tgtEl>
                                        <p:attrNameLst>
                                          <p:attrName>style.visibility</p:attrName>
                                        </p:attrNameLst>
                                      </p:cBhvr>
                                      <p:to>
                                        <p:strVal val="visible"/>
                                      </p:to>
                                    </p:set>
                                    <p:animEffect transition="in" filter="wipe(left)">
                                      <p:cBhvr>
                                        <p:cTn id="27" dur="500"/>
                                        <p:tgtEl>
                                          <p:spTgt spid="1300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wipe(left)">
                                      <p:cBhvr>
                                        <p:cTn id="32" dur="500"/>
                                        <p:tgtEl>
                                          <p:spTgt spid="130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404664"/>
            <a:ext cx="6120680" cy="4088152"/>
          </a:xfrm>
          <a:prstGeom prst="rect">
            <a:avLst/>
          </a:prstGeom>
          <a:noFill/>
        </p:spPr>
      </p:pic>
      <p:sp>
        <p:nvSpPr>
          <p:cNvPr id="3" name="テキスト ボックス 2"/>
          <p:cNvSpPr txBox="1"/>
          <p:nvPr/>
        </p:nvSpPr>
        <p:spPr>
          <a:xfrm>
            <a:off x="323528" y="4797152"/>
            <a:ext cx="6984776" cy="646331"/>
          </a:xfrm>
          <a:prstGeom prst="rect">
            <a:avLst/>
          </a:prstGeom>
          <a:noFill/>
        </p:spPr>
        <p:txBody>
          <a:bodyPr wrap="square" rtlCol="0">
            <a:spAutoFit/>
          </a:bodyPr>
          <a:lstStyle/>
          <a:p>
            <a:r>
              <a:rPr kumimoji="1" lang="ja-JP" altLang="en-US" dirty="0" smtClean="0"/>
              <a:t>パレスチナ人とイスラエル人の二人。カルチュラル・イブニングでは、冷静だが、激しい対立をしていた。双方が戦争による近所の爆撃を経験。</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syasin\外国旅行\デンマーク・ノルウェー\EPSN0008.JPG"/>
          <p:cNvPicPr>
            <a:picLocks noChangeAspect="1" noChangeArrowheads="1"/>
          </p:cNvPicPr>
          <p:nvPr/>
        </p:nvPicPr>
        <p:blipFill>
          <a:blip r:embed="rId2" cstate="print"/>
          <a:srcRect/>
          <a:stretch>
            <a:fillRect/>
          </a:stretch>
        </p:blipFill>
        <p:spPr bwMode="auto">
          <a:xfrm>
            <a:off x="467544" y="404664"/>
            <a:ext cx="6434461" cy="4824536"/>
          </a:xfrm>
          <a:prstGeom prst="rect">
            <a:avLst/>
          </a:prstGeom>
          <a:noFill/>
        </p:spPr>
      </p:pic>
      <p:sp>
        <p:nvSpPr>
          <p:cNvPr id="3" name="テキスト ボックス 2"/>
          <p:cNvSpPr txBox="1"/>
          <p:nvPr/>
        </p:nvSpPr>
        <p:spPr>
          <a:xfrm>
            <a:off x="539552" y="5517232"/>
            <a:ext cx="6408712" cy="923330"/>
          </a:xfrm>
          <a:prstGeom prst="rect">
            <a:avLst/>
          </a:prstGeom>
          <a:noFill/>
        </p:spPr>
        <p:txBody>
          <a:bodyPr wrap="square" rtlCol="0">
            <a:spAutoFit/>
          </a:bodyPr>
          <a:lstStyle/>
          <a:p>
            <a:r>
              <a:rPr kumimoji="1" lang="ja-JP" altLang="en-US" dirty="0" smtClean="0"/>
              <a:t>亡命チベット人で、インドで生活。ガクチャラル・イブニングで、チベット文化の紹介したが、中国人が反発。授業でも非難を繰り返された。中国人の言い分は、「中国はチベットを優遇している。」</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デンマークの環境保護</a:t>
            </a:r>
          </a:p>
        </p:txBody>
      </p:sp>
      <p:sp>
        <p:nvSpPr>
          <p:cNvPr id="10243" name="Rectangle 3"/>
          <p:cNvSpPr>
            <a:spLocks noGrp="1" noChangeArrowheads="1"/>
          </p:cNvSpPr>
          <p:nvPr>
            <p:ph type="body" idx="1"/>
          </p:nvPr>
        </p:nvSpPr>
        <p:spPr/>
        <p:txBody>
          <a:bodyPr/>
          <a:lstStyle/>
          <a:p>
            <a:pPr eaLnBrk="1" hangingPunct="1">
              <a:lnSpc>
                <a:spcPct val="90000"/>
              </a:lnSpc>
            </a:pPr>
            <a:r>
              <a:rPr lang="ja-JP" altLang="en-US" sz="2400" smtClean="0"/>
              <a:t>デンマークは環境保護の計画を率先してすすめ、世界の自然保護運動で先頭にたってきた感がある。一方、汚染規制の分野でもリーダー的な存在であり、先進工業国の中ではもっともはやく政府に環境担当省庁を設置したことで知られる。デンマークの保護地域のほとんどはビオトープとよぶのにふさわしく、人間の活動を厳格に禁止した国立公園や保護地区とはやや性質のことなるものである。しかし、貴重な自然や歴史的価値のある地域での経済活動はきびしく制限されている。国土のおよそ</a:t>
            </a:r>
            <a:r>
              <a:rPr lang="en-US" altLang="ja-JP" sz="2400" smtClean="0"/>
              <a:t>32%(2000</a:t>
            </a:r>
            <a:r>
              <a:rPr lang="ja-JP" altLang="en-US" sz="2400" smtClean="0"/>
              <a:t>年</a:t>
            </a:r>
            <a:r>
              <a:rPr lang="en-US" altLang="ja-JP" sz="2400" smtClean="0"/>
              <a:t>)</a:t>
            </a:r>
            <a:r>
              <a:rPr lang="ja-JP" altLang="en-US" sz="2400" smtClean="0"/>
              <a:t>がなんらかの保護地域に指定されている。</a:t>
            </a:r>
          </a:p>
          <a:p>
            <a:pPr eaLnBrk="1" hangingPunct="1">
              <a:lnSpc>
                <a:spcPct val="90000"/>
              </a:lnSpc>
            </a:pPr>
            <a:endParaRPr lang="ja-JP" altLang="en-US" sz="2400" smtClean="0"/>
          </a:p>
          <a:p>
            <a:pPr eaLnBrk="1" hangingPunct="1">
              <a:lnSpc>
                <a:spcPct val="90000"/>
              </a:lnSpc>
            </a:pPr>
            <a:r>
              <a:rPr lang="en-US" altLang="ja-JP" sz="2400" smtClean="0"/>
              <a:t>(C) 1993-2003 Microsoft Corporation. All rights reserved.</a:t>
            </a:r>
          </a:p>
          <a:p>
            <a:pPr eaLnBrk="1" hangingPunct="1">
              <a:lnSpc>
                <a:spcPct val="90000"/>
              </a:lnSpc>
            </a:pPr>
            <a:endParaRPr lang="en-US" altLang="ja-JP" sz="2400" smtClean="0"/>
          </a:p>
        </p:txBody>
      </p:sp>
    </p:spTree>
    <p:extLst>
      <p:ext uri="{BB962C8B-B14F-4D97-AF65-F5344CB8AC3E}">
        <p14:creationId xmlns:p14="http://schemas.microsoft.com/office/powerpoint/2010/main" val="252880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syasin\外国旅行\デンマーク・ノルウェー\EPSN0035.JPG"/>
          <p:cNvPicPr>
            <a:picLocks noChangeAspect="1" noChangeArrowheads="1"/>
          </p:cNvPicPr>
          <p:nvPr/>
        </p:nvPicPr>
        <p:blipFill>
          <a:blip r:embed="rId2" cstate="print"/>
          <a:srcRect/>
          <a:stretch>
            <a:fillRect/>
          </a:stretch>
        </p:blipFill>
        <p:spPr bwMode="auto">
          <a:xfrm>
            <a:off x="0" y="0"/>
            <a:ext cx="9146482"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国際的な広がり</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ノルウェー　</a:t>
            </a:r>
            <a:r>
              <a:rPr lang="de-DE" altLang="ja-JP" dirty="0" smtClean="0"/>
              <a:t>folkehøgskole</a:t>
            </a:r>
            <a:endParaRPr lang="ja-JP" altLang="en-US" dirty="0" smtClean="0"/>
          </a:p>
          <a:p>
            <a:r>
              <a:rPr kumimoji="1" lang="ja-JP" altLang="en-US" dirty="0" smtClean="0"/>
              <a:t>スウェーデン　</a:t>
            </a:r>
            <a:r>
              <a:rPr lang="de-DE" altLang="ja-JP" dirty="0"/>
              <a:t>Folkhögskola</a:t>
            </a:r>
            <a:endParaRPr kumimoji="1" lang="ja-JP" altLang="en-US" dirty="0" smtClean="0"/>
          </a:p>
          <a:p>
            <a:r>
              <a:rPr kumimoji="1" lang="ja-JP" altLang="en-US" dirty="0" smtClean="0"/>
              <a:t>ドイツ　</a:t>
            </a:r>
            <a:r>
              <a:rPr lang="de-DE" altLang="ja-JP" dirty="0" smtClean="0"/>
              <a:t>Volkshochschule</a:t>
            </a:r>
            <a:endParaRPr lang="ja-JP" altLang="en-US" dirty="0" smtClean="0"/>
          </a:p>
          <a:p>
            <a:r>
              <a:rPr kumimoji="1" lang="ja-JP" altLang="en-US" dirty="0" smtClean="0"/>
              <a:t>オランダ　</a:t>
            </a:r>
            <a:r>
              <a:rPr lang="de-DE" altLang="ja-JP" dirty="0" smtClean="0"/>
              <a:t>Volkshogeschool</a:t>
            </a:r>
            <a:endParaRPr lang="ja-JP" altLang="en-US" dirty="0" smtClean="0"/>
          </a:p>
          <a:p>
            <a:r>
              <a:rPr kumimoji="1" lang="ja-JP" altLang="en-US" dirty="0" smtClean="0"/>
              <a:t>イギリス　</a:t>
            </a:r>
            <a:r>
              <a:rPr kumimoji="1" lang="en-US" altLang="ja-JP" dirty="0" smtClean="0"/>
              <a:t>open university</a:t>
            </a:r>
          </a:p>
          <a:p>
            <a:r>
              <a:rPr lang="ja-JP" altLang="en-US" dirty="0" smtClean="0"/>
              <a:t>アメリカ </a:t>
            </a:r>
            <a:r>
              <a:rPr lang="en-US" altLang="ja-JP" dirty="0" smtClean="0"/>
              <a:t>community college</a:t>
            </a:r>
          </a:p>
          <a:p>
            <a:r>
              <a:rPr kumimoji="1" lang="ja-JP" altLang="en-US" dirty="0"/>
              <a:t>日本 </a:t>
            </a:r>
            <a:r>
              <a:rPr kumimoji="1" lang="ja-JP" altLang="en-US" dirty="0" smtClean="0"/>
              <a:t>国民高等学校</a:t>
            </a:r>
            <a:r>
              <a:rPr kumimoji="1" lang="en-US" altLang="ja-JP" dirty="0" smtClean="0"/>
              <a:t>(</a:t>
            </a:r>
            <a:r>
              <a:rPr kumimoji="1" lang="ja-JP" altLang="en-US" dirty="0" smtClean="0"/>
              <a:t>戦前のみ</a:t>
            </a:r>
            <a:r>
              <a:rPr kumimoji="1" lang="en-US" altLang="ja-JP" dirty="0" smtClean="0"/>
              <a:t>)</a:t>
            </a:r>
            <a:endParaRPr kumimoji="1" lang="ja-JP" altLang="en-US" dirty="0"/>
          </a:p>
        </p:txBody>
      </p:sp>
    </p:spTree>
    <p:extLst>
      <p:ext uri="{BB962C8B-B14F-4D97-AF65-F5344CB8AC3E}">
        <p14:creationId xmlns:p14="http://schemas.microsoft.com/office/powerpoint/2010/main" val="1718916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日本の状況</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戦前</a:t>
            </a:r>
          </a:p>
          <a:p>
            <a:pPr lvl="1"/>
            <a:r>
              <a:rPr kumimoji="1" lang="ja-JP" altLang="en-US" dirty="0" smtClean="0"/>
              <a:t>国民高等学校として８校程度設立</a:t>
            </a:r>
          </a:p>
          <a:p>
            <a:pPr lvl="1"/>
            <a:r>
              <a:rPr kumimoji="1" lang="ja-JP" altLang="en-US" dirty="0" smtClean="0"/>
              <a:t>宮沢賢治が講義「農民芸術論」</a:t>
            </a:r>
          </a:p>
          <a:p>
            <a:pPr lvl="1"/>
            <a:r>
              <a:rPr lang="ja-JP" altLang="en-US" dirty="0" smtClean="0"/>
              <a:t>満州開拓団を送る運動→戦後批判→廃止</a:t>
            </a:r>
          </a:p>
          <a:p>
            <a:r>
              <a:rPr kumimoji="1" lang="ja-JP" altLang="en-US" dirty="0" smtClean="0"/>
              <a:t>戦後</a:t>
            </a:r>
          </a:p>
          <a:p>
            <a:pPr lvl="1"/>
            <a:r>
              <a:rPr lang="ja-JP" altLang="en-US" dirty="0" smtClean="0"/>
              <a:t>日本人の設立したフォルケ（エグモント）               </a:t>
            </a:r>
            <a:r>
              <a:rPr kumimoji="1" lang="en-US" altLang="ja-JP" dirty="0" smtClean="0">
                <a:hlinkClick r:id="rId2"/>
              </a:rPr>
              <a:t>http://egmont.jp</a:t>
            </a:r>
            <a:endParaRPr kumimoji="1" lang="en-US" altLang="ja-JP" dirty="0" smtClean="0"/>
          </a:p>
          <a:p>
            <a:pPr lvl="1"/>
            <a:r>
              <a:rPr kumimoji="1" lang="ja-JP" altLang="en-US" dirty="0" smtClean="0"/>
              <a:t>農業系専門学校と小規模なフォルケ</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生涯学習システム</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生涯学習を可能にする条件</a:t>
            </a:r>
            <a:endParaRPr kumimoji="1" lang="en-US" altLang="ja-JP" dirty="0" smtClean="0"/>
          </a:p>
          <a:p>
            <a:pPr lvl="1"/>
            <a:r>
              <a:rPr lang="ja-JP" altLang="en-US" dirty="0"/>
              <a:t>労働</a:t>
            </a:r>
            <a:r>
              <a:rPr lang="ja-JP" altLang="en-US" dirty="0" smtClean="0"/>
              <a:t>条件　時間・通勤</a:t>
            </a:r>
            <a:endParaRPr lang="en-US" altLang="ja-JP" dirty="0" smtClean="0"/>
          </a:p>
          <a:p>
            <a:pPr lvl="1"/>
            <a:r>
              <a:rPr kumimoji="1" lang="ja-JP" altLang="en-US" dirty="0"/>
              <a:t>地域</a:t>
            </a:r>
            <a:r>
              <a:rPr kumimoji="1" lang="ja-JP" altLang="en-US" dirty="0" smtClean="0"/>
              <a:t>の施設（学習機関・スポーツ施設）</a:t>
            </a:r>
            <a:endParaRPr kumimoji="1" lang="en-US" altLang="ja-JP" dirty="0" smtClean="0"/>
          </a:p>
          <a:p>
            <a:pPr lvl="1"/>
            <a:r>
              <a:rPr lang="ja-JP" altLang="en-US" dirty="0" smtClean="0"/>
              <a:t>公的バックアップ</a:t>
            </a:r>
            <a:endParaRPr lang="en-US" altLang="ja-JP" dirty="0" smtClean="0"/>
          </a:p>
          <a:p>
            <a:pPr lvl="1"/>
            <a:r>
              <a:rPr kumimoji="1" lang="ja-JP" altLang="en-US" dirty="0" smtClean="0"/>
              <a:t>企業と学校との連携（スウェーデンのビデオ）</a:t>
            </a:r>
            <a:endParaRPr kumimoji="1" lang="en-US" altLang="ja-JP" dirty="0" smtClean="0"/>
          </a:p>
          <a:p>
            <a:r>
              <a:rPr lang="ja-JP" altLang="en-US" dirty="0"/>
              <a:t>デンマーク</a:t>
            </a:r>
            <a:r>
              <a:rPr lang="ja-JP" altLang="en-US" dirty="0" smtClean="0"/>
              <a:t>の</a:t>
            </a:r>
            <a:r>
              <a:rPr lang="ja-JP" altLang="en-US" dirty="0"/>
              <a:t>自由時間法</a:t>
            </a:r>
            <a:endParaRPr kumimoji="1" lang="ja-JP" altLang="en-US" dirty="0"/>
          </a:p>
        </p:txBody>
      </p:sp>
    </p:spTree>
    <p:extLst>
      <p:ext uri="{BB962C8B-B14F-4D97-AF65-F5344CB8AC3E}">
        <p14:creationId xmlns:p14="http://schemas.microsoft.com/office/powerpoint/2010/main" val="389882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dirty="0"/>
              <a:t>フォルケホイスコレ</a:t>
            </a:r>
            <a:r>
              <a:rPr lang="ja-JP" altLang="en-US" dirty="0" smtClean="0"/>
              <a:t>の創設</a:t>
            </a:r>
          </a:p>
        </p:txBody>
      </p:sp>
      <p:sp>
        <p:nvSpPr>
          <p:cNvPr id="9219" name="Rectangle 3"/>
          <p:cNvSpPr>
            <a:spLocks noGrp="1" noChangeArrowheads="1"/>
          </p:cNvSpPr>
          <p:nvPr>
            <p:ph type="body" idx="1"/>
          </p:nvPr>
        </p:nvSpPr>
        <p:spPr/>
        <p:txBody>
          <a:bodyPr/>
          <a:lstStyle/>
          <a:p>
            <a:pPr eaLnBrk="1" hangingPunct="1">
              <a:lnSpc>
                <a:spcPct val="90000"/>
              </a:lnSpc>
            </a:pPr>
            <a:r>
              <a:rPr lang="en-US" altLang="ja-JP" sz="2400" dirty="0" smtClean="0"/>
              <a:t>19</a:t>
            </a:r>
            <a:r>
              <a:rPr lang="ja-JP" altLang="en-US" sz="2400" dirty="0" smtClean="0"/>
              <a:t>世紀中期には、デンマークで最初の成人教育が、ユトランド半島のレッディングにある国民高等学校（フォルケホイスコレ）ではじまった。聖職者のグルントビらの指導により創設されたこの学校は、のちにヨーロッパやアメリカにおける成人教育制度のモデル校となる。ナハテガルが創設した体操学校と</a:t>
            </a:r>
            <a:r>
              <a:rPr lang="en-US" altLang="ja-JP" sz="2400" dirty="0" smtClean="0"/>
              <a:t>1921</a:t>
            </a:r>
            <a:r>
              <a:rPr lang="ja-JP" altLang="en-US" sz="2400" dirty="0" smtClean="0"/>
              <a:t>年にヘルシンゲアが創設した国際人民大学も、教育の分野で世界的な影響をあたえた。現在、デンマークでは農村教育を拡大し、高等教育の期間を延長する傾向にあり、質の高い教員養成にもつとめている。</a:t>
            </a:r>
          </a:p>
          <a:p>
            <a:pPr eaLnBrk="1" hangingPunct="1">
              <a:lnSpc>
                <a:spcPct val="90000"/>
              </a:lnSpc>
            </a:pPr>
            <a:endParaRPr lang="ja-JP" altLang="en-US" sz="2400" dirty="0" smtClean="0"/>
          </a:p>
          <a:p>
            <a:pPr eaLnBrk="1" hangingPunct="1">
              <a:lnSpc>
                <a:spcPct val="90000"/>
              </a:lnSpc>
            </a:pPr>
            <a:r>
              <a:rPr lang="en-US" altLang="ja-JP" sz="2400" dirty="0" smtClean="0"/>
              <a:t>(C) 1993-2003 Microsoft Corporation. All rights reserved.</a:t>
            </a:r>
          </a:p>
          <a:p>
            <a:pPr eaLnBrk="1" hangingPunct="1">
              <a:lnSpc>
                <a:spcPct val="90000"/>
              </a:lnSpc>
            </a:pPr>
            <a:endParaRPr lang="en-US" altLang="ja-JP"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888" y="940405"/>
            <a:ext cx="3888431" cy="497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4644008" y="1166843"/>
            <a:ext cx="4104456" cy="5078313"/>
          </a:xfrm>
          <a:prstGeom prst="rect">
            <a:avLst/>
          </a:prstGeom>
        </p:spPr>
        <p:txBody>
          <a:bodyPr wrap="square">
            <a:spAutoFit/>
          </a:bodyPr>
          <a:lstStyle/>
          <a:p>
            <a:r>
              <a:rPr lang="ja-JP" altLang="en-US" dirty="0"/>
              <a:t>彼はまず牧師として活動しますが、体制化して堕落した既成のキリスト教を批判して、その職を奪われます。その後、詩人として活躍し、始めは北欧神話に題材をとったもの、次にはデンマークの風土、自然、農民の生活などを詩にあらわして、それらが賛美歌となり、デンマーク国民に愛され、歌われました。デンマーク人のどの家庭にも彼の歌が数多く含まれた賛美歌集やフォルケホイスコーレ歌集がおかれ、今日でもデンマーク人は冠婚葬祭、誕生日や学校の行事、あるいは家族や友人の団らんなどで、必ずグルントヴィの歌を歌うという慣習が根づいています。人々は生まれてから死ぬまで、彼の歌で祝い、悲しみ、喜びをわかちあいます。デンマークほど、歌が人々の生活に息づいている国はありません。</a:t>
            </a:r>
          </a:p>
        </p:txBody>
      </p:sp>
    </p:spTree>
    <p:extLst>
      <p:ext uri="{BB962C8B-B14F-4D97-AF65-F5344CB8AC3E}">
        <p14:creationId xmlns:p14="http://schemas.microsoft.com/office/powerpoint/2010/main" val="373548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フォルケホイスコレの特質</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大学が普及する以前は高等教育機関</a:t>
            </a:r>
            <a:r>
              <a:rPr lang="ja-JP" altLang="en-US" dirty="0" smtClean="0"/>
              <a:t>的機能</a:t>
            </a:r>
            <a:endParaRPr lang="en-US" altLang="ja-JP" dirty="0" smtClean="0"/>
          </a:p>
          <a:p>
            <a:pPr lvl="1"/>
            <a:r>
              <a:rPr kumimoji="1" lang="ja-JP" altLang="en-US" dirty="0" smtClean="0"/>
              <a:t>「死の教育」（暗記・試験・競争・生活と遊離した内容・使わない言語）を「生きた教育」へ</a:t>
            </a:r>
            <a:endParaRPr kumimoji="1" lang="en-US" altLang="ja-JP" dirty="0" smtClean="0"/>
          </a:p>
          <a:p>
            <a:pPr lvl="1"/>
            <a:r>
              <a:rPr lang="ja-JP" altLang="en-US" dirty="0"/>
              <a:t>生活</a:t>
            </a:r>
            <a:r>
              <a:rPr lang="ja-JP" altLang="en-US" dirty="0" smtClean="0"/>
              <a:t>を</a:t>
            </a:r>
            <a:r>
              <a:rPr lang="ja-JP" altLang="en-US" dirty="0"/>
              <a:t>とも</a:t>
            </a:r>
            <a:r>
              <a:rPr lang="ja-JP" altLang="en-US" dirty="0" smtClean="0"/>
              <a:t>に</a:t>
            </a:r>
            <a:r>
              <a:rPr lang="ja-JP" altLang="en-US" dirty="0"/>
              <a:t>しなが</a:t>
            </a:r>
            <a:r>
              <a:rPr lang="ja-JP" altLang="en-US" dirty="0" smtClean="0"/>
              <a:t>ら学ぶ（寮）</a:t>
            </a:r>
            <a:endParaRPr lang="en-US" altLang="ja-JP" dirty="0" smtClean="0"/>
          </a:p>
          <a:p>
            <a:r>
              <a:rPr kumimoji="1" lang="ja-JP" altLang="en-US" dirty="0"/>
              <a:t>現在</a:t>
            </a:r>
            <a:r>
              <a:rPr kumimoji="1" lang="ja-JP" altLang="en-US" dirty="0" smtClean="0"/>
              <a:t>は個性的な分野をもった教育施設</a:t>
            </a:r>
            <a:endParaRPr kumimoji="1" lang="en-US" altLang="ja-JP" dirty="0" smtClean="0"/>
          </a:p>
          <a:p>
            <a:pPr lvl="1"/>
            <a:r>
              <a:rPr lang="ja-JP" altLang="en-US" dirty="0" smtClean="0"/>
              <a:t>芸術・スポーツ・教養・社会・国際</a:t>
            </a:r>
            <a:endParaRPr lang="en-US" altLang="ja-JP" dirty="0" smtClean="0"/>
          </a:p>
          <a:p>
            <a:pPr lvl="1"/>
            <a:r>
              <a:rPr lang="ja-JP" altLang="en-US" dirty="0" smtClean="0"/>
              <a:t>１８歳以上は誰でも入学可能</a:t>
            </a:r>
            <a:endParaRPr lang="en-US" altLang="ja-JP" dirty="0" smtClean="0"/>
          </a:p>
          <a:p>
            <a:pPr lvl="1"/>
            <a:r>
              <a:rPr kumimoji="1" lang="ja-JP" altLang="en-US" dirty="0" smtClean="0"/>
              <a:t>テストはしない</a:t>
            </a:r>
            <a:endParaRPr kumimoji="1" lang="en-US" altLang="ja-JP" dirty="0" smtClean="0"/>
          </a:p>
          <a:p>
            <a:pPr lvl="1"/>
            <a:r>
              <a:rPr lang="ja-JP" altLang="en-US" dirty="0"/>
              <a:t>資格</a:t>
            </a:r>
            <a:r>
              <a:rPr lang="ja-JP" altLang="en-US" dirty="0" smtClean="0"/>
              <a:t>を発生しない（大学入試のポイントにはなる）</a:t>
            </a:r>
            <a:endParaRPr kumimoji="1" lang="en-US" altLang="ja-JP" dirty="0" smtClean="0"/>
          </a:p>
        </p:txBody>
      </p:sp>
    </p:spTree>
    <p:extLst>
      <p:ext uri="{BB962C8B-B14F-4D97-AF65-F5344CB8AC3E}">
        <p14:creationId xmlns:p14="http://schemas.microsoft.com/office/powerpoint/2010/main" val="20471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ja-JP" altLang="en-US"/>
              <a:t>フォルケオプリュスニング</a:t>
            </a:r>
          </a:p>
        </p:txBody>
      </p:sp>
      <p:sp>
        <p:nvSpPr>
          <p:cNvPr id="73731" name="Rectangle 3"/>
          <p:cNvSpPr>
            <a:spLocks noGrp="1" noChangeArrowheads="1"/>
          </p:cNvSpPr>
          <p:nvPr>
            <p:ph type="body" idx="1"/>
          </p:nvPr>
        </p:nvSpPr>
        <p:spPr/>
        <p:txBody>
          <a:bodyPr/>
          <a:lstStyle/>
          <a:p>
            <a:pPr>
              <a:lnSpc>
                <a:spcPct val="80000"/>
              </a:lnSpc>
              <a:buFont typeface="Wingdings" pitchFamily="2" charset="2"/>
              <a:buNone/>
            </a:pPr>
            <a:r>
              <a:rPr lang="ja-JP" altLang="en-US" sz="3600"/>
              <a:t>民衆の社会的自覚とは・・・</a:t>
            </a:r>
          </a:p>
          <a:p>
            <a:pPr>
              <a:lnSpc>
                <a:spcPct val="80000"/>
              </a:lnSpc>
              <a:buFont typeface="Wingdings" pitchFamily="2" charset="2"/>
              <a:buNone/>
            </a:pPr>
            <a:endParaRPr lang="ja-JP" altLang="en-US" sz="2800"/>
          </a:p>
          <a:p>
            <a:pPr>
              <a:lnSpc>
                <a:spcPct val="80000"/>
              </a:lnSpc>
              <a:buFont typeface="Wingdings" pitchFamily="2" charset="2"/>
              <a:buNone/>
            </a:pPr>
            <a:r>
              <a:rPr lang="ja-JP" altLang="en-US" sz="2800"/>
              <a:t>　 人々が</a:t>
            </a:r>
            <a:r>
              <a:rPr lang="ja-JP" altLang="en-US" sz="2800" b="1">
                <a:solidFill>
                  <a:schemeClr val="tx2"/>
                </a:solidFill>
              </a:rPr>
              <a:t>対話</a:t>
            </a:r>
            <a:r>
              <a:rPr lang="ja-JP" altLang="en-US" sz="2800"/>
              <a:t>と</a:t>
            </a:r>
            <a:r>
              <a:rPr lang="ja-JP" altLang="en-US" sz="2800" b="1">
                <a:solidFill>
                  <a:schemeClr val="tx2"/>
                </a:solidFill>
              </a:rPr>
              <a:t>相互作用</a:t>
            </a:r>
            <a:r>
              <a:rPr lang="ja-JP" altLang="en-US" sz="2800"/>
              <a:t>を通じて共同性・歴史性に目覚め、人間の生の不可思議さ、尊厳を知り、みんなとともに力を合わせて生きることに覚醒し、自覚すること。</a:t>
            </a:r>
          </a:p>
          <a:p>
            <a:pPr>
              <a:lnSpc>
                <a:spcPct val="80000"/>
              </a:lnSpc>
              <a:buFont typeface="Wingdings" pitchFamily="2" charset="2"/>
              <a:buNone/>
            </a:pPr>
            <a:r>
              <a:rPr lang="ja-JP" altLang="en-US" sz="2800"/>
              <a:t>　 学校、地域、自治体や国、あるいは国境を越えた民衆の連帯の場で、人々が草の根、底辺から、自分たちで</a:t>
            </a:r>
            <a:r>
              <a:rPr lang="ja-JP" altLang="en-US" sz="2800" b="1">
                <a:solidFill>
                  <a:schemeClr val="tx2"/>
                </a:solidFill>
              </a:rPr>
              <a:t>自発的に共同性に目覚めていく</a:t>
            </a:r>
            <a:r>
              <a:rPr lang="ja-JP" altLang="en-US" sz="2800"/>
              <a:t>ということ。 </a:t>
            </a:r>
          </a:p>
        </p:txBody>
      </p:sp>
    </p:spTree>
    <p:extLst>
      <p:ext uri="{BB962C8B-B14F-4D97-AF65-F5344CB8AC3E}">
        <p14:creationId xmlns:p14="http://schemas.microsoft.com/office/powerpoint/2010/main" val="3673635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wipe(left)">
                                      <p:cBhvr>
                                        <p:cTn id="12" dur="500"/>
                                        <p:tgtEl>
                                          <p:spTgt spid="73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left)">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wipe(left)">
                                      <p:cBhvr>
                                        <p:cTn id="22" dur="5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42988" y="404813"/>
            <a:ext cx="7793037" cy="1462087"/>
          </a:xfrm>
        </p:spPr>
        <p:txBody>
          <a:bodyPr>
            <a:normAutofit fontScale="90000"/>
          </a:bodyPr>
          <a:lstStyle/>
          <a:p>
            <a:pPr algn="ctr"/>
            <a:r>
              <a:rPr lang="en-US" altLang="ja-JP" sz="6000" b="1"/>
              <a:t>IPC</a:t>
            </a:r>
            <a:r>
              <a:rPr lang="en-US" altLang="ja-JP" sz="4000"/>
              <a:t/>
            </a:r>
            <a:br>
              <a:rPr lang="en-US" altLang="ja-JP" sz="4000"/>
            </a:br>
            <a:r>
              <a:rPr lang="en-US" altLang="ja-JP" sz="4000" i="1"/>
              <a:t>Meet the World in Denmark</a:t>
            </a:r>
          </a:p>
        </p:txBody>
      </p:sp>
      <p:sp>
        <p:nvSpPr>
          <p:cNvPr id="74755" name="Rectangle 3"/>
          <p:cNvSpPr>
            <a:spLocks noGrp="1" noChangeArrowheads="1"/>
          </p:cNvSpPr>
          <p:nvPr>
            <p:ph type="body" idx="1"/>
          </p:nvPr>
        </p:nvSpPr>
        <p:spPr/>
        <p:txBody>
          <a:bodyPr/>
          <a:lstStyle/>
          <a:p>
            <a:pPr>
              <a:buFont typeface="Wingdings" pitchFamily="2" charset="2"/>
              <a:buNone/>
            </a:pPr>
            <a:r>
              <a:rPr lang="en-US" altLang="ja-JP" b="1"/>
              <a:t>I</a:t>
            </a:r>
            <a:r>
              <a:rPr lang="en-US" altLang="ja-JP"/>
              <a:t>nternational </a:t>
            </a:r>
            <a:r>
              <a:rPr lang="en-US" altLang="ja-JP" b="1"/>
              <a:t>P</a:t>
            </a:r>
            <a:r>
              <a:rPr lang="en-US" altLang="ja-JP"/>
              <a:t>eople</a:t>
            </a:r>
            <a:r>
              <a:rPr lang="en-US" altLang="ja-JP">
                <a:latin typeface="Arial"/>
              </a:rPr>
              <a:t>’</a:t>
            </a:r>
            <a:r>
              <a:rPr lang="en-US" altLang="ja-JP"/>
              <a:t>s </a:t>
            </a:r>
            <a:r>
              <a:rPr lang="en-US" altLang="ja-JP" b="1"/>
              <a:t>C</a:t>
            </a:r>
            <a:r>
              <a:rPr lang="en-US" altLang="ja-JP"/>
              <a:t>ollege</a:t>
            </a:r>
          </a:p>
          <a:p>
            <a:pPr>
              <a:buFont typeface="Wingdings" pitchFamily="2" charset="2"/>
              <a:buNone/>
            </a:pPr>
            <a:r>
              <a:rPr lang="ja-JP" altLang="en-US"/>
              <a:t>　世界中から人々が集まる</a:t>
            </a:r>
          </a:p>
          <a:p>
            <a:pPr>
              <a:buFont typeface="Wingdings" pitchFamily="2" charset="2"/>
              <a:buNone/>
            </a:pPr>
            <a:r>
              <a:rPr lang="ja-JP" altLang="en-US"/>
              <a:t>　　　　　　　　　　　フォルケホイスコーレ</a:t>
            </a:r>
          </a:p>
          <a:p>
            <a:pPr>
              <a:buFont typeface="Wingdings" pitchFamily="2" charset="2"/>
              <a:buNone/>
            </a:pPr>
            <a:r>
              <a:rPr lang="ja-JP" altLang="en-US"/>
              <a:t>　目的：国際理解、世界平和</a:t>
            </a:r>
          </a:p>
          <a:p>
            <a:pPr>
              <a:buFont typeface="Wingdings" pitchFamily="2" charset="2"/>
              <a:buNone/>
            </a:pPr>
            <a:r>
              <a:rPr lang="ja-JP" altLang="en-US"/>
              <a:t>　コース：ロングコース・ショートコース</a:t>
            </a:r>
          </a:p>
          <a:p>
            <a:pPr>
              <a:buFont typeface="Wingdings" pitchFamily="2" charset="2"/>
              <a:buNone/>
            </a:pPr>
            <a:r>
              <a:rPr lang="ja-JP" altLang="en-US"/>
              <a:t>　　春</a:t>
            </a:r>
            <a:r>
              <a:rPr lang="en-US" altLang="ja-JP"/>
              <a:t>24</a:t>
            </a:r>
            <a:r>
              <a:rPr lang="ja-JP" altLang="en-US"/>
              <a:t>週間、秋</a:t>
            </a:r>
            <a:r>
              <a:rPr lang="en-US" altLang="ja-JP"/>
              <a:t>18</a:t>
            </a:r>
            <a:r>
              <a:rPr lang="ja-JP" altLang="en-US"/>
              <a:t>週間、夏期</a:t>
            </a:r>
            <a:r>
              <a:rPr lang="en-US" altLang="ja-JP"/>
              <a:t>3</a:t>
            </a:r>
            <a:r>
              <a:rPr lang="ja-JP" altLang="en-US"/>
              <a:t>週間など</a:t>
            </a:r>
            <a:r>
              <a:rPr lang="en-US" altLang="ja-JP">
                <a:latin typeface="Arial"/>
              </a:rPr>
              <a:t>…</a:t>
            </a:r>
            <a:endParaRPr lang="en-US" altLang="ja-JP"/>
          </a:p>
          <a:p>
            <a:pPr>
              <a:buFont typeface="Wingdings" pitchFamily="2" charset="2"/>
              <a:buNone/>
            </a:pPr>
            <a:r>
              <a:rPr lang="ja-JP" altLang="en-US"/>
              <a:t>　授業料：</a:t>
            </a:r>
            <a:r>
              <a:rPr lang="en-US" altLang="ja-JP"/>
              <a:t>1</a:t>
            </a:r>
            <a:r>
              <a:rPr lang="ja-JP" altLang="en-US"/>
              <a:t>カ月約</a:t>
            </a:r>
            <a:r>
              <a:rPr lang="en-US" altLang="ja-JP"/>
              <a:t>10</a:t>
            </a:r>
            <a:r>
              <a:rPr lang="ja-JP" altLang="en-US"/>
              <a:t>万円</a:t>
            </a:r>
          </a:p>
        </p:txBody>
      </p:sp>
    </p:spTree>
    <p:extLst>
      <p:ext uri="{BB962C8B-B14F-4D97-AF65-F5344CB8AC3E}">
        <p14:creationId xmlns:p14="http://schemas.microsoft.com/office/powerpoint/2010/main" val="3029351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Effect transition="in" filter="wipe(left)">
                                      <p:cBhvr>
                                        <p:cTn id="12" dur="500"/>
                                        <p:tgtEl>
                                          <p:spTgt spid="747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5">
                                            <p:txEl>
                                              <p:pRg st="1" end="1"/>
                                            </p:txEl>
                                          </p:spTgt>
                                        </p:tgtEl>
                                        <p:attrNameLst>
                                          <p:attrName>style.visibility</p:attrName>
                                        </p:attrNameLst>
                                      </p:cBhvr>
                                      <p:to>
                                        <p:strVal val="visible"/>
                                      </p:to>
                                    </p:set>
                                    <p:animEffect transition="in" filter="wipe(left)">
                                      <p:cBhvr>
                                        <p:cTn id="17" dur="500"/>
                                        <p:tgtEl>
                                          <p:spTgt spid="747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55">
                                            <p:txEl>
                                              <p:pRg st="2" end="2"/>
                                            </p:txEl>
                                          </p:spTgt>
                                        </p:tgtEl>
                                        <p:attrNameLst>
                                          <p:attrName>style.visibility</p:attrName>
                                        </p:attrNameLst>
                                      </p:cBhvr>
                                      <p:to>
                                        <p:strVal val="visible"/>
                                      </p:to>
                                    </p:set>
                                    <p:animEffect transition="in" filter="wipe(left)">
                                      <p:cBhvr>
                                        <p:cTn id="22" dur="500"/>
                                        <p:tgtEl>
                                          <p:spTgt spid="747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755">
                                            <p:txEl>
                                              <p:pRg st="3" end="3"/>
                                            </p:txEl>
                                          </p:spTgt>
                                        </p:tgtEl>
                                        <p:attrNameLst>
                                          <p:attrName>style.visibility</p:attrName>
                                        </p:attrNameLst>
                                      </p:cBhvr>
                                      <p:to>
                                        <p:strVal val="visible"/>
                                      </p:to>
                                    </p:set>
                                    <p:animEffect transition="in" filter="wipe(left)">
                                      <p:cBhvr>
                                        <p:cTn id="27" dur="500"/>
                                        <p:tgtEl>
                                          <p:spTgt spid="747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755">
                                            <p:txEl>
                                              <p:pRg st="4" end="4"/>
                                            </p:txEl>
                                          </p:spTgt>
                                        </p:tgtEl>
                                        <p:attrNameLst>
                                          <p:attrName>style.visibility</p:attrName>
                                        </p:attrNameLst>
                                      </p:cBhvr>
                                      <p:to>
                                        <p:strVal val="visible"/>
                                      </p:to>
                                    </p:set>
                                    <p:animEffect transition="in" filter="wipe(left)">
                                      <p:cBhvr>
                                        <p:cTn id="32" dur="500"/>
                                        <p:tgtEl>
                                          <p:spTgt spid="747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Effect transition="in" filter="wipe(left)">
                                      <p:cBhvr>
                                        <p:cTn id="37" dur="500"/>
                                        <p:tgtEl>
                                          <p:spTgt spid="7475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4755">
                                            <p:txEl>
                                              <p:pRg st="6" end="6"/>
                                            </p:txEl>
                                          </p:spTgt>
                                        </p:tgtEl>
                                        <p:attrNameLst>
                                          <p:attrName>style.visibility</p:attrName>
                                        </p:attrNameLst>
                                      </p:cBhvr>
                                      <p:to>
                                        <p:strVal val="visible"/>
                                      </p:to>
                                    </p:set>
                                    <p:animEffect transition="in" filter="wipe(left)">
                                      <p:cBhvr>
                                        <p:cTn id="42"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894</Words>
  <Application>Microsoft Office PowerPoint</Application>
  <PresentationFormat>画面に合わせる (4:3)</PresentationFormat>
  <Paragraphs>136</Paragraphs>
  <Slides>31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ＭＳ Ｐゴシック</vt:lpstr>
      <vt:lpstr>Arial</vt:lpstr>
      <vt:lpstr>Calibri</vt:lpstr>
      <vt:lpstr>Wingdings</vt:lpstr>
      <vt:lpstr>Office テーマ</vt:lpstr>
      <vt:lpstr>フォルケ・ホイ・スコレ</vt:lpstr>
      <vt:lpstr>PowerPoint プレゼンテーション</vt:lpstr>
      <vt:lpstr>PowerPoint プレゼンテーション</vt:lpstr>
      <vt:lpstr>生涯学習システム</vt:lpstr>
      <vt:lpstr>フォルケホイスコレの創設</vt:lpstr>
      <vt:lpstr>PowerPoint プレゼンテーション</vt:lpstr>
      <vt:lpstr>フォルケホイスコレの特質</vt:lpstr>
      <vt:lpstr>フォルケオプリュスニング</vt:lpstr>
      <vt:lpstr>IPC Meet the World in Denmark</vt:lpstr>
      <vt:lpstr>IPCの歴史</vt:lpstr>
      <vt:lpstr>PowerPoint プレゼンテーション</vt:lpstr>
      <vt:lpstr>PowerPoint プレゼンテーション</vt:lpstr>
      <vt:lpstr>PowerPoint プレゼンテーション</vt:lpstr>
      <vt:lpstr>  2008 Autumn Term</vt:lpstr>
      <vt:lpstr>授業内容</vt:lpstr>
      <vt:lpstr>ＩＰＣ生活</vt:lpstr>
      <vt:lpstr>イントロダクションウィーク</vt:lpstr>
      <vt:lpstr>PowerPoint プレゼンテーション</vt:lpstr>
      <vt:lpstr>PowerPoint プレゼンテーション</vt:lpstr>
      <vt:lpstr>PowerPoint プレゼンテーション</vt:lpstr>
      <vt:lpstr>第2週</vt:lpstr>
      <vt:lpstr>PowerPoint プレゼンテーション</vt:lpstr>
      <vt:lpstr>第3週</vt:lpstr>
      <vt:lpstr>PowerPoint プレゼンテーション</vt:lpstr>
      <vt:lpstr>第4・５週</vt:lpstr>
      <vt:lpstr>考察</vt:lpstr>
      <vt:lpstr>PowerPoint プレゼンテーション</vt:lpstr>
      <vt:lpstr>PowerPoint プレゼンテーション</vt:lpstr>
      <vt:lpstr>デンマークの環境保護</vt:lpstr>
      <vt:lpstr>国際的な広がり</vt:lpstr>
      <vt:lpstr>日本の状況</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フォルケ・ホイ・スコレ</dc:title>
  <dc:creator>wakei</dc:creator>
  <cp:lastModifiedBy>wakei</cp:lastModifiedBy>
  <cp:revision>19</cp:revision>
  <dcterms:created xsi:type="dcterms:W3CDTF">2012-11-27T12:51:48Z</dcterms:created>
  <dcterms:modified xsi:type="dcterms:W3CDTF">2017-06-10T00:41:50Z</dcterms:modified>
</cp:coreProperties>
</file>