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74" r:id="rId5"/>
    <p:sldId id="257" r:id="rId6"/>
    <p:sldId id="260" r:id="rId7"/>
    <p:sldId id="262" r:id="rId8"/>
    <p:sldId id="258" r:id="rId9"/>
    <p:sldId id="275" r:id="rId10"/>
    <p:sldId id="276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84" y="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2017/5/14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1361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2017/5/14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06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2017/5/14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463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2017/5/14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481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2017/5/14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7184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2017/5/14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167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2017/5/14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614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2017/5/14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9205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2017/5/14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228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2017/5/14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317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2017/5/14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296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EAB40-21A9-42B1-9F04-E82CD1363857}" type="datetimeFigureOut">
              <a:rPr kumimoji="1" lang="ja-JP" altLang="en-US" smtClean="0"/>
              <a:pPr/>
              <a:t>2017/5/14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87179-A277-4132-A62D-0F615742DC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82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アメリカの大学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強力な産業としての大学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54053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" y="1435100"/>
            <a:ext cx="8115300" cy="3987800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683568" y="404664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American Enterprise Institute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8287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アメリカ大学の発展</a:t>
            </a:r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19</a:t>
            </a:r>
            <a:r>
              <a:rPr kumimoji="1" lang="ja-JP" altLang="en-US" dirty="0" smtClean="0"/>
              <a:t>世紀前半のハーバード</a:t>
            </a:r>
            <a:r>
              <a:rPr kumimoji="1" lang="en-US" altLang="ja-JP" dirty="0" smtClean="0"/>
              <a:t>:</a:t>
            </a:r>
            <a:r>
              <a:rPr kumimoji="1" lang="ja-JP" altLang="en-US" dirty="0" smtClean="0"/>
              <a:t>復唱教授が主体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復唱部分が宿題となり、次の授業で皆の前で暗唱させ、教師はそれをチェックする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現在の高校のような学校だった。</a:t>
            </a:r>
          </a:p>
          <a:p>
            <a:r>
              <a:rPr lang="ja-JP" altLang="en-US" dirty="0" smtClean="0"/>
              <a:t>ドイツ留学帰りのティクナーが改革→失敗</a:t>
            </a:r>
            <a:r>
              <a:rPr lang="en-US" altLang="ja-JP" dirty="0" smtClean="0"/>
              <a:t>(</a:t>
            </a:r>
            <a:r>
              <a:rPr lang="ja-JP" altLang="en-US" dirty="0" smtClean="0"/>
              <a:t>選択科目の導入・能力別クラス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kumimoji="1" lang="en-US" altLang="ja-JP" dirty="0" smtClean="0"/>
              <a:t>1827</a:t>
            </a:r>
            <a:r>
              <a:rPr kumimoji="1" lang="ja-JP" altLang="en-US" dirty="0" smtClean="0"/>
              <a:t>年イェール大学</a:t>
            </a:r>
            <a:r>
              <a:rPr kumimoji="1" lang="en-US" altLang="ja-JP" dirty="0" smtClean="0"/>
              <a:t>:</a:t>
            </a:r>
            <a:r>
              <a:rPr kumimoji="1" lang="ja-JP" altLang="en-US" dirty="0" smtClean="0"/>
              <a:t>時代にあった改革を</a:t>
            </a:r>
          </a:p>
          <a:p>
            <a:r>
              <a:rPr lang="ja-JP" altLang="en-US" dirty="0" smtClean="0"/>
              <a:t>バージニア大学</a:t>
            </a:r>
            <a:r>
              <a:rPr lang="en-US" altLang="ja-JP" dirty="0" smtClean="0"/>
              <a:t>:</a:t>
            </a:r>
            <a:r>
              <a:rPr lang="ja-JP" altLang="en-US" dirty="0" smtClean="0"/>
              <a:t>初めから選択</a:t>
            </a:r>
            <a:r>
              <a:rPr lang="en-US" altLang="ja-JP" dirty="0" smtClean="0"/>
              <a:t>(</a:t>
            </a:r>
            <a:r>
              <a:rPr lang="ja-JP" altLang="en-US" dirty="0" smtClean="0"/>
              <a:t>古典語・近代語・数学・自然哲学・自然史・解剖医学・道徳哲学・法律の</a:t>
            </a:r>
            <a:r>
              <a:rPr lang="en-US" altLang="ja-JP" dirty="0" smtClean="0"/>
              <a:t>8</a:t>
            </a:r>
            <a:r>
              <a:rPr lang="ja-JP" altLang="en-US" dirty="0" smtClean="0"/>
              <a:t>スクールを設置</a:t>
            </a:r>
            <a:r>
              <a:rPr lang="en-US" altLang="ja-JP" dirty="0" smtClean="0"/>
              <a:t>)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0617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アメリカ大学の発展</a:t>
            </a:r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ハーバードも改革の機運</a:t>
            </a:r>
            <a:r>
              <a:rPr kumimoji="1" lang="en-US" altLang="ja-JP" dirty="0" smtClean="0"/>
              <a:t>:</a:t>
            </a:r>
            <a:r>
              <a:rPr kumimoji="1" lang="ja-JP" altLang="en-US" dirty="0" smtClean="0"/>
              <a:t>メディカルスクール・ロースクールの設置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エリオットの改革が続く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・他大学出身の教授・退職金・サバティカルの導入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無能教授の追い出しと有能教授の引き抜き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r>
              <a:rPr lang="ja-JP" altLang="en-US" dirty="0"/>
              <a:t>ジョン・</a:t>
            </a:r>
            <a:r>
              <a:rPr lang="ja-JP" altLang="en-US" dirty="0" smtClean="0"/>
              <a:t>ポプキンス大学</a:t>
            </a:r>
            <a:r>
              <a:rPr lang="en-US" altLang="ja-JP" dirty="0" smtClean="0"/>
              <a:t>:</a:t>
            </a:r>
            <a:r>
              <a:rPr lang="ja-JP" altLang="en-US" dirty="0" smtClean="0"/>
              <a:t>初の大学院大学</a:t>
            </a:r>
            <a:r>
              <a:rPr lang="en-US" altLang="ja-JP" dirty="0" smtClean="0"/>
              <a:t>(</a:t>
            </a:r>
            <a:r>
              <a:rPr lang="ja-JP" altLang="en-US" dirty="0" smtClean="0"/>
              <a:t>教授は研究者・学会組織設置</a:t>
            </a:r>
            <a:r>
              <a:rPr lang="en-US" altLang="ja-JP" dirty="0" smtClean="0"/>
              <a:t>)</a:t>
            </a:r>
            <a:r>
              <a:rPr lang="ja-JP" altLang="en-US" dirty="0" smtClean="0"/>
              <a:t>研究の制度化</a:t>
            </a:r>
          </a:p>
          <a:p>
            <a:r>
              <a:rPr kumimoji="1" lang="en-US" altLang="ja-JP" dirty="0" smtClean="0"/>
              <a:t>19</a:t>
            </a:r>
            <a:r>
              <a:rPr kumimoji="1" lang="ja-JP" altLang="en-US" dirty="0" smtClean="0"/>
              <a:t>世紀末のシカゴ大学</a:t>
            </a:r>
            <a:r>
              <a:rPr kumimoji="1" lang="en-US" altLang="ja-JP" dirty="0" smtClean="0"/>
              <a:t>:</a:t>
            </a:r>
            <a:r>
              <a:rPr kumimoji="1" lang="ja-JP" altLang="en-US" dirty="0" smtClean="0"/>
              <a:t>総合百貨店としての大学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出版事業も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4706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アメリカ大学の発展</a:t>
            </a:r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20</a:t>
            </a:r>
            <a:r>
              <a:rPr kumimoji="1" lang="ja-JP" altLang="en-US" dirty="0" smtClean="0"/>
              <a:t>世紀になっておきたこと</a:t>
            </a:r>
          </a:p>
          <a:p>
            <a:r>
              <a:rPr lang="ja-JP" altLang="en-US" dirty="0" smtClean="0"/>
              <a:t>専門の細分化</a:t>
            </a:r>
            <a:r>
              <a:rPr lang="en-US" altLang="ja-JP" dirty="0" smtClean="0"/>
              <a:t>(</a:t>
            </a:r>
            <a:r>
              <a:rPr lang="ja-JP" altLang="en-US" dirty="0" smtClean="0"/>
              <a:t>博士号の増大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kumimoji="1" lang="ja-JP" altLang="en-US" dirty="0" smtClean="0"/>
              <a:t>産業</a:t>
            </a:r>
            <a:r>
              <a:rPr kumimoji="1" lang="ja-JP" altLang="en-US" dirty="0"/>
              <a:t>と</a:t>
            </a:r>
            <a:r>
              <a:rPr kumimoji="1" lang="ja-JP" altLang="en-US" dirty="0" smtClean="0"/>
              <a:t>の連携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委託研究・起業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スタンフォード</a:t>
            </a:r>
            <a:r>
              <a:rPr lang="ja-JP" altLang="en-US" dirty="0"/>
              <a:t>大学</a:t>
            </a:r>
            <a:r>
              <a:rPr lang="ja-JP" altLang="en-US" dirty="0" smtClean="0"/>
              <a:t>・カーネギーメロン大学</a:t>
            </a:r>
          </a:p>
          <a:p>
            <a:r>
              <a:rPr kumimoji="1" lang="ja-JP" altLang="en-US" dirty="0" smtClean="0"/>
              <a:t>大学の大衆化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大学スポーツ</a:t>
            </a:r>
            <a:r>
              <a:rPr lang="ja-JP" altLang="en-US" dirty="0" smtClean="0"/>
              <a:t>の興隆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638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アメリカ大学の特質（１）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数が多い（３０００以上）　大衆化が日本より進んでいる</a:t>
            </a:r>
          </a:p>
          <a:p>
            <a:r>
              <a:rPr lang="ja-JP" altLang="en-US" dirty="0" smtClean="0"/>
              <a:t>学生の中で社会人が３分の１</a:t>
            </a:r>
          </a:p>
          <a:p>
            <a:pPr lvl="1"/>
            <a:r>
              <a:rPr kumimoji="1" lang="ja-JP" altLang="en-US" dirty="0" smtClean="0"/>
              <a:t>キャリアアップ（企業内教育はあまりない）</a:t>
            </a:r>
            <a:endParaRPr lang="ja-JP" altLang="en-US" dirty="0" smtClean="0"/>
          </a:p>
          <a:p>
            <a:pPr lvl="1"/>
            <a:r>
              <a:rPr kumimoji="1" lang="ja-JP" altLang="en-US" dirty="0" smtClean="0"/>
              <a:t>軍隊勤務後入学（軍隊の特権）</a:t>
            </a:r>
          </a:p>
          <a:p>
            <a:r>
              <a:rPr lang="ja-JP" altLang="en-US" dirty="0" smtClean="0"/>
              <a:t>留学生が多い（アメリカの貿易に寄与）</a:t>
            </a:r>
          </a:p>
          <a:p>
            <a:r>
              <a:rPr lang="ja-JP" altLang="en-US" dirty="0" smtClean="0"/>
              <a:t>トップランクから、条件の未整備な大学まで多様（ｃｆ　世界大学ランキング）</a:t>
            </a:r>
          </a:p>
          <a:p>
            <a:pPr lvl="1"/>
            <a:endParaRPr kumimoji="1" lang="ja-JP" altLang="en-US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91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アメリカ大学の特質（２）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認可は公的機関ではなく、アクレディテーションによる</a:t>
            </a:r>
          </a:p>
          <a:p>
            <a:r>
              <a:rPr lang="ja-JP" altLang="en-US" dirty="0" smtClean="0"/>
              <a:t>入試は、日本とは別</a:t>
            </a:r>
          </a:p>
          <a:p>
            <a:pPr lvl="1"/>
            <a:r>
              <a:rPr kumimoji="1" lang="ja-JP" altLang="en-US" dirty="0" smtClean="0"/>
              <a:t>コミュニティ・カレッジは無試験</a:t>
            </a:r>
          </a:p>
          <a:p>
            <a:pPr lvl="1"/>
            <a:r>
              <a:rPr lang="ja-JP" altLang="en-US" dirty="0" smtClean="0"/>
              <a:t>州立大学は、ＳＡＴと高校の成績で基準を満たせば、原則入学可</a:t>
            </a:r>
          </a:p>
          <a:p>
            <a:pPr lvl="1"/>
            <a:r>
              <a:rPr kumimoji="1" lang="ja-JP" altLang="en-US" dirty="0" smtClean="0"/>
              <a:t>有名私立大学は、選抜がある。レポートや面接で選考。独自の学力試験はしない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アメリカ大学の特質（３）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 dirty="0" smtClean="0"/>
              <a:t>産学共同の傾向が強い。（経営者が設立した有名大学もある。スタンフォード</a:t>
            </a:r>
            <a:r>
              <a:rPr lang="en-US" altLang="ja-JP" dirty="0" smtClean="0"/>
              <a:t>9.00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カーネギーメロン</a:t>
            </a:r>
            <a:r>
              <a:rPr lang="en-US" altLang="ja-JP" dirty="0" smtClean="0"/>
              <a:t>22.00</a:t>
            </a:r>
            <a:r>
              <a:rPr lang="ja-JP" altLang="en-US" dirty="0" smtClean="0"/>
              <a:t>）</a:t>
            </a:r>
          </a:p>
          <a:p>
            <a:r>
              <a:rPr kumimoji="1" lang="ja-JP" altLang="en-US" dirty="0" smtClean="0"/>
              <a:t>研究を主にする大学は、財政基盤が日本とは異なる。基本的な傾向として、学生の納入金は、「教育」に対して使用され、研究費は、自分で取ってくる。資金力の豊富な教授は、院生に給与を払う。</a:t>
            </a:r>
          </a:p>
          <a:p>
            <a:r>
              <a:rPr lang="ja-JP" altLang="en-US" dirty="0">
                <a:solidFill>
                  <a:prstClr val="black"/>
                </a:solidFill>
              </a:rPr>
              <a:t>インターネットを介して、教育内容を世界に講評　ＭＩＴが先頭　ｉＴｕｎｅＵ　Ｍｏｏｃ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ハーバード</a:t>
            </a:r>
            <a:r>
              <a:rPr kumimoji="1" lang="ja-JP" altLang="en-US" dirty="0" smtClean="0"/>
              <a:t>大学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ビデオ　５：００（教員・学生数）　６：２７（授業）１４：３４（入学試験）１８：５８（ハウス）</a:t>
            </a:r>
          </a:p>
          <a:p>
            <a:r>
              <a:rPr kumimoji="1" lang="en-US" altLang="ja-JP" dirty="0" smtClean="0"/>
              <a:t>1636</a:t>
            </a:r>
            <a:r>
              <a:rPr kumimoji="1" lang="ja-JP" altLang="en-US" dirty="0" smtClean="0"/>
              <a:t>年設立 宗教団体が設立したが、特定の宗派に関わらない施設</a:t>
            </a:r>
          </a:p>
          <a:p>
            <a:r>
              <a:rPr lang="ja-JP" altLang="en-US" dirty="0" smtClean="0"/>
              <a:t>以前は別学</a:t>
            </a:r>
            <a:r>
              <a:rPr lang="en-US" altLang="ja-JP" dirty="0" smtClean="0"/>
              <a:t>(</a:t>
            </a:r>
            <a:r>
              <a:rPr lang="ja-JP" altLang="en-US" dirty="0" smtClean="0"/>
              <a:t>女子は同一敷地内だが、ラドクリフ大学</a:t>
            </a:r>
            <a:r>
              <a:rPr lang="en-US" altLang="ja-JP" dirty="0" smtClean="0"/>
              <a:t>)</a:t>
            </a:r>
            <a:r>
              <a:rPr lang="ja-JP" altLang="en-US" dirty="0" err="1" smtClean="0"/>
              <a:t>だった</a:t>
            </a:r>
            <a:r>
              <a:rPr lang="ja-JP" altLang="en-US" dirty="0" smtClean="0"/>
              <a:t>が </a:t>
            </a:r>
            <a:r>
              <a:rPr lang="en-US" altLang="ja-JP" dirty="0" smtClean="0"/>
              <a:t>(</a:t>
            </a:r>
            <a:r>
              <a:rPr lang="ja-JP" altLang="en-US" dirty="0" smtClean="0"/>
              <a:t>当時が舞台の映画「</a:t>
            </a:r>
            <a:r>
              <a:rPr lang="en-US" altLang="ja-JP" dirty="0" smtClean="0"/>
              <a:t>love</a:t>
            </a:r>
            <a:r>
              <a:rPr lang="ja-JP" altLang="en-US" dirty="0" smtClean="0"/>
              <a:t> </a:t>
            </a:r>
            <a:r>
              <a:rPr lang="en-US" altLang="ja-JP" dirty="0" smtClean="0"/>
              <a:t>story</a:t>
            </a:r>
            <a:r>
              <a:rPr lang="ja-JP" altLang="en-US" dirty="0" smtClean="0"/>
              <a:t>」、</a:t>
            </a:r>
            <a:r>
              <a:rPr lang="en-US" altLang="ja-JP" dirty="0" smtClean="0"/>
              <a:t>1999</a:t>
            </a:r>
            <a:r>
              <a:rPr lang="ja-JP" altLang="en-US" dirty="0" smtClean="0"/>
              <a:t>年に統合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7962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アメリカ大学の抱える問題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中退問題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日本の大学と異なって、卒業率は低い。</a:t>
            </a:r>
          </a:p>
          <a:p>
            <a:pPr lvl="1"/>
            <a:r>
              <a:rPr lang="ja-JP" altLang="en-US" dirty="0" smtClean="0"/>
              <a:t>大学の成績が社会に必要→厳しい単位認定</a:t>
            </a:r>
            <a:endParaRPr kumimoji="1" lang="ja-JP" altLang="en-US" dirty="0" smtClean="0"/>
          </a:p>
          <a:p>
            <a:r>
              <a:rPr kumimoji="1" lang="ja-JP" altLang="en-US" dirty="0" smtClean="0"/>
              <a:t>ローン返済問題</a:t>
            </a:r>
          </a:p>
          <a:p>
            <a:pPr lvl="1"/>
            <a:r>
              <a:rPr lang="ja-JP" altLang="en-US" dirty="0" smtClean="0"/>
              <a:t>中退者は就職に不利</a:t>
            </a:r>
            <a:r>
              <a:rPr lang="ja-JP" altLang="en-US" dirty="0"/>
              <a:t>なので</a:t>
            </a:r>
            <a:r>
              <a:rPr lang="ja-JP" altLang="en-US" dirty="0" smtClean="0"/>
              <a:t>、返済が困難に</a:t>
            </a:r>
          </a:p>
          <a:p>
            <a:pPr lvl="1"/>
            <a:r>
              <a:rPr kumimoji="1" lang="en-US" altLang="ja-JP" dirty="0"/>
              <a:t>2000</a:t>
            </a:r>
            <a:r>
              <a:rPr kumimoji="1" lang="ja-JP" altLang="en-US" dirty="0" smtClean="0"/>
              <a:t>億ドルを超える滞納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日本は</a:t>
            </a:r>
            <a:r>
              <a:rPr kumimoji="1" lang="en-US" altLang="ja-JP" dirty="0" smtClean="0"/>
              <a:t>925</a:t>
            </a:r>
            <a:r>
              <a:rPr kumimoji="1" lang="ja-JP" altLang="en-US" dirty="0" smtClean="0"/>
              <a:t>億円</a:t>
            </a:r>
            <a:r>
              <a:rPr kumimoji="1" lang="en-US" altLang="ja-JP" smtClean="0"/>
              <a:t>)</a:t>
            </a:r>
            <a:endParaRPr kumimoji="1" lang="ja-JP" altLang="en-US" dirty="0" smtClean="0"/>
          </a:p>
          <a:p>
            <a:r>
              <a:rPr lang="ja-JP" altLang="en-US" dirty="0" smtClean="0"/>
              <a:t>レポート不正問題</a:t>
            </a:r>
          </a:p>
          <a:p>
            <a:pPr lvl="1"/>
            <a:r>
              <a:rPr kumimoji="1" lang="ja-JP" altLang="en-US" dirty="0" smtClean="0"/>
              <a:t>レポート代作企業の横行と大学の防衛策</a:t>
            </a:r>
          </a:p>
          <a:p>
            <a:pPr lvl="1"/>
            <a:r>
              <a:rPr lang="ja-JP" altLang="en-US" dirty="0" smtClean="0"/>
              <a:t>単位取得</a:t>
            </a:r>
            <a:r>
              <a:rPr lang="ja-JP" altLang="en-US" dirty="0"/>
              <a:t>のため</a:t>
            </a:r>
            <a:r>
              <a:rPr lang="ja-JP" altLang="en-US" dirty="0" smtClean="0"/>
              <a:t>の教授と学生の</a:t>
            </a:r>
            <a:r>
              <a:rPr lang="ja-JP" altLang="en-US" dirty="0"/>
              <a:t>かけひき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9725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510</Words>
  <Application>Microsoft Office PowerPoint</Application>
  <PresentationFormat>画面に合わせる (4:3)</PresentationFormat>
  <Paragraphs>49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ＭＳ Ｐゴシック</vt:lpstr>
      <vt:lpstr>Arial</vt:lpstr>
      <vt:lpstr>Calibri</vt:lpstr>
      <vt:lpstr>Office ​​テーマ</vt:lpstr>
      <vt:lpstr>アメリカの大学</vt:lpstr>
      <vt:lpstr>アメリカ大学の発展1</vt:lpstr>
      <vt:lpstr>アメリカ大学の発展2</vt:lpstr>
      <vt:lpstr>アメリカ大学の発展3</vt:lpstr>
      <vt:lpstr>アメリカ大学の特質（１）</vt:lpstr>
      <vt:lpstr>アメリカ大学の特質（２）</vt:lpstr>
      <vt:lpstr>アメリカ大学の特質（３）</vt:lpstr>
      <vt:lpstr>ハーバード大学</vt:lpstr>
      <vt:lpstr>アメリカ大学の抱える問題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アメリカの大学</dc:title>
  <dc:creator>Ohta Kazutosi</dc:creator>
  <cp:lastModifiedBy>wakei</cp:lastModifiedBy>
  <cp:revision>44</cp:revision>
  <dcterms:created xsi:type="dcterms:W3CDTF">2012-11-07T07:55:23Z</dcterms:created>
  <dcterms:modified xsi:type="dcterms:W3CDTF">2017-05-14T01:46:07Z</dcterms:modified>
</cp:coreProperties>
</file>