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0" r:id="rId5"/>
    <p:sldId id="270" r:id="rId6"/>
    <p:sldId id="271" r:id="rId7"/>
    <p:sldId id="268" r:id="rId8"/>
    <p:sldId id="269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2017/5/6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53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2017/5/6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9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2017/5/6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60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2017/5/6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10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2017/5/6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47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2017/5/6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01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2017/5/6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33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2017/5/6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24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2017/5/6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8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2017/5/6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27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2017/5/6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34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10F58-1638-4301-A76C-3D36995E3126}" type="datetimeFigureOut">
              <a:rPr kumimoji="1" lang="ja-JP" altLang="en-US" smtClean="0"/>
              <a:t>2017/5/6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35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</a:t>
            </a:r>
            <a:r>
              <a:rPr kumimoji="1" lang="ja-JP" altLang="en-US" dirty="0" smtClean="0"/>
              <a:t>教育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世紀末から２１世紀へ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524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ヘッドスタート計画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黒人の環境改善によって、差別をなくそうという国家的取り組み</a:t>
            </a:r>
            <a:r>
              <a:rPr kumimoji="1" lang="en-US" altLang="ja-JP" dirty="0" smtClean="0"/>
              <a:t>(1964</a:t>
            </a:r>
            <a:r>
              <a:rPr kumimoji="1" lang="ja-JP" altLang="en-US" dirty="0" smtClean="0"/>
              <a:t>年から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生活環境の改善</a:t>
            </a:r>
            <a:r>
              <a:rPr lang="en-US" altLang="ja-JP" dirty="0" smtClean="0"/>
              <a:t>(</a:t>
            </a:r>
            <a:r>
              <a:rPr lang="ja-JP" altLang="en-US" dirty="0" smtClean="0"/>
              <a:t>食事の提供・医療の提供等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教育的活動</a:t>
            </a:r>
          </a:p>
          <a:p>
            <a:r>
              <a:rPr lang="ja-JP" altLang="en-US" dirty="0" smtClean="0"/>
              <a:t>活動する団体への補助が主体</a:t>
            </a:r>
          </a:p>
          <a:p>
            <a:r>
              <a:rPr kumimoji="1" lang="ja-JP" altLang="en-US" dirty="0" smtClean="0"/>
              <a:t>もっとも有名な成果は、セサミ・ストリート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056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大学授業資料\国際教育論\thGASFSY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7056784" cy="5033839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611560" y="5517232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http://www.bing.com/images/search?q=%e3%82%bb%e3%82%b5%e3%83%9f%e3%82%b9%e3%83%88%e3%83%aa%e3%83%bc%e3%83%88&amp;qpvt=%e3%82%bb%e3%82%b5%e3%83%9f%e3%82%b9%e3%83%88%e3%83%aa%e3%83%bc%e3%83%88&amp;FORM=IGRE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3991" y="260648"/>
            <a:ext cx="461665" cy="45365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 smtClean="0"/>
              <a:t>セサミ・ストリートの画像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45604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新自由</a:t>
            </a:r>
            <a:r>
              <a:rPr lang="ja-JP" altLang="en-US" dirty="0" smtClean="0"/>
              <a:t>主義政策</a:t>
            </a:r>
            <a:r>
              <a:rPr lang="en-US" altLang="ja-JP" dirty="0" smtClean="0"/>
              <a:t>(</a:t>
            </a:r>
            <a:r>
              <a:rPr lang="ja-JP" altLang="en-US" dirty="0" smtClean="0"/>
              <a:t>低学力と暴力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バウチャー制の導入</a:t>
            </a:r>
          </a:p>
          <a:p>
            <a:r>
              <a:rPr lang="ja-JP" altLang="en-US" dirty="0"/>
              <a:t>チャータースクールの制度化</a:t>
            </a:r>
          </a:p>
          <a:p>
            <a:r>
              <a:rPr lang="ja-JP" altLang="en-US" dirty="0"/>
              <a:t>ホームスクールの法制化</a:t>
            </a:r>
          </a:p>
          <a:p>
            <a:r>
              <a:rPr lang="ja-JP" altLang="en-US" dirty="0"/>
              <a:t>企業の公立学校教育への関与（エジソンスクール）</a:t>
            </a:r>
          </a:p>
          <a:p>
            <a:r>
              <a:rPr lang="ja-JP" altLang="en-US" dirty="0"/>
              <a:t>テストの</a:t>
            </a:r>
            <a:r>
              <a:rPr lang="ja-JP" altLang="en-US" dirty="0" smtClean="0"/>
              <a:t>興隆</a:t>
            </a:r>
          </a:p>
          <a:p>
            <a:r>
              <a:rPr lang="en-US" altLang="ja-JP" dirty="0"/>
              <a:t>1980</a:t>
            </a:r>
            <a:r>
              <a:rPr lang="ja-JP" altLang="en-US" dirty="0"/>
              <a:t>年代 「危機にたつ国家」アメリカ教育の水準（初等中等教育）の低下が国家の危機をもたらしているという報告→様々な改革（教師の質・学力</a:t>
            </a:r>
            <a:r>
              <a:rPr lang="ja-JP" altLang="en-US" dirty="0" smtClean="0"/>
              <a:t>）</a:t>
            </a:r>
          </a:p>
          <a:p>
            <a:r>
              <a:rPr lang="ja-JP" altLang="en-US" dirty="0" smtClean="0"/>
              <a:t>教師の能力向上</a:t>
            </a:r>
            <a:r>
              <a:rPr lang="ja-JP" altLang="en-US" dirty="0"/>
              <a:t>のため</a:t>
            </a:r>
            <a:r>
              <a:rPr lang="ja-JP" altLang="en-US" dirty="0" smtClean="0"/>
              <a:t>の</a:t>
            </a:r>
            <a:r>
              <a:rPr lang="ja-JP" altLang="en-US" dirty="0"/>
              <a:t>政策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3703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ブッシュ、教育サミット６つの目標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学校が始まる前に学習の準備を整える（２０００年までに）</a:t>
            </a:r>
          </a:p>
          <a:p>
            <a:r>
              <a:rPr lang="ja-JP" altLang="en-US" dirty="0" smtClean="0"/>
              <a:t>高校卒業率を９０％以上に</a:t>
            </a:r>
          </a:p>
          <a:p>
            <a:r>
              <a:rPr kumimoji="1" lang="ja-JP" altLang="en-US" dirty="0"/>
              <a:t>４、８、１２</a:t>
            </a:r>
            <a:r>
              <a:rPr kumimoji="1" lang="ja-JP" altLang="en-US" dirty="0" smtClean="0"/>
              <a:t>学年で英語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数学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理科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歴史の十分な知識をもつ</a:t>
            </a:r>
          </a:p>
          <a:p>
            <a:r>
              <a:rPr lang="ja-JP" altLang="en-US" dirty="0" smtClean="0"/>
              <a:t>理科と数学の学習到達度で世界一と</a:t>
            </a:r>
            <a:r>
              <a:rPr lang="ja-JP" altLang="en-US" dirty="0" smtClean="0"/>
              <a:t>なる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(TIMMS</a:t>
            </a:r>
            <a:r>
              <a:rPr lang="ja-JP" altLang="en-US" dirty="0" smtClean="0"/>
              <a:t> </a:t>
            </a:r>
            <a:r>
              <a:rPr lang="en-US" altLang="zh-CN" dirty="0" smtClean="0"/>
              <a:t>1964 </a:t>
            </a:r>
            <a:r>
              <a:rPr lang="zh-CN" altLang="en-US" dirty="0"/>
              <a:t>数 </a:t>
            </a:r>
            <a:r>
              <a:rPr lang="en-US" altLang="zh-CN" dirty="0"/>
              <a:t>10/12   1970 </a:t>
            </a:r>
            <a:r>
              <a:rPr lang="zh-CN" altLang="en-US" dirty="0"/>
              <a:t>理 </a:t>
            </a:r>
            <a:r>
              <a:rPr lang="en-US" altLang="zh-CN" dirty="0"/>
              <a:t>7/18  1981 </a:t>
            </a:r>
            <a:r>
              <a:rPr lang="zh-CN" altLang="en-US" dirty="0"/>
              <a:t>数 </a:t>
            </a:r>
            <a:r>
              <a:rPr lang="en-US" altLang="zh-CN" dirty="0"/>
              <a:t>14/20  1983 </a:t>
            </a:r>
            <a:r>
              <a:rPr lang="zh-CN" altLang="en-US" dirty="0"/>
              <a:t>理 </a:t>
            </a:r>
            <a:r>
              <a:rPr lang="en-US" altLang="zh-CN" dirty="0" smtClean="0"/>
              <a:t>19/26</a:t>
            </a:r>
            <a:r>
              <a:rPr lang="en-US" altLang="ja-JP" dirty="0" smtClean="0"/>
              <a:t>)</a:t>
            </a:r>
            <a:endParaRPr lang="en-US" altLang="zh-CN" dirty="0"/>
          </a:p>
          <a:p>
            <a:r>
              <a:rPr kumimoji="1" lang="ja-JP" altLang="en-US" dirty="0" smtClean="0"/>
              <a:t>すべて</a:t>
            </a:r>
            <a:r>
              <a:rPr kumimoji="1" lang="ja-JP" altLang="en-US" dirty="0" smtClean="0"/>
              <a:t>の成人のリテラシー、市民</a:t>
            </a:r>
            <a:r>
              <a:rPr kumimoji="1" lang="ja-JP" altLang="en-US" dirty="0"/>
              <a:t>として</a:t>
            </a:r>
            <a:r>
              <a:rPr kumimoji="1" lang="ja-JP" altLang="en-US" dirty="0" smtClean="0"/>
              <a:t>の知識</a:t>
            </a:r>
          </a:p>
          <a:p>
            <a:r>
              <a:rPr kumimoji="1" lang="ja-JP" altLang="en-US" dirty="0" smtClean="0"/>
              <a:t>すべての学校から薬物と暴力を追放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5378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クリントンとブッシュＪｒの付加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クリントン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教師教育と教師の専門性開発</a:t>
            </a:r>
          </a:p>
          <a:p>
            <a:pPr lvl="1"/>
            <a:r>
              <a:rPr lang="ja-JP" altLang="en-US" dirty="0" smtClean="0"/>
              <a:t>父母の教育参加</a:t>
            </a:r>
          </a:p>
          <a:p>
            <a:r>
              <a:rPr lang="ja-JP" altLang="en-US" dirty="0" smtClean="0"/>
              <a:t>ブッシュ</a:t>
            </a:r>
          </a:p>
          <a:p>
            <a:pPr lvl="1"/>
            <a:r>
              <a:rPr lang="ja-JP" altLang="en-US" dirty="0" smtClean="0"/>
              <a:t>州内統一テストの実施と結果の公表</a:t>
            </a:r>
          </a:p>
          <a:p>
            <a:pPr lvl="1"/>
            <a:r>
              <a:rPr lang="ja-JP" altLang="en-US" dirty="0" smtClean="0"/>
              <a:t>州</a:t>
            </a:r>
            <a:r>
              <a:rPr lang="ja-JP" altLang="en-US" dirty="0"/>
              <a:t>・</a:t>
            </a:r>
            <a:r>
              <a:rPr lang="ja-JP" altLang="en-US" dirty="0" smtClean="0"/>
              <a:t>地方の連邦</a:t>
            </a:r>
            <a:r>
              <a:rPr lang="ja-JP" altLang="en-US" dirty="0"/>
              <a:t>補助</a:t>
            </a:r>
            <a:r>
              <a:rPr lang="ja-JP" altLang="en-US" dirty="0" smtClean="0"/>
              <a:t>金に対する裁量権拡大</a:t>
            </a:r>
          </a:p>
          <a:p>
            <a:pPr lvl="1"/>
            <a:r>
              <a:rPr lang="ja-JP" altLang="en-US" dirty="0" smtClean="0"/>
              <a:t>教育機会の選択拡大（転校</a:t>
            </a:r>
            <a:r>
              <a:rPr lang="ja-JP" altLang="en-US" dirty="0"/>
              <a:t>・</a:t>
            </a:r>
            <a:r>
              <a:rPr lang="ja-JP" altLang="en-US" dirty="0" smtClean="0"/>
              <a:t>親</a:t>
            </a:r>
            <a:r>
              <a:rPr lang="ja-JP" altLang="en-US" dirty="0"/>
              <a:t>へ</a:t>
            </a:r>
            <a:r>
              <a:rPr lang="ja-JP" altLang="en-US" dirty="0" smtClean="0"/>
              <a:t>の私的サービス援助・教員の入れ換え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de-DE" altLang="ja-JP" dirty="0"/>
              <a:t>2003 NAEP(National Assessment of Educational Progress)</a:t>
            </a:r>
            <a:r>
              <a:rPr lang="ja-JP" altLang="en-US" dirty="0"/>
              <a:t>を実施</a:t>
            </a:r>
          </a:p>
          <a:p>
            <a:pPr lvl="1"/>
            <a:r>
              <a:rPr lang="ja-JP" altLang="en-US" dirty="0"/>
              <a:t>全州を含むが抽出調査・目標達成義務</a:t>
            </a:r>
            <a:r>
              <a:rPr lang="en-US" altLang="ja-JP" dirty="0"/>
              <a:t>(</a:t>
            </a:r>
            <a:r>
              <a:rPr lang="ja-JP" altLang="en-US" dirty="0"/>
              <a:t>できなかったら改善義務</a:t>
            </a:r>
            <a:r>
              <a:rPr lang="en-US" altLang="ja-JP" dirty="0"/>
              <a:t>)</a:t>
            </a:r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0327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教師教育の改善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再教育　大学の品質保障 </a:t>
            </a:r>
            <a:r>
              <a:rPr kumimoji="1" lang="en-US" altLang="ja-JP" dirty="0" smtClean="0"/>
              <a:t>0</a:t>
            </a:r>
            <a:endParaRPr kumimoji="1" lang="ja-JP" altLang="en-US" dirty="0" smtClean="0"/>
          </a:p>
          <a:p>
            <a:r>
              <a:rPr lang="ja-JP" altLang="en-US" dirty="0" smtClean="0"/>
              <a:t>学力テスト</a:t>
            </a:r>
            <a:r>
              <a:rPr lang="ja-JP" altLang="en-US" dirty="0"/>
              <a:t>（</a:t>
            </a:r>
            <a:r>
              <a:rPr lang="ja-JP" altLang="en-US" dirty="0" smtClean="0"/>
              <a:t>水準に</a:t>
            </a:r>
            <a:r>
              <a:rPr lang="ja-JP" altLang="en-US" dirty="0"/>
              <a:t>達</a:t>
            </a:r>
            <a:r>
              <a:rPr lang="ja-JP" altLang="en-US" dirty="0" smtClean="0"/>
              <a:t>しないと解雇） </a:t>
            </a:r>
            <a:r>
              <a:rPr lang="en-US" altLang="ja-JP" dirty="0" smtClean="0"/>
              <a:t>3:20</a:t>
            </a:r>
            <a:endParaRPr lang="ja-JP" altLang="en-US" dirty="0" smtClean="0"/>
          </a:p>
          <a:p>
            <a:r>
              <a:rPr lang="ja-JP" altLang="en-US" dirty="0" smtClean="0"/>
              <a:t>私的企業による研修　</a:t>
            </a:r>
            <a:r>
              <a:rPr lang="en-US" altLang="ja-JP" dirty="0" smtClean="0"/>
              <a:t>7:30</a:t>
            </a:r>
            <a:endParaRPr lang="ja-JP" altLang="en-US" dirty="0" smtClean="0"/>
          </a:p>
          <a:p>
            <a:r>
              <a:rPr lang="ja-JP" altLang="en-US" dirty="0" smtClean="0"/>
              <a:t>優良教師へのボーナス</a:t>
            </a:r>
          </a:p>
          <a:p>
            <a:r>
              <a:rPr kumimoji="1" lang="ja-JP" altLang="en-US" dirty="0" smtClean="0"/>
              <a:t>教育実践コンクール </a:t>
            </a:r>
            <a:r>
              <a:rPr kumimoji="1" lang="en-US" altLang="ja-JP" dirty="0" smtClean="0"/>
              <a:t>12:00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45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全国の学力構想と基準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ja-JP" dirty="0"/>
              <a:t>２１世紀の学習のための</a:t>
            </a:r>
            <a:r>
              <a:rPr lang="ja-JP" altLang="ja-JP" dirty="0" smtClean="0"/>
              <a:t>パートナーシップ</a:t>
            </a:r>
            <a:endParaRPr lang="ja-JP" altLang="en-US" dirty="0" smtClean="0"/>
          </a:p>
          <a:p>
            <a:pPr lvl="1"/>
            <a:r>
              <a:rPr lang="en-US" altLang="ja-JP" dirty="0"/>
              <a:t>Creativity, Critical thinking, Communication, </a:t>
            </a:r>
            <a:r>
              <a:rPr lang="en-US" altLang="ja-JP" dirty="0" smtClean="0"/>
              <a:t>collaboration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(</a:t>
            </a:r>
            <a:r>
              <a:rPr lang="ja-JP" altLang="en-US" dirty="0" smtClean="0"/>
              <a:t>基本科目の</a:t>
            </a:r>
            <a:r>
              <a:rPr lang="en-US" altLang="ja-JP" dirty="0" smtClean="0"/>
              <a:t>)</a:t>
            </a:r>
            <a:r>
              <a:rPr lang="ja-JP" altLang="ja-JP" dirty="0" smtClean="0"/>
              <a:t>リテラシー</a:t>
            </a:r>
            <a:r>
              <a:rPr lang="ja-JP" altLang="ja-JP" dirty="0"/>
              <a:t>　市民リテラシー、健康リテラシー、環境リテラシー、情報</a:t>
            </a:r>
            <a:r>
              <a:rPr lang="ja-JP" altLang="ja-JP" dirty="0" smtClean="0"/>
              <a:t>リテラシー</a:t>
            </a:r>
            <a:endParaRPr lang="ja-JP" altLang="en-US" dirty="0" smtClean="0"/>
          </a:p>
          <a:p>
            <a:r>
              <a:rPr lang="en-US" altLang="ja-JP" dirty="0"/>
              <a:t>Common </a:t>
            </a:r>
            <a:r>
              <a:rPr lang="en-US" altLang="ja-JP" dirty="0" smtClean="0"/>
              <a:t>Core</a:t>
            </a:r>
            <a:endParaRPr lang="ja-JP" altLang="en-US" dirty="0" smtClean="0"/>
          </a:p>
          <a:p>
            <a:pPr lvl="1"/>
            <a:r>
              <a:rPr lang="en-US" altLang="ja-JP" dirty="0"/>
              <a:t>common core state </a:t>
            </a:r>
            <a:r>
              <a:rPr lang="en-US" altLang="ja-JP" dirty="0" smtClean="0"/>
              <a:t>standards</a:t>
            </a:r>
            <a:endParaRPr lang="ja-JP" altLang="en-US" dirty="0" smtClean="0"/>
          </a:p>
          <a:p>
            <a:pPr lvl="1"/>
            <a:r>
              <a:rPr lang="ja-JP" altLang="ja-JP" dirty="0" smtClean="0"/>
              <a:t>問題</a:t>
            </a:r>
            <a:r>
              <a:rPr lang="ja-JP" altLang="ja-JP" dirty="0"/>
              <a:t>を理解し、解決を</a:t>
            </a:r>
            <a:r>
              <a:rPr lang="ja-JP" altLang="ja-JP" dirty="0" smtClean="0"/>
              <a:t>やり抜</a:t>
            </a:r>
            <a:r>
              <a:rPr lang="ja-JP" altLang="en-US" dirty="0" smtClean="0"/>
              <a:t>・</a:t>
            </a:r>
            <a:r>
              <a:rPr lang="ja-JP" altLang="ja-JP" dirty="0" smtClean="0"/>
              <a:t>抽象的</a:t>
            </a:r>
            <a:r>
              <a:rPr lang="ja-JP" altLang="ja-JP" dirty="0"/>
              <a:t>、数量的に推論</a:t>
            </a:r>
            <a:r>
              <a:rPr lang="ja-JP" altLang="ja-JP" dirty="0" smtClean="0"/>
              <a:t>する</a:t>
            </a:r>
            <a:r>
              <a:rPr lang="ja-JP" altLang="en-US" dirty="0" smtClean="0"/>
              <a:t>・</a:t>
            </a:r>
            <a:r>
              <a:rPr lang="ja-JP" altLang="ja-JP" dirty="0" smtClean="0"/>
              <a:t>実行可能</a:t>
            </a:r>
            <a:r>
              <a:rPr lang="ja-JP" altLang="ja-JP" dirty="0"/>
              <a:t>な議論を構築し、他人の推論を批判</a:t>
            </a:r>
            <a:r>
              <a:rPr lang="ja-JP" altLang="ja-JP" dirty="0" smtClean="0"/>
              <a:t>する</a:t>
            </a:r>
            <a:r>
              <a:rPr lang="ja-JP" altLang="en-US" dirty="0" smtClean="0"/>
              <a:t>・</a:t>
            </a:r>
            <a:r>
              <a:rPr lang="ja-JP" altLang="ja-JP" dirty="0" smtClean="0"/>
              <a:t>数学</a:t>
            </a:r>
            <a:r>
              <a:rPr lang="ja-JP" altLang="ja-JP" dirty="0"/>
              <a:t>をつかってモデルを</a:t>
            </a:r>
            <a:r>
              <a:rPr lang="ja-JP" altLang="ja-JP" dirty="0" smtClean="0"/>
              <a:t>つくる</a:t>
            </a:r>
            <a:r>
              <a:rPr lang="ja-JP" altLang="en-US" dirty="0" smtClean="0"/>
              <a:t>・</a:t>
            </a:r>
            <a:r>
              <a:rPr lang="ja-JP" altLang="ja-JP" dirty="0" smtClean="0"/>
              <a:t>戦略的</a:t>
            </a:r>
            <a:r>
              <a:rPr lang="ja-JP" altLang="ja-JP" dirty="0"/>
              <a:t>に適切なツールを使用</a:t>
            </a:r>
            <a:r>
              <a:rPr lang="ja-JP" altLang="ja-JP" dirty="0" smtClean="0"/>
              <a:t>する</a:t>
            </a:r>
            <a:r>
              <a:rPr lang="ja-JP" altLang="en-US" dirty="0" smtClean="0"/>
              <a:t>・</a:t>
            </a:r>
            <a:r>
              <a:rPr lang="ja-JP" altLang="ja-JP" dirty="0" smtClean="0"/>
              <a:t>精密さ</a:t>
            </a:r>
            <a:r>
              <a:rPr lang="ja-JP" altLang="ja-JP" dirty="0"/>
              <a:t>に専心</a:t>
            </a:r>
            <a:r>
              <a:rPr lang="ja-JP" altLang="ja-JP" dirty="0" smtClean="0"/>
              <a:t>する</a:t>
            </a:r>
            <a:r>
              <a:rPr lang="ja-JP" altLang="en-US" dirty="0" smtClean="0"/>
              <a:t>・</a:t>
            </a:r>
            <a:r>
              <a:rPr lang="ja-JP" altLang="ja-JP" dirty="0" smtClean="0"/>
              <a:t>構造</a:t>
            </a:r>
            <a:r>
              <a:rPr lang="ja-JP" altLang="ja-JP" dirty="0"/>
              <a:t>を探し、利用</a:t>
            </a:r>
            <a:r>
              <a:rPr lang="ja-JP" altLang="ja-JP" dirty="0" smtClean="0"/>
              <a:t>する</a:t>
            </a:r>
            <a:r>
              <a:rPr lang="ja-JP" altLang="en-US" dirty="0" smtClean="0"/>
              <a:t>・</a:t>
            </a:r>
            <a:r>
              <a:rPr lang="ja-JP" altLang="ja-JP" dirty="0" smtClean="0"/>
              <a:t>繰り返された</a:t>
            </a:r>
            <a:r>
              <a:rPr lang="ja-JP" altLang="ja-JP" dirty="0"/>
              <a:t>推論で規則性を探し表現する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2588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588</TotalTime>
  <Words>355</Words>
  <Application>Microsoft Office PowerPoint</Application>
  <PresentationFormat>画面に合わせる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Ｐゴシック</vt:lpstr>
      <vt:lpstr>宋体</vt:lpstr>
      <vt:lpstr>Arial</vt:lpstr>
      <vt:lpstr>Calibri</vt:lpstr>
      <vt:lpstr>Calibri Light</vt:lpstr>
      <vt:lpstr>Office テーマ</vt:lpstr>
      <vt:lpstr>アメリカ教育</vt:lpstr>
      <vt:lpstr>ヘッドスタート計画</vt:lpstr>
      <vt:lpstr>PowerPoint プレゼンテーション</vt:lpstr>
      <vt:lpstr>新自由主義政策(低学力と暴力)</vt:lpstr>
      <vt:lpstr>ブッシュ、教育サミット６つの目標</vt:lpstr>
      <vt:lpstr>クリントンとブッシュＪｒの付加</vt:lpstr>
      <vt:lpstr>教師教育の改善</vt:lpstr>
      <vt:lpstr>全国の学力構想と基準</vt:lpstr>
    </vt:vector>
  </TitlesOfParts>
  <Company>文教大学学園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アメリカ教育５</dc:title>
  <dc:creator>wakei</dc:creator>
  <cp:lastModifiedBy>wakei</cp:lastModifiedBy>
  <cp:revision>25</cp:revision>
  <dcterms:created xsi:type="dcterms:W3CDTF">2015-05-23T21:28:26Z</dcterms:created>
  <dcterms:modified xsi:type="dcterms:W3CDTF">2017-05-06T06:22:54Z</dcterms:modified>
</cp:coreProperties>
</file>