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3" r:id="rId5"/>
    <p:sldId id="282" r:id="rId6"/>
    <p:sldId id="285" r:id="rId7"/>
    <p:sldId id="277" r:id="rId8"/>
    <p:sldId id="286" r:id="rId9"/>
    <p:sldId id="272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2" autoAdjust="0"/>
    <p:restoredTop sz="94660"/>
  </p:normalViewPr>
  <p:slideViewPr>
    <p:cSldViewPr>
      <p:cViewPr varScale="1">
        <p:scale>
          <a:sx n="86" d="100"/>
          <a:sy n="86" d="100"/>
        </p:scale>
        <p:origin x="1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F12E-AC77-4FA6-AF3A-D9CB0F944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174A-B386-4E2F-89CA-9AD9B44AE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E41A-5F97-434C-BF23-02BA5D0744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3977B-3BC7-496F-8C85-1932A2A761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781C-48A1-4808-ADC7-96B078CE20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B2F4-571D-474E-A6AE-654CF76665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9FC6-EE64-44FF-AB60-CAD94257C0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5DC6-2F92-44F0-A95F-EE1AE47CD2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8B19-3198-49FC-970F-F3A8F43371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113D-0550-4D2B-B3D1-D9BDB84F0D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4AF2-209B-4C02-8DE3-EA9B81C70A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FE440C0-F623-4A0E-A974-B1B05D0613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アメリカ教育の歴史的</a:t>
            </a:r>
            <a:r>
              <a:rPr lang="ja-JP" altLang="en-US"/>
              <a:t>概観</a:t>
            </a:r>
            <a:endParaRPr lang="ja-JP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競争的自由と公的平等の併存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植民地時代の教育の萌芽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ja-JP" altLang="en-US" dirty="0" smtClean="0"/>
              <a:t>宗教的な移民は、当初から教育意識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先住民への宣教も（文化的引き上げ意識）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清マサチューセッツ、プペンシルバニア・英ヴァージニア</a:t>
            </a:r>
          </a:p>
          <a:p>
            <a:pPr>
              <a:lnSpc>
                <a:spcPct val="90000"/>
              </a:lnSpc>
            </a:pPr>
            <a:r>
              <a:rPr lang="ja-JP" altLang="en-US" dirty="0" smtClean="0"/>
              <a:t>地域</a:t>
            </a:r>
            <a:r>
              <a:rPr lang="ja-JP" altLang="en-US" dirty="0"/>
              <a:t>共同体の事業としての</a:t>
            </a:r>
            <a:r>
              <a:rPr lang="ja-JP" altLang="en-US" dirty="0" smtClean="0"/>
              <a:t>教育（本国に準拠）</a:t>
            </a:r>
          </a:p>
          <a:p>
            <a:pPr lvl="1"/>
            <a:r>
              <a:rPr lang="en-US" altLang="ja-JP" sz="2400" dirty="0"/>
              <a:t>1642</a:t>
            </a:r>
            <a:r>
              <a:rPr lang="ja-JP" altLang="en-US" sz="2400" dirty="0"/>
              <a:t>年  マサチューセッツ州</a:t>
            </a:r>
            <a:r>
              <a:rPr lang="ja-JP" altLang="en-US" sz="2400"/>
              <a:t>で</a:t>
            </a:r>
            <a:r>
              <a:rPr lang="ja-JP" altLang="en-US" sz="2400" smtClean="0"/>
              <a:t>教育法（保護者に子の就学を要請）</a:t>
            </a:r>
            <a:endParaRPr lang="ja-JP" altLang="en-US" sz="2400" dirty="0"/>
          </a:p>
          <a:p>
            <a:pPr lvl="1"/>
            <a:r>
              <a:rPr lang="en-US" altLang="ja-JP" sz="2400" dirty="0"/>
              <a:t>1649</a:t>
            </a:r>
            <a:r>
              <a:rPr lang="ja-JP" altLang="en-US" sz="2400" dirty="0"/>
              <a:t>年  同州で町に学校設置義務</a:t>
            </a:r>
            <a:r>
              <a:rPr lang="en-US" altLang="ja-JP" sz="2400" dirty="0"/>
              <a:t>(</a:t>
            </a:r>
            <a:r>
              <a:rPr lang="ja-JP" altLang="en-US" sz="2400" dirty="0"/>
              <a:t>実効性はあまりなし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後に公選制教育委員会と教育税として展開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宗教的色彩の濃い</a:t>
            </a:r>
            <a:r>
              <a:rPr lang="ja-JP" altLang="en-US" dirty="0" smtClean="0"/>
              <a:t>教育</a:t>
            </a:r>
          </a:p>
          <a:p>
            <a:pPr lvl="1"/>
            <a:r>
              <a:rPr lang="en-US" altLang="ja-JP" sz="2400" dirty="0" smtClean="0"/>
              <a:t>1635</a:t>
            </a:r>
            <a:r>
              <a:rPr lang="ja-JP" altLang="en-US" sz="2400" dirty="0"/>
              <a:t>年ボストンに最初のラテン語学校設立</a:t>
            </a:r>
          </a:p>
          <a:p>
            <a:pPr lvl="1"/>
            <a:r>
              <a:rPr lang="en-US" altLang="ja-JP" sz="2400" dirty="0"/>
              <a:t>1636</a:t>
            </a:r>
            <a:r>
              <a:rPr lang="ja-JP" altLang="en-US" sz="2400" dirty="0"/>
              <a:t>年　ハーバード大学</a:t>
            </a:r>
            <a:r>
              <a:rPr lang="ja-JP" altLang="en-US" sz="2400" dirty="0" smtClean="0"/>
              <a:t>設立</a:t>
            </a:r>
          </a:p>
          <a:p>
            <a:r>
              <a:rPr lang="ja-JP" altLang="en-US" dirty="0"/>
              <a:t>平等を目指す「公立学校」とよい教育を求める「私立学校」の併存（初期は後者が主流）</a:t>
            </a:r>
          </a:p>
          <a:p>
            <a:pPr lvl="1"/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96420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独立後の教育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1775-1783</a:t>
            </a:r>
            <a:r>
              <a:rPr lang="ja-JP" altLang="en-US" dirty="0" smtClean="0"/>
              <a:t> 独立戦争 </a:t>
            </a:r>
            <a:r>
              <a:rPr lang="en-US" altLang="ja-JP" dirty="0" smtClean="0"/>
              <a:t>1776</a:t>
            </a:r>
            <a:r>
              <a:rPr lang="ja-JP" altLang="en-US" dirty="0" smtClean="0"/>
              <a:t> 独立宣言</a:t>
            </a:r>
          </a:p>
          <a:p>
            <a:pPr lvl="1"/>
            <a:r>
              <a:rPr lang="ja-JP" altLang="en-US" dirty="0" smtClean="0"/>
              <a:t>当初苦戦、</a:t>
            </a:r>
            <a:r>
              <a:rPr lang="ja-JP" altLang="en-US" dirty="0"/>
              <a:t>フランス</a:t>
            </a:r>
            <a:r>
              <a:rPr lang="ja-JP" altLang="en-US" dirty="0" smtClean="0"/>
              <a:t>・オランダの参戦で転換</a:t>
            </a:r>
          </a:p>
          <a:p>
            <a:r>
              <a:rPr lang="ja-JP" altLang="en-US" dirty="0" smtClean="0"/>
              <a:t>教育は州の権限（連邦政府は権限なし・補助金による誘導・合衆国憲法に教育条校なし）</a:t>
            </a:r>
          </a:p>
          <a:p>
            <a:pPr lvl="1"/>
            <a:r>
              <a:rPr lang="ja-JP" altLang="en-US" dirty="0" smtClean="0"/>
              <a:t>連邦政府をつくる</a:t>
            </a:r>
            <a:r>
              <a:rPr lang="ja-JP" altLang="en-US" dirty="0"/>
              <a:t>かどうかが</a:t>
            </a:r>
            <a:r>
              <a:rPr lang="ja-JP" altLang="en-US" dirty="0" smtClean="0"/>
              <a:t>、独立時の大きな問題</a:t>
            </a:r>
            <a:r>
              <a:rPr lang="ja-JP" altLang="en-US" dirty="0"/>
              <a:t>だった</a:t>
            </a:r>
            <a:r>
              <a:rPr lang="ja-JP" altLang="en-US" dirty="0" smtClean="0"/>
              <a:t>。当初は妥協として最小の連邦政府</a:t>
            </a:r>
          </a:p>
          <a:p>
            <a:r>
              <a:rPr lang="ja-JP" altLang="en-US" sz="2800" dirty="0"/>
              <a:t>アメリカ</a:t>
            </a:r>
            <a:r>
              <a:rPr lang="en-US" altLang="ja-JP" sz="2800" dirty="0"/>
              <a:t>(</a:t>
            </a:r>
            <a:r>
              <a:rPr lang="ja-JP" altLang="en-US" sz="2800" dirty="0"/>
              <a:t>教育精神</a:t>
            </a:r>
            <a:r>
              <a:rPr lang="en-US" altLang="ja-JP" sz="2800" dirty="0"/>
              <a:t>)</a:t>
            </a:r>
            <a:r>
              <a:rPr lang="ja-JP" altLang="en-US" sz="2800" dirty="0"/>
              <a:t>としてのフランクリン</a:t>
            </a:r>
          </a:p>
          <a:p>
            <a:pPr lvl="1"/>
            <a:r>
              <a:rPr lang="ja-JP" altLang="en-US" sz="2400" dirty="0"/>
              <a:t>避雷針の実験</a:t>
            </a:r>
            <a:r>
              <a:rPr lang="en-US" altLang="ja-JP" sz="2400" dirty="0"/>
              <a:t>(</a:t>
            </a:r>
            <a:r>
              <a:rPr lang="ja-JP" altLang="en-US" sz="2400" dirty="0"/>
              <a:t>実証精神</a:t>
            </a:r>
            <a:r>
              <a:rPr lang="en-US" altLang="ja-JP" sz="2400" dirty="0"/>
              <a:t>)</a:t>
            </a:r>
            <a:r>
              <a:rPr lang="ja-JP" altLang="en-US" sz="2400" dirty="0"/>
              <a:t> → プラグマティズム</a:t>
            </a:r>
          </a:p>
          <a:p>
            <a:pPr lvl="1"/>
            <a:r>
              <a:rPr lang="ja-JP" altLang="en-US" sz="2400" dirty="0"/>
              <a:t>生活信条</a:t>
            </a:r>
            <a:r>
              <a:rPr lang="en-US" altLang="ja-JP" sz="2400" dirty="0"/>
              <a:t>(</a:t>
            </a:r>
            <a:r>
              <a:rPr lang="ja-JP" altLang="en-US" sz="2400" dirty="0"/>
              <a:t>テキスト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32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Common School Movement</a:t>
            </a:r>
            <a:endParaRPr lang="ja-JP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ホレース・マンの改革</a:t>
            </a:r>
          </a:p>
          <a:p>
            <a:pPr lvl="1">
              <a:buFontTx/>
              <a:buNone/>
            </a:pPr>
            <a:r>
              <a:rPr lang="ja-JP" altLang="en-US" dirty="0"/>
              <a:t>　弁護士から議員へ</a:t>
            </a:r>
          </a:p>
          <a:p>
            <a:pPr lvl="1">
              <a:buFontTx/>
              <a:buNone/>
            </a:pPr>
            <a:r>
              <a:rPr lang="ja-JP" altLang="en-US" dirty="0"/>
              <a:t>　１８３７－１８４８　マサチューセッツ州教育委員長</a:t>
            </a:r>
            <a:endParaRPr lang="en-US" altLang="ja-JP" dirty="0"/>
          </a:p>
          <a:p>
            <a:pPr lvl="1">
              <a:buFontTx/>
              <a:buNone/>
            </a:pPr>
            <a:r>
              <a:rPr lang="ja-JP" altLang="en-US" dirty="0"/>
              <a:t>・ ホレース・マン時代、上流階層は、大衆的教育に全く無理解。理解させ、実現させたことが業績</a:t>
            </a:r>
            <a:endParaRPr lang="en-US" altLang="ja-JP" dirty="0"/>
          </a:p>
          <a:p>
            <a:pPr lvl="1">
              <a:buFontTx/>
              <a:buNone/>
            </a:pPr>
            <a:r>
              <a:rPr lang="ja-JP" altLang="en-US" dirty="0"/>
              <a:t>　教員の待遇改善・教員養成制度の整備</a:t>
            </a:r>
          </a:p>
          <a:p>
            <a:pPr lvl="1">
              <a:buFontTx/>
              <a:buNone/>
            </a:pPr>
            <a:r>
              <a:rPr lang="ja-JP" altLang="en-US" dirty="0"/>
              <a:t>　ヨーロッパ視察後、公立学校の原則（平等・世俗</a:t>
            </a:r>
            <a:r>
              <a:rPr lang="ja-JP" altLang="en-US" dirty="0" smtClean="0"/>
              <a:t>）</a:t>
            </a:r>
          </a:p>
          <a:p>
            <a:r>
              <a:rPr lang="ja-JP" altLang="en-US" dirty="0" smtClean="0"/>
              <a:t>１８５２年就学義務法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その後他州に拡大</a:t>
            </a:r>
            <a:r>
              <a:rPr lang="en-US" altLang="ja-JP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303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システムの整備</a:t>
            </a:r>
            <a:r>
              <a:rPr kumimoji="1" lang="en-US" altLang="ja-JP" dirty="0" smtClean="0"/>
              <a:t>(19C</a:t>
            </a:r>
            <a:r>
              <a:rPr kumimoji="1" lang="ja-JP" altLang="en-US" dirty="0" smtClean="0"/>
              <a:t>後半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公立学校は小学校と中学校からなりＫ１２と呼ばれる。（段階分けは州によって異なる）</a:t>
            </a:r>
          </a:p>
          <a:p>
            <a:r>
              <a:rPr lang="ja-JP" altLang="en-US" dirty="0"/>
              <a:t>教育税が１９世紀（財産税）　州格差が教育に影響</a:t>
            </a:r>
          </a:p>
          <a:p>
            <a:r>
              <a:rPr lang="ja-JP" altLang="en-US" dirty="0"/>
              <a:t>公選制教育委員会（強い権限）</a:t>
            </a:r>
          </a:p>
          <a:p>
            <a:pPr>
              <a:buFontTx/>
              <a:buNone/>
            </a:pPr>
            <a:r>
              <a:rPr lang="ja-JP" altLang="en-US" dirty="0"/>
              <a:t>　　　専門家（教育長）と素人（教育委員）の分担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1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世紀前半価値対立の先鋭化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忠誠の誓い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アメリカナイゼーション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第一次大戦後、新教育運動</a:t>
            </a:r>
            <a:r>
              <a:rPr lang="en-US" altLang="ja-JP" dirty="0" smtClean="0"/>
              <a:t>(</a:t>
            </a:r>
            <a:r>
              <a:rPr lang="ja-JP" altLang="en-US" dirty="0" smtClean="0"/>
              <a:t>系統か経験か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1"/>
            <a:r>
              <a:rPr lang="ja-JP" altLang="en-US" dirty="0"/>
              <a:t>プログラム</a:t>
            </a:r>
            <a:r>
              <a:rPr lang="ja-JP" altLang="en-US" dirty="0" smtClean="0"/>
              <a:t>学習・プロジェクトメソッド・ドルトン</a:t>
            </a:r>
            <a:r>
              <a:rPr lang="ja-JP" altLang="en-US" dirty="0"/>
              <a:t>・</a:t>
            </a:r>
            <a:r>
              <a:rPr lang="ja-JP" altLang="en-US" dirty="0" smtClean="0"/>
              <a:t>プラン</a:t>
            </a:r>
          </a:p>
          <a:p>
            <a:r>
              <a:rPr lang="ja-JP" altLang="en-US" dirty="0"/>
              <a:t>スコープス</a:t>
            </a:r>
            <a:r>
              <a:rPr lang="ja-JP" altLang="en-US" dirty="0" smtClean="0"/>
              <a:t>裁判</a:t>
            </a:r>
            <a:r>
              <a:rPr lang="en-US" altLang="ja-JP" dirty="0" smtClean="0"/>
              <a:t>(</a:t>
            </a:r>
            <a:r>
              <a:rPr lang="ja-JP" altLang="en-US" dirty="0" smtClean="0"/>
              <a:t>科学と宗教</a:t>
            </a:r>
            <a:r>
              <a:rPr lang="en-US" altLang="ja-JP" dirty="0" smtClean="0"/>
              <a:t>)</a:t>
            </a:r>
            <a:endParaRPr lang="ja-JP" altLang="en-US" dirty="0"/>
          </a:p>
          <a:p>
            <a:pPr lvl="1"/>
            <a:r>
              <a:rPr lang="en-US" altLang="ja-JP" dirty="0"/>
              <a:t>19</a:t>
            </a:r>
            <a:r>
              <a:rPr lang="ja-JP" altLang="en-US" dirty="0"/>
              <a:t>世紀末から</a:t>
            </a:r>
            <a:r>
              <a:rPr lang="en-US" altLang="ja-JP" dirty="0"/>
              <a:t>20</a:t>
            </a:r>
            <a:r>
              <a:rPr lang="ja-JP" altLang="en-US" dirty="0"/>
              <a:t>世紀</a:t>
            </a:r>
            <a:r>
              <a:rPr lang="ja-JP" altLang="en-US" dirty="0" smtClean="0"/>
              <a:t>に「</a:t>
            </a:r>
            <a:r>
              <a:rPr lang="ja-JP" altLang="en-US" dirty="0"/>
              <a:t>反進化論法</a:t>
            </a:r>
            <a:r>
              <a:rPr lang="ja-JP" altLang="en-US" dirty="0" smtClean="0"/>
              <a:t>」各地</a:t>
            </a:r>
            <a:r>
              <a:rPr lang="ja-JP" altLang="en-US" dirty="0"/>
              <a:t>で</a:t>
            </a:r>
            <a:r>
              <a:rPr lang="ja-JP" altLang="en-US" dirty="0" smtClean="0"/>
              <a:t>成立</a:t>
            </a:r>
            <a:endParaRPr lang="ja-JP" altLang="en-US" dirty="0"/>
          </a:p>
          <a:p>
            <a:pPr lvl="1"/>
            <a:r>
              <a:rPr lang="en-US" altLang="ja-JP" dirty="0"/>
              <a:t>1925</a:t>
            </a:r>
            <a:r>
              <a:rPr lang="ja-JP" altLang="en-US" dirty="0"/>
              <a:t>年、テネシー州が進化論公立学校で禁止</a:t>
            </a:r>
          </a:p>
          <a:p>
            <a:pPr lvl="1"/>
            <a:r>
              <a:rPr lang="ja-JP" altLang="en-US" dirty="0"/>
              <a:t>高校生物教師スコープが進化論を教えて、逮捕・起訴→全米の注目→有罪</a:t>
            </a:r>
          </a:p>
          <a:p>
            <a:pPr lvl="1"/>
            <a:r>
              <a:rPr lang="en-US" altLang="ja-JP" dirty="0"/>
              <a:t>1967</a:t>
            </a:r>
            <a:r>
              <a:rPr lang="ja-JP" altLang="en-US" dirty="0"/>
              <a:t>年、禁止法廃止</a:t>
            </a:r>
            <a:r>
              <a:rPr lang="en-US" altLang="ja-JP" dirty="0"/>
              <a:t>(</a:t>
            </a:r>
            <a:r>
              <a:rPr lang="ja-JP" altLang="en-US" dirty="0"/>
              <a:t>アーカンソウ裁判</a:t>
            </a:r>
            <a:r>
              <a:rPr lang="en-US" altLang="ja-JP" dirty="0"/>
              <a:t>)</a:t>
            </a:r>
            <a:endParaRPr lang="ja-JP" altLang="en-US" dirty="0"/>
          </a:p>
          <a:p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300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忠誠の誓い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1892</a:t>
            </a:r>
            <a:r>
              <a:rPr lang="ja-JP" altLang="en-US" dirty="0" smtClean="0"/>
              <a:t>年に提案、</a:t>
            </a:r>
            <a:r>
              <a:rPr lang="en-US" altLang="ja-JP" dirty="0" smtClean="0"/>
              <a:t>1954</a:t>
            </a:r>
            <a:r>
              <a:rPr lang="ja-JP" altLang="en-US" dirty="0" smtClean="0"/>
              <a:t>年に</a:t>
            </a:r>
            <a:r>
              <a:rPr lang="en-US" altLang="ja-JP" dirty="0" smtClean="0"/>
              <a:t>under</a:t>
            </a:r>
            <a:r>
              <a:rPr lang="ja-JP" altLang="en-US" dirty="0" smtClean="0"/>
              <a:t> </a:t>
            </a:r>
            <a:r>
              <a:rPr lang="en-US" altLang="ja-JP" dirty="0" smtClean="0"/>
              <a:t>God</a:t>
            </a:r>
            <a:r>
              <a:rPr lang="ja-JP" altLang="en-US" dirty="0" smtClean="0"/>
              <a:t> が挿入された。その結果いくつかの訴訟がおきた</a:t>
            </a:r>
          </a:p>
          <a:p>
            <a:pPr lvl="1">
              <a:buNone/>
            </a:pPr>
            <a:r>
              <a:rPr lang="en-US" altLang="ja-JP" dirty="0" smtClean="0"/>
              <a:t> I pledge  allegiance  to the Flag</a:t>
            </a:r>
            <a:endParaRPr lang="ja-JP" altLang="en-US" dirty="0" smtClean="0"/>
          </a:p>
          <a:p>
            <a:pPr lvl="1">
              <a:buNone/>
            </a:pPr>
            <a:r>
              <a:rPr lang="en-US" altLang="ja-JP" dirty="0" smtClean="0"/>
              <a:t>         of  the United States of  America,</a:t>
            </a:r>
            <a:endParaRPr lang="ja-JP" altLang="en-US" dirty="0" smtClean="0"/>
          </a:p>
          <a:p>
            <a:pPr lvl="1">
              <a:buNone/>
            </a:pPr>
            <a:r>
              <a:rPr lang="en-US" altLang="ja-JP" dirty="0" smtClean="0"/>
              <a:t>    and to the Republic for which it stands:</a:t>
            </a:r>
            <a:endParaRPr lang="ja-JP" altLang="en-US" dirty="0" smtClean="0"/>
          </a:p>
          <a:p>
            <a:pPr lvl="1">
              <a:buNone/>
            </a:pPr>
            <a:r>
              <a:rPr lang="en-US" altLang="ja-JP" dirty="0" smtClean="0"/>
              <a:t>         one Nation under God, indivisible,</a:t>
            </a:r>
            <a:endParaRPr lang="ja-JP" altLang="en-US" dirty="0" smtClean="0"/>
          </a:p>
          <a:p>
            <a:pPr lvl="1">
              <a:buNone/>
            </a:pPr>
            <a:r>
              <a:rPr lang="en-US" altLang="ja-JP" dirty="0" smtClean="0"/>
              <a:t>    With Liberty and Justice for all.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２０世紀後半差別問題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スプートニク・ショック　</a:t>
            </a:r>
            <a:r>
              <a:rPr lang="en-US" altLang="ja-JP" dirty="0"/>
              <a:t>1957</a:t>
            </a:r>
            <a:r>
              <a:rPr lang="ja-JP" altLang="en-US" dirty="0"/>
              <a:t>年</a:t>
            </a:r>
          </a:p>
          <a:p>
            <a:r>
              <a:rPr lang="en-US" altLang="ja-JP" dirty="0"/>
              <a:t>60</a:t>
            </a:r>
            <a:r>
              <a:rPr lang="ja-JP" altLang="en-US" dirty="0"/>
              <a:t>年代の学園紛争と新しい教育運動（サドベリ）</a:t>
            </a:r>
          </a:p>
          <a:p>
            <a:r>
              <a:rPr lang="en-US" altLang="ja-JP" dirty="0"/>
              <a:t>70</a:t>
            </a:r>
            <a:r>
              <a:rPr lang="ja-JP" altLang="en-US" dirty="0"/>
              <a:t>年代ベトナム敗戦と</a:t>
            </a:r>
            <a:r>
              <a:rPr lang="en-US" altLang="ja-JP" dirty="0"/>
              <a:t>80</a:t>
            </a:r>
            <a:r>
              <a:rPr lang="ja-JP" altLang="en-US" dirty="0"/>
              <a:t>年代の経済の衰退→新自由主義の政策（ケインズ主義の否定）</a:t>
            </a:r>
          </a:p>
          <a:p>
            <a:pPr lvl="1"/>
            <a:r>
              <a:rPr lang="ja-JP" altLang="en-US" dirty="0"/>
              <a:t>フリーダムの小さな国家による、民営化・自由（能力主義）の政策</a:t>
            </a:r>
          </a:p>
          <a:p>
            <a:pPr lvl="1"/>
            <a:r>
              <a:rPr lang="ja-JP" altLang="en-US" dirty="0"/>
              <a:t>学校政策としては私立化・バウチャー制度の提唱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691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アメリカ全寮制学校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088232"/>
                <a:gridCol w="1841376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学校名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生徒数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学費＋寮費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Andrews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Osborne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オハイオ州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380</a:t>
                      </a:r>
                      <a:r>
                        <a:rPr kumimoji="1" lang="ja-JP" altLang="en-US" dirty="0" smtClean="0"/>
                        <a:t>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42,000</a:t>
                      </a:r>
                      <a:r>
                        <a:rPr kumimoji="1" lang="ja-JP" altLang="en-US" dirty="0" smtClean="0"/>
                        <a:t>ドル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Annie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Wright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ワシントン州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170</a:t>
                      </a:r>
                      <a:r>
                        <a:rPr kumimoji="1" lang="ja-JP" altLang="en-US" dirty="0" smtClean="0"/>
                        <a:t>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46.000</a:t>
                      </a:r>
                      <a:r>
                        <a:rPr kumimoji="1" lang="ja-JP" altLang="en-US" dirty="0" smtClean="0"/>
                        <a:t>ドル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Asheville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ノースカロライナ州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280</a:t>
                      </a:r>
                      <a:r>
                        <a:rPr kumimoji="1" lang="ja-JP" altLang="en-US" dirty="0" smtClean="0"/>
                        <a:t>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44.000</a:t>
                      </a:r>
                      <a:r>
                        <a:rPr kumimoji="1" lang="ja-JP" altLang="en-US" dirty="0" smtClean="0"/>
                        <a:t>ドル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Athenian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カリフォルニア州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460</a:t>
                      </a:r>
                      <a:r>
                        <a:rPr kumimoji="1" lang="ja-JP" altLang="en-US" dirty="0" smtClean="0"/>
                        <a:t>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54,000</a:t>
                      </a:r>
                      <a:r>
                        <a:rPr kumimoji="1" lang="ja-JP" altLang="en-US" dirty="0" smtClean="0"/>
                        <a:t>ドル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Avon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Old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Farms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コネチカット州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410</a:t>
                      </a:r>
                      <a:r>
                        <a:rPr kumimoji="1" lang="ja-JP" altLang="en-US" dirty="0" smtClean="0"/>
                        <a:t>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49,000</a:t>
                      </a:r>
                      <a:r>
                        <a:rPr kumimoji="1" lang="ja-JP" altLang="en-US" dirty="0" smtClean="0"/>
                        <a:t>ドル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42210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http://high.ryugaku.ne.jp/search/list?form=name&amp;s%5Bname%5D=&amp;x=19&amp;y=7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45904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/>
              <a:t>https://www.google.co.jp/search?q=Asheville+school&amp;hl=ja&amp;rlz=1T4ADRA_jaJP414JP414&amp;tbm=isch&amp;tbo=u&amp;source=univ&amp;sa=X&amp;ei=rls8Vc7fH6XLmwWe4YDoBw&amp;ved=0CD8QsAQ&amp;biw=1177&amp;bih=1334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435</Words>
  <Application>Microsoft Office PowerPoint</Application>
  <PresentationFormat>画面に合わせる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標準デザイン</vt:lpstr>
      <vt:lpstr>アメリカ教育の歴史的概観</vt:lpstr>
      <vt:lpstr>植民地時代の教育の萌芽</vt:lpstr>
      <vt:lpstr>独立後の教育</vt:lpstr>
      <vt:lpstr>Common School Movement</vt:lpstr>
      <vt:lpstr>システムの整備(19C後半)</vt:lpstr>
      <vt:lpstr>20世紀前半価値対立の先鋭化</vt:lpstr>
      <vt:lpstr>忠誠の誓い</vt:lpstr>
      <vt:lpstr>２０世紀後半差別問題</vt:lpstr>
      <vt:lpstr>アメリカ全寮制学校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アメリカ教育の特質</dc:title>
  <dc:creator>wakei</dc:creator>
  <cp:lastModifiedBy>wakei</cp:lastModifiedBy>
  <cp:revision>56</cp:revision>
  <dcterms:created xsi:type="dcterms:W3CDTF">2007-10-17T01:15:21Z</dcterms:created>
  <dcterms:modified xsi:type="dcterms:W3CDTF">2017-04-22T22:56:26Z</dcterms:modified>
</cp:coreProperties>
</file>