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71" r:id="rId3"/>
    <p:sldId id="276" r:id="rId4"/>
    <p:sldId id="284" r:id="rId5"/>
    <p:sldId id="285" r:id="rId6"/>
    <p:sldId id="263" r:id="rId7"/>
    <p:sldId id="286" r:id="rId8"/>
    <p:sldId id="287" r:id="rId9"/>
    <p:sldId id="272" r:id="rId10"/>
    <p:sldId id="279" r:id="rId11"/>
    <p:sldId id="288" r:id="rId12"/>
    <p:sldId id="289" r:id="rId13"/>
    <p:sldId id="281" r:id="rId1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8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B9CB72-D0D9-4303-990E-FF1CADE6F2E5}" type="datetimeFigureOut">
              <a:rPr kumimoji="1" lang="ja-JP" altLang="en-US" smtClean="0"/>
              <a:t>2017/4/16</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62956B-E607-4990-9D7D-7ED7D3484ACD}" type="slidenum">
              <a:rPr kumimoji="1" lang="ja-JP" altLang="en-US" smtClean="0"/>
              <a:t>‹#›</a:t>
            </a:fld>
            <a:endParaRPr kumimoji="1" lang="ja-JP" altLang="en-US"/>
          </a:p>
        </p:txBody>
      </p:sp>
    </p:spTree>
    <p:extLst>
      <p:ext uri="{BB962C8B-B14F-4D97-AF65-F5344CB8AC3E}">
        <p14:creationId xmlns:p14="http://schemas.microsoft.com/office/powerpoint/2010/main" val="4409563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A62956B-E607-4990-9D7D-7ED7D3484ACD}" type="slidenum">
              <a:rPr kumimoji="1" lang="ja-JP" altLang="en-US" smtClean="0"/>
              <a:t>8</a:t>
            </a:fld>
            <a:endParaRPr kumimoji="1" lang="ja-JP" altLang="en-US"/>
          </a:p>
        </p:txBody>
      </p:sp>
    </p:spTree>
    <p:extLst>
      <p:ext uri="{BB962C8B-B14F-4D97-AF65-F5344CB8AC3E}">
        <p14:creationId xmlns:p14="http://schemas.microsoft.com/office/powerpoint/2010/main" val="2999799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28186342-CEAA-4655-B80A-C305522EF986}" type="datetimeFigureOut">
              <a:rPr kumimoji="1" lang="ja-JP" altLang="en-US" smtClean="0"/>
              <a:t>2017/4/16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8EE7294-1A62-46D7-ACBD-7387F8A17D09}"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8186342-CEAA-4655-B80A-C305522EF986}" type="datetimeFigureOut">
              <a:rPr kumimoji="1" lang="ja-JP" altLang="en-US" smtClean="0"/>
              <a:t>2017/4/16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8EE7294-1A62-46D7-ACBD-7387F8A17D09}"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8186342-CEAA-4655-B80A-C305522EF986}" type="datetimeFigureOut">
              <a:rPr kumimoji="1" lang="ja-JP" altLang="en-US" smtClean="0"/>
              <a:t>2017/4/16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8EE7294-1A62-46D7-ACBD-7387F8A17D09}"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8186342-CEAA-4655-B80A-C305522EF986}" type="datetimeFigureOut">
              <a:rPr kumimoji="1" lang="ja-JP" altLang="en-US" smtClean="0"/>
              <a:t>2017/4/16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8EE7294-1A62-46D7-ACBD-7387F8A17D09}"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28186342-CEAA-4655-B80A-C305522EF986}" type="datetimeFigureOut">
              <a:rPr kumimoji="1" lang="ja-JP" altLang="en-US" smtClean="0"/>
              <a:t>2017/4/16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8EE7294-1A62-46D7-ACBD-7387F8A17D09}"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28186342-CEAA-4655-B80A-C305522EF986}" type="datetimeFigureOut">
              <a:rPr kumimoji="1" lang="ja-JP" altLang="en-US" smtClean="0"/>
              <a:t>2017/4/16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8EE7294-1A62-46D7-ACBD-7387F8A17D09}"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28186342-CEAA-4655-B80A-C305522EF986}" type="datetimeFigureOut">
              <a:rPr kumimoji="1" lang="ja-JP" altLang="en-US" smtClean="0"/>
              <a:t>2017/4/16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98EE7294-1A62-46D7-ACBD-7387F8A17D09}"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28186342-CEAA-4655-B80A-C305522EF986}" type="datetimeFigureOut">
              <a:rPr kumimoji="1" lang="ja-JP" altLang="en-US" smtClean="0"/>
              <a:t>2017/4/16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98EE7294-1A62-46D7-ACBD-7387F8A17D09}"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8186342-CEAA-4655-B80A-C305522EF986}" type="datetimeFigureOut">
              <a:rPr kumimoji="1" lang="ja-JP" altLang="en-US" smtClean="0"/>
              <a:t>2017/4/16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98EE7294-1A62-46D7-ACBD-7387F8A17D09}"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8186342-CEAA-4655-B80A-C305522EF986}" type="datetimeFigureOut">
              <a:rPr kumimoji="1" lang="ja-JP" altLang="en-US" smtClean="0"/>
              <a:t>2017/4/16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8EE7294-1A62-46D7-ACBD-7387F8A17D09}"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8186342-CEAA-4655-B80A-C305522EF986}" type="datetimeFigureOut">
              <a:rPr kumimoji="1" lang="ja-JP" altLang="en-US" smtClean="0"/>
              <a:t>2017/4/16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8EE7294-1A62-46D7-ACBD-7387F8A17D09}"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186342-CEAA-4655-B80A-C305522EF986}" type="datetimeFigureOut">
              <a:rPr kumimoji="1" lang="ja-JP" altLang="en-US" smtClean="0"/>
              <a:t>2017/4/16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EE7294-1A62-46D7-ACBD-7387F8A17D09}"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dir.co.jp/publicity/edit/publication/pdf/cho1104_kantougen.pdf"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kotobank.jp/word/%E5%AE%89%E5%85%A8%E4%BF%9D%E9%9A%9C-29255"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アメリカ</a:t>
            </a:r>
            <a:r>
              <a:rPr lang="ja-JP" altLang="en-US" dirty="0"/>
              <a:t>社会</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競争的自由と公的平等の併存</a:t>
            </a:r>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科学的優位と宗教の影響</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ja-JP" altLang="en-US" dirty="0" smtClean="0"/>
              <a:t>知的財産使用料収支（２０１４年）</a:t>
            </a:r>
          </a:p>
          <a:p>
            <a:pPr lvl="1"/>
            <a:r>
              <a:rPr lang="en-US" altLang="ja-JP" dirty="0"/>
              <a:t>1</a:t>
            </a:r>
            <a:r>
              <a:rPr lang="ja-JP" altLang="en-US" dirty="0" smtClean="0"/>
              <a:t>位</a:t>
            </a:r>
            <a:r>
              <a:rPr lang="ja-JP" altLang="en-US" dirty="0"/>
              <a:t>アメリカ　</a:t>
            </a:r>
            <a:r>
              <a:rPr lang="en-US" altLang="ja-JP" dirty="0" smtClean="0"/>
              <a:t>894</a:t>
            </a:r>
            <a:r>
              <a:rPr lang="ja-JP" altLang="en-US" dirty="0" smtClean="0"/>
              <a:t>億</a:t>
            </a:r>
            <a:r>
              <a:rPr lang="en-US" altLang="ja-JP" dirty="0" smtClean="0"/>
              <a:t>9500</a:t>
            </a:r>
            <a:r>
              <a:rPr lang="ja-JP" altLang="en-US" dirty="0" smtClean="0"/>
              <a:t>万ドル</a:t>
            </a:r>
          </a:p>
          <a:p>
            <a:pPr lvl="1"/>
            <a:r>
              <a:rPr kumimoji="1" lang="en-US" altLang="ja-JP" dirty="0" smtClean="0"/>
              <a:t>2</a:t>
            </a:r>
            <a:r>
              <a:rPr kumimoji="1" lang="ja-JP" altLang="en-US" dirty="0" smtClean="0"/>
              <a:t>位日本　     </a:t>
            </a:r>
            <a:r>
              <a:rPr kumimoji="1" lang="en-US" altLang="ja-JP" dirty="0" smtClean="0"/>
              <a:t>159</a:t>
            </a:r>
            <a:r>
              <a:rPr kumimoji="1" lang="ja-JP" altLang="en-US" dirty="0" smtClean="0"/>
              <a:t>億</a:t>
            </a:r>
            <a:r>
              <a:rPr kumimoji="1" lang="en-US" altLang="ja-JP" dirty="0" smtClean="0"/>
              <a:t>1600</a:t>
            </a:r>
            <a:r>
              <a:rPr kumimoji="1" lang="ja-JP" altLang="en-US" dirty="0" smtClean="0"/>
              <a:t>万ドル</a:t>
            </a:r>
          </a:p>
          <a:p>
            <a:pPr lvl="1"/>
            <a:r>
              <a:rPr lang="en-US" altLang="ja-JP" dirty="0"/>
              <a:t>3</a:t>
            </a:r>
            <a:r>
              <a:rPr lang="ja-JP" altLang="en-US" dirty="0" smtClean="0"/>
              <a:t>位</a:t>
            </a:r>
            <a:r>
              <a:rPr lang="ja-JP" altLang="en-US" dirty="0"/>
              <a:t>イギリス</a:t>
            </a:r>
            <a:r>
              <a:rPr kumimoji="1" lang="ja-JP" altLang="en-US" dirty="0" smtClean="0"/>
              <a:t>　</a:t>
            </a:r>
          </a:p>
          <a:p>
            <a:r>
              <a:rPr lang="ja-JP" altLang="en-US" dirty="0" smtClean="0"/>
              <a:t>コンピュータ関連産業の</a:t>
            </a:r>
            <a:r>
              <a:rPr lang="ja-JP" altLang="en-US" dirty="0"/>
              <a:t>主</a:t>
            </a:r>
            <a:r>
              <a:rPr lang="ja-JP" altLang="en-US" dirty="0" smtClean="0"/>
              <a:t>な企業</a:t>
            </a:r>
          </a:p>
          <a:p>
            <a:pPr lvl="1"/>
            <a:r>
              <a:rPr kumimoji="1" lang="ja-JP" altLang="en-US" dirty="0" smtClean="0"/>
              <a:t>マイクロソフト、アマゾン、グーグル、フェイスブック、インテル、</a:t>
            </a:r>
            <a:r>
              <a:rPr kumimoji="1" lang="en-US" altLang="ja-JP" dirty="0" smtClean="0"/>
              <a:t>IBM</a:t>
            </a:r>
            <a:r>
              <a:rPr kumimoji="1" lang="ja-JP" altLang="en-US" dirty="0" smtClean="0"/>
              <a:t> </a:t>
            </a:r>
            <a:r>
              <a:rPr kumimoji="1" lang="en-US" altLang="ja-JP" dirty="0" smtClean="0"/>
              <a:t>(</a:t>
            </a:r>
            <a:r>
              <a:rPr kumimoji="1" lang="ja-JP" altLang="en-US" dirty="0" smtClean="0"/>
              <a:t>すべてアメリカ</a:t>
            </a:r>
            <a:r>
              <a:rPr kumimoji="1" lang="en-US" altLang="ja-JP" dirty="0" smtClean="0"/>
              <a:t>)</a:t>
            </a:r>
            <a:endParaRPr kumimoji="1" lang="ja-JP" altLang="en-US" dirty="0" smtClean="0"/>
          </a:p>
          <a:p>
            <a:r>
              <a:rPr lang="ja-JP" altLang="en-US" dirty="0"/>
              <a:t>進化論の否定　→　創造説　→　創造説の否定　→　創造説の</a:t>
            </a:r>
            <a:r>
              <a:rPr lang="ja-JP" altLang="en-US" dirty="0" smtClean="0"/>
              <a:t>復活</a:t>
            </a:r>
            <a:r>
              <a:rPr lang="ja-JP" altLang="en-US" dirty="0"/>
              <a:t>　　　</a:t>
            </a:r>
          </a:p>
          <a:p>
            <a:r>
              <a:rPr lang="ja-JP" altLang="en-US" dirty="0"/>
              <a:t>知的計画（設計）説の登場</a:t>
            </a:r>
          </a:p>
          <a:p>
            <a:endParaRPr kumimoji="1" lang="ja-JP" altLang="en-US" dirty="0"/>
          </a:p>
        </p:txBody>
      </p:sp>
    </p:spTree>
    <p:extLst>
      <p:ext uri="{BB962C8B-B14F-4D97-AF65-F5344CB8AC3E}">
        <p14:creationId xmlns:p14="http://schemas.microsoft.com/office/powerpoint/2010/main" val="2936237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１９世紀前半までの年表</a:t>
            </a:r>
            <a:r>
              <a:rPr kumimoji="1" lang="en-US" altLang="ja-JP" dirty="0" smtClean="0"/>
              <a:t>1</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en-US" altLang="ja-JP" dirty="0" smtClean="0"/>
              <a:t>1607 </a:t>
            </a:r>
            <a:r>
              <a:rPr kumimoji="1" lang="ja-JP" altLang="en-US" dirty="0" smtClean="0"/>
              <a:t>イギリス人、ヴァージニアに植民 ポカホンタスキリスト教の洗礼</a:t>
            </a:r>
            <a:r>
              <a:rPr kumimoji="1" lang="en-US" altLang="ja-JP" dirty="0" smtClean="0"/>
              <a:t>(1614)</a:t>
            </a:r>
            <a:endParaRPr kumimoji="1" lang="ja-JP" altLang="en-US" dirty="0" smtClean="0"/>
          </a:p>
          <a:p>
            <a:r>
              <a:rPr lang="en-US" altLang="ja-JP" dirty="0"/>
              <a:t>1620 </a:t>
            </a:r>
            <a:r>
              <a:rPr lang="ja-JP" altLang="en-US" dirty="0" smtClean="0"/>
              <a:t>メイフラワー号プリマスに</a:t>
            </a:r>
          </a:p>
          <a:p>
            <a:r>
              <a:rPr kumimoji="1" lang="en-US" altLang="ja-JP" dirty="0"/>
              <a:t>1626 </a:t>
            </a:r>
            <a:r>
              <a:rPr kumimoji="1" lang="ja-JP" altLang="en-US" dirty="0" smtClean="0"/>
              <a:t>オランダ</a:t>
            </a:r>
            <a:r>
              <a:rPr kumimoji="1" lang="ja-JP" altLang="en-US" dirty="0"/>
              <a:t>マンハッタン</a:t>
            </a:r>
            <a:r>
              <a:rPr kumimoji="1" lang="ja-JP" altLang="en-US" dirty="0" smtClean="0"/>
              <a:t>島</a:t>
            </a:r>
          </a:p>
          <a:p>
            <a:r>
              <a:rPr lang="en-US" altLang="ja-JP" dirty="0"/>
              <a:t>1755 </a:t>
            </a:r>
            <a:r>
              <a:rPr lang="ja-JP" altLang="en-US" dirty="0" smtClean="0"/>
              <a:t>フランスとイギリスで植民地戦争</a:t>
            </a:r>
          </a:p>
          <a:p>
            <a:r>
              <a:rPr kumimoji="1" lang="en-US" altLang="ja-JP" dirty="0"/>
              <a:t>1773 </a:t>
            </a:r>
            <a:r>
              <a:rPr kumimoji="1" lang="ja-JP" altLang="en-US" dirty="0" smtClean="0"/>
              <a:t>ボストン茶会事件</a:t>
            </a:r>
          </a:p>
          <a:p>
            <a:r>
              <a:rPr lang="en-US" altLang="ja-JP" dirty="0"/>
              <a:t>1775 </a:t>
            </a:r>
            <a:r>
              <a:rPr lang="ja-JP" altLang="en-US" dirty="0" smtClean="0"/>
              <a:t>独立</a:t>
            </a:r>
            <a:r>
              <a:rPr lang="ja-JP" altLang="en-US" dirty="0"/>
              <a:t>戦争 </a:t>
            </a:r>
            <a:r>
              <a:rPr lang="ja-JP" altLang="en-US" dirty="0" smtClean="0"/>
              <a:t> </a:t>
            </a:r>
            <a:r>
              <a:rPr lang="en-US" altLang="ja-JP" dirty="0" smtClean="0"/>
              <a:t>1776 </a:t>
            </a:r>
            <a:r>
              <a:rPr lang="ja-JP" altLang="en-US" dirty="0" smtClean="0"/>
              <a:t>独立宣言</a:t>
            </a:r>
          </a:p>
          <a:p>
            <a:r>
              <a:rPr lang="en-US" altLang="ja-JP" dirty="0" smtClean="0"/>
              <a:t>1803</a:t>
            </a:r>
            <a:r>
              <a:rPr lang="ja-JP" altLang="en-US" dirty="0" smtClean="0"/>
              <a:t> フランスからルイジアナ買収</a:t>
            </a:r>
          </a:p>
          <a:p>
            <a:r>
              <a:rPr kumimoji="1" lang="en-US" altLang="ja-JP" dirty="0"/>
              <a:t>1819 </a:t>
            </a:r>
            <a:r>
              <a:rPr kumimoji="1" lang="ja-JP" altLang="en-US" dirty="0" smtClean="0"/>
              <a:t>フロリダをスペインから買収</a:t>
            </a:r>
          </a:p>
        </p:txBody>
      </p:sp>
    </p:spTree>
    <p:extLst>
      <p:ext uri="{BB962C8B-B14F-4D97-AF65-F5344CB8AC3E}">
        <p14:creationId xmlns:p14="http://schemas.microsoft.com/office/powerpoint/2010/main" val="3599917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年表</a:t>
            </a:r>
            <a:r>
              <a:rPr kumimoji="1" lang="en-US" altLang="ja-JP" dirty="0" smtClean="0"/>
              <a:t>2</a:t>
            </a:r>
            <a:endParaRPr kumimoji="1" lang="ja-JP" altLang="en-US" dirty="0"/>
          </a:p>
        </p:txBody>
      </p:sp>
      <p:sp>
        <p:nvSpPr>
          <p:cNvPr id="3" name="コンテンツ プレースホルダー 2"/>
          <p:cNvSpPr>
            <a:spLocks noGrp="1"/>
          </p:cNvSpPr>
          <p:nvPr>
            <p:ph idx="1"/>
          </p:nvPr>
        </p:nvSpPr>
        <p:spPr/>
        <p:txBody>
          <a:bodyPr/>
          <a:lstStyle/>
          <a:p>
            <a:r>
              <a:rPr lang="en-US" altLang="ja-JP" dirty="0"/>
              <a:t>1830 </a:t>
            </a:r>
            <a:r>
              <a:rPr lang="ja-JP" altLang="en-US" dirty="0"/>
              <a:t>最初の鉄道・インディアン強制移住法</a:t>
            </a:r>
          </a:p>
          <a:p>
            <a:r>
              <a:rPr kumimoji="1" lang="en-US" altLang="ja-JP" dirty="0" smtClean="0"/>
              <a:t>1848 </a:t>
            </a:r>
            <a:r>
              <a:rPr kumimoji="1" lang="ja-JP" altLang="en-US" dirty="0" smtClean="0"/>
              <a:t>カリフォルニアで金発見 ゴールドラッシュ</a:t>
            </a:r>
          </a:p>
          <a:p>
            <a:r>
              <a:rPr lang="en-US" altLang="ja-JP" dirty="0"/>
              <a:t>1854 </a:t>
            </a:r>
            <a:r>
              <a:rPr lang="ja-JP" altLang="en-US" dirty="0" smtClean="0"/>
              <a:t>共和党結成</a:t>
            </a:r>
            <a:r>
              <a:rPr lang="en-US" altLang="ja-JP" dirty="0"/>
              <a:t>(</a:t>
            </a:r>
            <a:r>
              <a:rPr lang="ja-JP" altLang="en-US" dirty="0" smtClean="0"/>
              <a:t>奴隷制反対</a:t>
            </a:r>
            <a:r>
              <a:rPr lang="en-US" altLang="ja-JP" dirty="0" smtClean="0"/>
              <a:t>)</a:t>
            </a:r>
            <a:endParaRPr lang="ja-JP" altLang="en-US" dirty="0" smtClean="0"/>
          </a:p>
          <a:p>
            <a:r>
              <a:rPr kumimoji="1" lang="en-US" altLang="ja-JP" dirty="0"/>
              <a:t>1861 </a:t>
            </a:r>
            <a:r>
              <a:rPr kumimoji="1" lang="ja-JP" altLang="en-US" dirty="0" smtClean="0"/>
              <a:t>南北</a:t>
            </a:r>
            <a:r>
              <a:rPr kumimoji="1" lang="ja-JP" altLang="en-US" dirty="0"/>
              <a:t>戦争 </a:t>
            </a:r>
            <a:r>
              <a:rPr kumimoji="1" lang="ja-JP" altLang="en-US" dirty="0" smtClean="0"/>
              <a:t>～</a:t>
            </a:r>
            <a:r>
              <a:rPr kumimoji="1" lang="en-US" altLang="ja-JP" dirty="0" smtClean="0"/>
              <a:t>65</a:t>
            </a:r>
            <a:r>
              <a:rPr kumimoji="1" lang="ja-JP" altLang="en-US" dirty="0" smtClean="0"/>
              <a:t> リンカーン暗殺</a:t>
            </a:r>
          </a:p>
          <a:p>
            <a:endParaRPr kumimoji="1" lang="ja-JP" altLang="en-US" dirty="0"/>
          </a:p>
        </p:txBody>
      </p:sp>
    </p:spTree>
    <p:extLst>
      <p:ext uri="{BB962C8B-B14F-4D97-AF65-F5344CB8AC3E}">
        <p14:creationId xmlns:p14="http://schemas.microsoft.com/office/powerpoint/2010/main" val="34512403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メンフラワー誓約</a:t>
            </a:r>
            <a:endParaRPr kumimoji="1" lang="ja-JP" altLang="en-US" dirty="0"/>
          </a:p>
        </p:txBody>
      </p:sp>
      <p:sp>
        <p:nvSpPr>
          <p:cNvPr id="3" name="コンテンツ プレースホルダー 2"/>
          <p:cNvSpPr>
            <a:spLocks noGrp="1"/>
          </p:cNvSpPr>
          <p:nvPr>
            <p:ph idx="1"/>
          </p:nvPr>
        </p:nvSpPr>
        <p:spPr/>
        <p:txBody>
          <a:bodyPr>
            <a:normAutofit fontScale="70000" lnSpcReduction="20000"/>
          </a:bodyPr>
          <a:lstStyle/>
          <a:p>
            <a:r>
              <a:rPr lang="ja-JP" altLang="ja-JP" dirty="0"/>
              <a:t>神の名において、アーメン。下に署名した我々は、グレートブリテン、フランスおよびアイルランドの神、国王、信仰の守護者、等々の恩寵によって、崇敬する君主である国王ジェームズ1世 (イングランド王)ジェームズの忠実な臣民である。</a:t>
            </a:r>
          </a:p>
          <a:p>
            <a:r>
              <a:rPr lang="ja-JP" altLang="ja-JP" dirty="0"/>
              <a:t>神の栄光とキリスト教信仰の振興および国王と国の名誉のために、バージニアの北部に最初の植民地を建設する為に航海を企て、開拓地のより良き秩序と維持、および前述の目的の促進のために、神と互いの者の前において厳粛にかつ互いに契約を交わし、我々みずからを政治的な市民団体に結合することにした。これを制定することにより、時々に植民地の全体的善に最も良く合致し都合の良いと考えられるように、公正で平等な法、条例、法、憲法や役職をつくり、それらに対して我々は当然の服従と従順を約束する。君主にして国王ジェームズのイングランド、フランス、アイルランドの11年目、スコットランドの54年目の統治年11月11日、ケープコッドで我々の名前をここに書することを確かめる。西暦1620年</a:t>
            </a:r>
          </a:p>
          <a:p>
            <a:endParaRPr kumimoji="1" lang="ja-JP" altLang="en-US" dirty="0"/>
          </a:p>
        </p:txBody>
      </p:sp>
    </p:spTree>
    <p:extLst>
      <p:ext uri="{BB962C8B-B14F-4D97-AF65-F5344CB8AC3E}">
        <p14:creationId xmlns:p14="http://schemas.microsoft.com/office/powerpoint/2010/main" val="656912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人為的国家アメリカ</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dirty="0" smtClean="0"/>
              <a:t>古代や中世のない「近代」のみの先進国</a:t>
            </a:r>
          </a:p>
          <a:p>
            <a:r>
              <a:rPr kumimoji="1" lang="ja-JP" altLang="en-US" dirty="0" smtClean="0"/>
              <a:t>宗教的・経済的</a:t>
            </a:r>
            <a:r>
              <a:rPr lang="ja-JP" altLang="en-US" dirty="0"/>
              <a:t>自由、民主主義</a:t>
            </a:r>
            <a:r>
              <a:rPr lang="ja-JP" altLang="en-US" dirty="0" smtClean="0"/>
              <a:t>理論</a:t>
            </a:r>
          </a:p>
          <a:p>
            <a:r>
              <a:rPr kumimoji="1" lang="ja-JP" altLang="en-US" dirty="0" smtClean="0"/>
              <a:t>多様性と矛盾</a:t>
            </a:r>
          </a:p>
          <a:p>
            <a:pPr lvl="1"/>
            <a:r>
              <a:rPr lang="ja-JP" altLang="en-US" dirty="0"/>
              <a:t>豊かさと貧しさ（格差とますます拡大）</a:t>
            </a:r>
          </a:p>
          <a:p>
            <a:pPr lvl="1"/>
            <a:r>
              <a:rPr lang="ja-JP" altLang="en-US" dirty="0"/>
              <a:t>高度な科学水準と低い平均学力</a:t>
            </a:r>
          </a:p>
          <a:p>
            <a:pPr lvl="1"/>
            <a:r>
              <a:rPr lang="ja-JP" altLang="en-US" dirty="0"/>
              <a:t>高度な軍事・警察と犯罪大国</a:t>
            </a:r>
          </a:p>
          <a:p>
            <a:pPr lvl="1"/>
            <a:r>
              <a:rPr lang="ja-JP" altLang="en-US" dirty="0"/>
              <a:t>人権と人種</a:t>
            </a:r>
            <a:r>
              <a:rPr lang="ja-JP" altLang="en-US" dirty="0" smtClean="0"/>
              <a:t>差別（先住民征服による建設）</a:t>
            </a:r>
            <a:endParaRPr lang="ja-JP" altLang="en-US" dirty="0"/>
          </a:p>
          <a:p>
            <a:pPr lvl="1"/>
            <a:r>
              <a:rPr lang="ja-JP" altLang="en-US" dirty="0"/>
              <a:t>民主主義と思想抑圧</a:t>
            </a:r>
          </a:p>
          <a:p>
            <a:pPr lvl="1"/>
            <a:r>
              <a:rPr lang="ja-JP" altLang="en-US" dirty="0"/>
              <a:t>科学的思考と宗教</a:t>
            </a:r>
          </a:p>
          <a:p>
            <a:endParaRPr kumimoji="1" lang="ja-JP" altLang="en-US" dirty="0" smtClean="0"/>
          </a:p>
        </p:txBody>
      </p:sp>
    </p:spTree>
    <p:extLst>
      <p:ext uri="{BB962C8B-B14F-4D97-AF65-F5344CB8AC3E}">
        <p14:creationId xmlns:p14="http://schemas.microsoft.com/office/powerpoint/2010/main" val="13037730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アメリカの特権階級</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１０００億円以上の資産　４００世帯</a:t>
            </a:r>
          </a:p>
          <a:p>
            <a:r>
              <a:rPr lang="ja-JP" altLang="en-US" dirty="0" smtClean="0"/>
              <a:t>最初から年</a:t>
            </a:r>
            <a:r>
              <a:rPr lang="ja-JP" altLang="en-US" dirty="0"/>
              <a:t>数</a:t>
            </a:r>
            <a:r>
              <a:rPr lang="ja-JP" altLang="en-US" dirty="0" smtClean="0"/>
              <a:t>百万の小学校から大学まで私立学校</a:t>
            </a:r>
            <a:r>
              <a:rPr lang="ja-JP" altLang="en-US" dirty="0"/>
              <a:t>で過ごす</a:t>
            </a:r>
            <a:r>
              <a:rPr lang="ja-JP" altLang="en-US" dirty="0" smtClean="0"/>
              <a:t>。（寄宿制）</a:t>
            </a:r>
          </a:p>
          <a:p>
            <a:r>
              <a:rPr kumimoji="1" lang="ja-JP" altLang="en-US" dirty="0" smtClean="0"/>
              <a:t>特権階級内での交友関係と婚姻</a:t>
            </a:r>
          </a:p>
          <a:p>
            <a:r>
              <a:rPr lang="ja-JP" altLang="en-US" dirty="0" smtClean="0"/>
              <a:t>文化</a:t>
            </a:r>
            <a:r>
              <a:rPr lang="ja-JP" altLang="en-US" dirty="0"/>
              <a:t>、</a:t>
            </a:r>
            <a:r>
              <a:rPr lang="ja-JP" altLang="en-US" dirty="0" smtClean="0"/>
              <a:t>言語</a:t>
            </a:r>
            <a:r>
              <a:rPr lang="ja-JP" altLang="en-US" dirty="0"/>
              <a:t>、</a:t>
            </a:r>
            <a:r>
              <a:rPr lang="ja-JP" altLang="en-US" dirty="0" smtClean="0"/>
              <a:t>社交界も特別</a:t>
            </a:r>
          </a:p>
          <a:p>
            <a:r>
              <a:rPr kumimoji="1" lang="ja-JP" altLang="en-US" dirty="0" smtClean="0"/>
              <a:t>階級の再生産が</a:t>
            </a:r>
            <a:r>
              <a:rPr kumimoji="1" lang="ja-JP" altLang="en-US" dirty="0"/>
              <a:t>生じている</a:t>
            </a:r>
            <a:r>
              <a:rPr kumimoji="1" lang="ja-JP" altLang="en-US" dirty="0" smtClean="0"/>
              <a:t>。（税制も要因）</a:t>
            </a:r>
          </a:p>
          <a:p>
            <a:pPr marL="400050" lvl="1" indent="0">
              <a:buNone/>
            </a:pPr>
            <a:r>
              <a:rPr kumimoji="1" lang="en-US" altLang="ja-JP" dirty="0" err="1" smtClean="0"/>
              <a:t>Cf</a:t>
            </a:r>
            <a:r>
              <a:rPr kumimoji="1" lang="en-US" altLang="ja-JP" dirty="0" smtClean="0"/>
              <a:t> </a:t>
            </a:r>
            <a:r>
              <a:rPr kumimoji="1" lang="ja-JP" altLang="en-US" dirty="0" smtClean="0"/>
              <a:t>典型的な逆累進。富裕層</a:t>
            </a:r>
            <a:r>
              <a:rPr kumimoji="1" lang="en-US" altLang="ja-JP" dirty="0" smtClean="0"/>
              <a:t>(5</a:t>
            </a:r>
            <a:r>
              <a:rPr kumimoji="1" lang="ja-JP" altLang="en-US" dirty="0" smtClean="0"/>
              <a:t>％</a:t>
            </a:r>
            <a:r>
              <a:rPr kumimoji="1" lang="en-US" altLang="ja-JP" dirty="0" smtClean="0"/>
              <a:t>)</a:t>
            </a:r>
            <a:r>
              <a:rPr kumimoji="1" lang="ja-JP" altLang="en-US" dirty="0" smtClean="0"/>
              <a:t>と低所得者そう</a:t>
            </a:r>
            <a:r>
              <a:rPr kumimoji="1" lang="en-US" altLang="ja-JP" dirty="0" smtClean="0"/>
              <a:t>(60</a:t>
            </a:r>
            <a:r>
              <a:rPr kumimoji="1" lang="ja-JP" altLang="en-US" dirty="0" smtClean="0"/>
              <a:t>％</a:t>
            </a:r>
            <a:r>
              <a:rPr kumimoji="1" lang="en-US" altLang="ja-JP" dirty="0" smtClean="0"/>
              <a:t>)</a:t>
            </a:r>
            <a:r>
              <a:rPr kumimoji="1" lang="ja-JP" altLang="en-US" dirty="0" smtClean="0"/>
              <a:t>の所得税総額がほぼ同じ</a:t>
            </a:r>
            <a:r>
              <a:rPr kumimoji="1" lang="en-US" altLang="ja-JP" dirty="0" smtClean="0"/>
              <a:t>(</a:t>
            </a:r>
            <a:r>
              <a:rPr kumimoji="1" lang="ja-JP" altLang="en-US" dirty="0" smtClean="0"/>
              <a:t>レーガノミクス</a:t>
            </a:r>
            <a:r>
              <a:rPr kumimoji="1" lang="en-US" altLang="ja-JP" dirty="0" smtClean="0"/>
              <a:t>)</a:t>
            </a:r>
            <a:endParaRPr kumimoji="1" lang="ja-JP" altLang="en-US" dirty="0"/>
          </a:p>
        </p:txBody>
      </p:sp>
    </p:spTree>
    <p:extLst>
      <p:ext uri="{BB962C8B-B14F-4D97-AF65-F5344CB8AC3E}">
        <p14:creationId xmlns:p14="http://schemas.microsoft.com/office/powerpoint/2010/main" val="1233301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4109865316"/>
              </p:ext>
            </p:extLst>
          </p:nvPr>
        </p:nvGraphicFramePr>
        <p:xfrm>
          <a:off x="1331640" y="908720"/>
          <a:ext cx="5280246" cy="5575767"/>
        </p:xfrm>
        <a:graphic>
          <a:graphicData uri="http://schemas.openxmlformats.org/drawingml/2006/table">
            <a:tbl>
              <a:tblPr firstRow="1" bandRow="1">
                <a:tableStyleId>{5C22544A-7EE6-4342-B048-85BDC9FD1C3A}</a:tableStyleId>
              </a:tblPr>
              <a:tblGrid>
                <a:gridCol w="880041"/>
                <a:gridCol w="880041"/>
                <a:gridCol w="880041"/>
                <a:gridCol w="880041"/>
                <a:gridCol w="880041"/>
                <a:gridCol w="880041"/>
              </a:tblGrid>
              <a:tr h="287421">
                <a:tc>
                  <a:txBody>
                    <a:bodyPr/>
                    <a:lstStyle/>
                    <a:p>
                      <a:pPr algn="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チリ</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0.47</a:t>
                      </a:r>
                    </a:p>
                  </a:txBody>
                  <a:tcPr marL="9525" marR="9525" marT="9525" marB="0" anchor="ctr"/>
                </a:tc>
                <a:tc>
                  <a:txBody>
                    <a:bodyPr/>
                    <a:lstStyle/>
                    <a:p>
                      <a:pPr algn="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19</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オーストラリア</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0.32</a:t>
                      </a:r>
                    </a:p>
                  </a:txBody>
                  <a:tcPr marL="9525" marR="9525" marT="9525" marB="0" anchor="ctr"/>
                </a:tc>
              </a:tr>
              <a:tr h="287421">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メキシコ</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0.46</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20</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ポーランド</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0.3</a:t>
                      </a:r>
                    </a:p>
                  </a:txBody>
                  <a:tcPr marL="9525" marR="9525" marT="9525" marB="0" anchor="ctr"/>
                </a:tc>
              </a:tr>
              <a:tr h="287421">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米国</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0.39</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21</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ドイツ</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0.3</a:t>
                      </a:r>
                    </a:p>
                  </a:txBody>
                  <a:tcPr marL="9525" marR="9525" marT="9525" marB="0" anchor="ctr"/>
                </a:tc>
              </a:tr>
              <a:tr h="287421">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ロシア</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0.39</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22</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フランス</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0.29</a:t>
                      </a:r>
                    </a:p>
                  </a:txBody>
                  <a:tcPr marL="9525" marR="9525" marT="9525" marB="0" anchor="ctr"/>
                </a:tc>
              </a:tr>
              <a:tr h="287421">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トルコ</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0.38</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23</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ハンガリー</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0.29</a:t>
                      </a:r>
                    </a:p>
                  </a:txBody>
                  <a:tcPr marL="9525" marR="9525" marT="9525" marB="0" anchor="ctr"/>
                </a:tc>
              </a:tr>
              <a:tr h="287421">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エストニア</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0.36</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24</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スイス</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0.29</a:t>
                      </a:r>
                    </a:p>
                  </a:txBody>
                  <a:tcPr marL="9525" marR="9525" marT="9525" marB="0" anchor="ctr"/>
                </a:tc>
              </a:tr>
              <a:tr h="287421">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ギリシャ</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0.35</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25</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オランダ</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0.28</a:t>
                      </a:r>
                    </a:p>
                  </a:txBody>
                  <a:tcPr marL="9525" marR="9525" marT="9525" marB="0" anchor="ctr"/>
                </a:tc>
              </a:tr>
              <a:tr h="287421">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7</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イギリス</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0.35</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26</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オーストリア</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0.28</a:t>
                      </a:r>
                    </a:p>
                  </a:txBody>
                  <a:tcPr marL="9525" marR="9525" marT="9525" marB="0" anchor="ctr"/>
                </a:tc>
              </a:tr>
              <a:tr h="287421">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9</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スペイン</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0.35</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26</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スウェーデン</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0.28</a:t>
                      </a:r>
                    </a:p>
                  </a:txBody>
                  <a:tcPr marL="9525" marR="9525" marT="9525" marB="0" anchor="ctr"/>
                </a:tc>
              </a:tr>
              <a:tr h="287421">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10</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リトアニア</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0.35</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28</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韓国</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0.28</a:t>
                      </a:r>
                    </a:p>
                  </a:txBody>
                  <a:tcPr marL="9525" marR="9525" marT="9525" marB="0" anchor="ctr"/>
                </a:tc>
              </a:tr>
              <a:tr h="287421">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ラトビア</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0.35</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28</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ルクセンブルク</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0.28</a:t>
                      </a:r>
                    </a:p>
                  </a:txBody>
                  <a:tcPr marL="9525" marR="9525" marT="9525" marB="0" anchor="ctr"/>
                </a:tc>
              </a:tr>
              <a:tr h="287421">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11</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ポルトガル</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0.35</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30</a:t>
                      </a:r>
                    </a:p>
                  </a:txBody>
                  <a:tcPr marL="9525" marR="9525" marT="9525" marB="0" anchor="ctr"/>
                </a:tc>
                <a:tc>
                  <a:txBody>
                    <a:bodyPr/>
                    <a:lstStyle/>
                    <a:p>
                      <a:pPr algn="l"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スロバキア</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0.27</a:t>
                      </a:r>
                    </a:p>
                  </a:txBody>
                  <a:tcPr marL="9525" marR="9525" marT="9525" marB="0" anchor="ctr"/>
                </a:tc>
              </a:tr>
              <a:tr h="287421">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13</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イスラエル</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0.34</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31</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ベルギー</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0.27</a:t>
                      </a:r>
                    </a:p>
                  </a:txBody>
                  <a:tcPr marL="9525" marR="9525" marT="9525" marB="0" anchor="ctr"/>
                </a:tc>
              </a:tr>
              <a:tr h="287421">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14</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ニュージーランド</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0.33</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32</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フィンランド</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0.26</a:t>
                      </a:r>
                    </a:p>
                  </a:txBody>
                  <a:tcPr marL="9525" marR="9525" marT="9525" marB="0" anchor="ctr"/>
                </a:tc>
              </a:tr>
              <a:tr h="287421">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15</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イタリア</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0.33</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32</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ノルウェー</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0.26</a:t>
                      </a:r>
                    </a:p>
                  </a:txBody>
                  <a:tcPr marL="9525" marR="9525" marT="9525" marB="0" anchor="ctr"/>
                </a:tc>
              </a:tr>
              <a:tr h="287421">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16</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カナダ</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0.33</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34</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チェコ</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0.26</a:t>
                      </a:r>
                    </a:p>
                  </a:txBody>
                  <a:tcPr marL="9525" marR="9525" marT="9525" marB="0" anchor="ctr"/>
                </a:tc>
              </a:tr>
              <a:tr h="287421">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17</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日本</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0.32</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35</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デンマーク</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0.26</a:t>
                      </a:r>
                    </a:p>
                  </a:txBody>
                  <a:tcPr marL="9525" marR="9525" marT="9525" marB="0" anchor="ctr"/>
                </a:tc>
              </a:tr>
              <a:tr h="287421">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18</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アイルランド</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0.32</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35</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スロベニア</a:t>
                      </a: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0.26</a:t>
                      </a:r>
                    </a:p>
                  </a:txBody>
                  <a:tcPr marL="9525" marR="9525" marT="9525" marB="0" anchor="ctr"/>
                </a:tc>
              </a:tr>
              <a:tr h="287421">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endPar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1100" b="0" i="0" u="none" strike="noStrike">
                          <a:solidFill>
                            <a:srgbClr val="000000"/>
                          </a:solidFill>
                          <a:effectLst/>
                          <a:latin typeface="ＭＳ Ｐゴシック" panose="020B0600070205080204" pitchFamily="50" charset="-128"/>
                          <a:ea typeface="ＭＳ Ｐゴシック" panose="020B0600070205080204" pitchFamily="50" charset="-128"/>
                        </a:rPr>
                        <a:t>37</a:t>
                      </a:r>
                    </a:p>
                  </a:txBody>
                  <a:tcPr marL="9525" marR="9525" marT="9525" marB="0" anchor="ctr"/>
                </a:tc>
                <a:tc>
                  <a:txBody>
                    <a:bodyPr/>
                    <a:lstStyle/>
                    <a:p>
                      <a:pPr algn="l" fontAlgn="ctr"/>
                      <a:r>
                        <a:rPr lang="ja-JP" altLang="en-US" sz="1100" b="0" i="0" u="none" strike="noStrike">
                          <a:solidFill>
                            <a:srgbClr val="000000"/>
                          </a:solidFill>
                          <a:effectLst/>
                          <a:latin typeface="ＭＳ Ｐゴシック" panose="020B0600070205080204" pitchFamily="50" charset="-128"/>
                          <a:ea typeface="ＭＳ Ｐゴシック" panose="020B0600070205080204" pitchFamily="50" charset="-128"/>
                        </a:rPr>
                        <a:t>アイスランド</a:t>
                      </a:r>
                    </a:p>
                  </a:txBody>
                  <a:tcPr marL="9525" marR="9525" marT="9525" marB="0" anchor="ctr"/>
                </a:tc>
                <a:tc>
                  <a:txBody>
                    <a:bodyPr/>
                    <a:lstStyle/>
                    <a:p>
                      <a:pPr algn="r" fontAlgn="ctr"/>
                      <a:r>
                        <a:rPr lang="en-US" altLang="ja-JP" sz="1100" b="0" i="0" u="none" strike="noStrike" dirty="0">
                          <a:solidFill>
                            <a:srgbClr val="000000"/>
                          </a:solidFill>
                          <a:effectLst/>
                          <a:latin typeface="ＭＳ Ｐゴシック" panose="020B0600070205080204" pitchFamily="50" charset="-128"/>
                          <a:ea typeface="ＭＳ Ｐゴシック" panose="020B0600070205080204" pitchFamily="50" charset="-128"/>
                        </a:rPr>
                        <a:t>0.25</a:t>
                      </a:r>
                    </a:p>
                  </a:txBody>
                  <a:tcPr marL="9525" marR="9525" marT="9525" marB="0" anchor="ctr"/>
                </a:tc>
              </a:tr>
            </a:tbl>
          </a:graphicData>
        </a:graphic>
      </p:graphicFrame>
      <p:sp>
        <p:nvSpPr>
          <p:cNvPr id="6" name="テキスト ボックス 5"/>
          <p:cNvSpPr txBox="1"/>
          <p:nvPr/>
        </p:nvSpPr>
        <p:spPr>
          <a:xfrm>
            <a:off x="1043608" y="260648"/>
            <a:ext cx="5400600" cy="369332"/>
          </a:xfrm>
          <a:prstGeom prst="rect">
            <a:avLst/>
          </a:prstGeom>
          <a:noFill/>
        </p:spPr>
        <p:txBody>
          <a:bodyPr wrap="square" rtlCol="0">
            <a:spAutoFit/>
          </a:bodyPr>
          <a:lstStyle/>
          <a:p>
            <a:r>
              <a:rPr kumimoji="1" lang="ja-JP" altLang="en-US" dirty="0" smtClean="0"/>
              <a:t>ＯＥＣＤ加盟国の</a:t>
            </a:r>
            <a:r>
              <a:rPr kumimoji="1" lang="en-US" altLang="ja-JP" dirty="0" smtClean="0"/>
              <a:t>2016</a:t>
            </a:r>
            <a:r>
              <a:rPr kumimoji="1" lang="ja-JP" altLang="en-US" dirty="0" smtClean="0"/>
              <a:t>年におけるジニ係数</a:t>
            </a:r>
            <a:endParaRPr kumimoji="1" lang="ja-JP" altLang="en-US" dirty="0"/>
          </a:p>
        </p:txBody>
      </p:sp>
    </p:spTree>
    <p:extLst>
      <p:ext uri="{BB962C8B-B14F-4D97-AF65-F5344CB8AC3E}">
        <p14:creationId xmlns:p14="http://schemas.microsoft.com/office/powerpoint/2010/main" val="395232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851" y="0"/>
            <a:ext cx="8980297" cy="6858000"/>
          </a:xfrm>
          <a:prstGeom prst="rect">
            <a:avLst/>
          </a:prstGeom>
        </p:spPr>
      </p:pic>
    </p:spTree>
    <p:extLst>
      <p:ext uri="{BB962C8B-B14F-4D97-AF65-F5344CB8AC3E}">
        <p14:creationId xmlns:p14="http://schemas.microsoft.com/office/powerpoint/2010/main" val="4243812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L:\2014jugyo\国際教育論\アメリカの貧困.PNG"/>
          <p:cNvPicPr>
            <a:picLocks noChangeAspect="1" noChangeArrowheads="1"/>
          </p:cNvPicPr>
          <p:nvPr/>
        </p:nvPicPr>
        <p:blipFill>
          <a:blip r:embed="rId2" cstate="print"/>
          <a:srcRect/>
          <a:stretch>
            <a:fillRect/>
          </a:stretch>
        </p:blipFill>
        <p:spPr bwMode="auto">
          <a:xfrm>
            <a:off x="-540568" y="0"/>
            <a:ext cx="7534276" cy="7038975"/>
          </a:xfrm>
          <a:prstGeom prst="rect">
            <a:avLst/>
          </a:prstGeom>
          <a:noFill/>
        </p:spPr>
      </p:pic>
      <p:sp>
        <p:nvSpPr>
          <p:cNvPr id="3" name="テキスト ボックス 2"/>
          <p:cNvSpPr txBox="1"/>
          <p:nvPr/>
        </p:nvSpPr>
        <p:spPr>
          <a:xfrm>
            <a:off x="7511968" y="476672"/>
            <a:ext cx="1020472" cy="5976664"/>
          </a:xfrm>
          <a:prstGeom prst="rect">
            <a:avLst/>
          </a:prstGeom>
          <a:noFill/>
        </p:spPr>
        <p:txBody>
          <a:bodyPr vert="eaVert" wrap="square" rtlCol="0">
            <a:spAutoFit/>
          </a:bodyPr>
          <a:lstStyle/>
          <a:p>
            <a:r>
              <a:rPr lang="en-US" altLang="ja-JP" dirty="0">
                <a:hlinkClick r:id="rId3"/>
              </a:rPr>
              <a:t>http://</a:t>
            </a:r>
            <a:r>
              <a:rPr lang="en-US" altLang="ja-JP" dirty="0" smtClean="0">
                <a:hlinkClick r:id="rId3"/>
              </a:rPr>
              <a:t>www.dir.co.jp/publicity/edit/publication/pdf/cho1104_kantougen.pdf</a:t>
            </a:r>
            <a:r>
              <a:rPr lang="ja-JP" altLang="en-US" dirty="0" smtClean="0"/>
              <a:t>      木村浩一  「公正な富の分配を求める社会」より</a:t>
            </a: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72" y="280548"/>
            <a:ext cx="8992855" cy="6296904"/>
          </a:xfrm>
          <a:prstGeom prst="rect">
            <a:avLst/>
          </a:prstGeom>
        </p:spPr>
      </p:pic>
    </p:spTree>
    <p:extLst>
      <p:ext uri="{BB962C8B-B14F-4D97-AF65-F5344CB8AC3E}">
        <p14:creationId xmlns:p14="http://schemas.microsoft.com/office/powerpoint/2010/main" val="2750849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アメリカの学力</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世界大学ランキング</a:t>
            </a:r>
          </a:p>
          <a:p>
            <a:pPr lvl="1"/>
            <a:r>
              <a:rPr lang="ja-JP" altLang="en-US" dirty="0" smtClean="0"/>
              <a:t>ハーバード、スタンフォード、ＭＩＴ、カリフォルニアバークレー、ケンブリッジ</a:t>
            </a:r>
          </a:p>
          <a:p>
            <a:pPr lvl="1"/>
            <a:r>
              <a:rPr lang="ja-JP" altLang="en-US" dirty="0" smtClean="0"/>
              <a:t>バークレー</a:t>
            </a:r>
            <a:r>
              <a:rPr lang="ja-JP" altLang="en-US" dirty="0"/>
              <a:t>、</a:t>
            </a:r>
            <a:r>
              <a:rPr lang="ja-JP" altLang="en-US" dirty="0" smtClean="0"/>
              <a:t>ハーバード</a:t>
            </a:r>
            <a:r>
              <a:rPr lang="ja-JP" altLang="en-US" dirty="0"/>
              <a:t>、</a:t>
            </a:r>
            <a:r>
              <a:rPr lang="ja-JP" altLang="en-US" dirty="0" smtClean="0"/>
              <a:t>プリンストン</a:t>
            </a:r>
            <a:r>
              <a:rPr lang="ja-JP" altLang="en-US" dirty="0"/>
              <a:t>、</a:t>
            </a:r>
            <a:r>
              <a:rPr lang="ja-JP" altLang="en-US" dirty="0" smtClean="0"/>
              <a:t>スタンフォード</a:t>
            </a:r>
            <a:r>
              <a:rPr lang="ja-JP" altLang="en-US" dirty="0"/>
              <a:t>、</a:t>
            </a:r>
            <a:r>
              <a:rPr lang="ja-JP" altLang="en-US" dirty="0" smtClean="0"/>
              <a:t>カリフォルニア工科大学</a:t>
            </a:r>
            <a:endParaRPr lang="ja-JP" altLang="en-US" dirty="0"/>
          </a:p>
          <a:p>
            <a:r>
              <a:rPr kumimoji="1" lang="en-US" altLang="ja-JP" dirty="0" smtClean="0"/>
              <a:t>PISA</a:t>
            </a:r>
            <a:r>
              <a:rPr kumimoji="1" lang="ja-JP" altLang="en-US" dirty="0" smtClean="0"/>
              <a:t>の順位</a:t>
            </a:r>
          </a:p>
          <a:p>
            <a:endParaRPr kumimoji="1" lang="ja-JP" altLang="en-US" dirty="0"/>
          </a:p>
        </p:txBody>
      </p:sp>
      <p:graphicFrame>
        <p:nvGraphicFramePr>
          <p:cNvPr id="5" name="表 4"/>
          <p:cNvGraphicFramePr>
            <a:graphicFrameLocks noGrp="1"/>
          </p:cNvGraphicFramePr>
          <p:nvPr>
            <p:extLst>
              <p:ext uri="{D42A27DB-BD31-4B8C-83A1-F6EECF244321}">
                <p14:modId xmlns:p14="http://schemas.microsoft.com/office/powerpoint/2010/main" val="1339020932"/>
              </p:ext>
            </p:extLst>
          </p:nvPr>
        </p:nvGraphicFramePr>
        <p:xfrm>
          <a:off x="1524000" y="4653135"/>
          <a:ext cx="6096000" cy="1584177"/>
        </p:xfrm>
        <a:graphic>
          <a:graphicData uri="http://schemas.openxmlformats.org/drawingml/2006/table">
            <a:tbl>
              <a:tblPr firstRow="1" bandRow="1">
                <a:tableStyleId>{5C22544A-7EE6-4342-B048-85BDC9FD1C3A}</a:tableStyleId>
              </a:tblPr>
              <a:tblGrid>
                <a:gridCol w="1524000"/>
                <a:gridCol w="1524000"/>
                <a:gridCol w="1524000"/>
                <a:gridCol w="1524000"/>
              </a:tblGrid>
              <a:tr h="528059">
                <a:tc>
                  <a:txBody>
                    <a:bodyPr/>
                    <a:lstStyle/>
                    <a:p>
                      <a:endParaRPr kumimoji="1" lang="ja-JP" altLang="en-US" dirty="0"/>
                    </a:p>
                  </a:txBody>
                  <a:tcPr/>
                </a:tc>
                <a:tc>
                  <a:txBody>
                    <a:bodyPr/>
                    <a:lstStyle/>
                    <a:p>
                      <a:r>
                        <a:rPr kumimoji="1" lang="ja-JP" altLang="en-US" dirty="0" smtClean="0"/>
                        <a:t>読解力</a:t>
                      </a:r>
                      <a:endParaRPr kumimoji="1" lang="ja-JP" altLang="en-US" dirty="0"/>
                    </a:p>
                  </a:txBody>
                  <a:tcPr/>
                </a:tc>
                <a:tc>
                  <a:txBody>
                    <a:bodyPr/>
                    <a:lstStyle/>
                    <a:p>
                      <a:r>
                        <a:rPr kumimoji="1" lang="ja-JP" altLang="en-US" dirty="0" smtClean="0"/>
                        <a:t>数学</a:t>
                      </a:r>
                      <a:endParaRPr kumimoji="1" lang="ja-JP" altLang="en-US" dirty="0"/>
                    </a:p>
                  </a:txBody>
                  <a:tcPr/>
                </a:tc>
                <a:tc>
                  <a:txBody>
                    <a:bodyPr/>
                    <a:lstStyle/>
                    <a:p>
                      <a:r>
                        <a:rPr kumimoji="1" lang="ja-JP" altLang="en-US" dirty="0" smtClean="0"/>
                        <a:t>科学</a:t>
                      </a:r>
                      <a:endParaRPr kumimoji="1" lang="ja-JP" altLang="en-US" dirty="0"/>
                    </a:p>
                  </a:txBody>
                  <a:tcPr/>
                </a:tc>
              </a:tr>
              <a:tr h="528059">
                <a:tc>
                  <a:txBody>
                    <a:bodyPr/>
                    <a:lstStyle/>
                    <a:p>
                      <a:r>
                        <a:rPr kumimoji="1" lang="ja-JP" altLang="en-US" dirty="0" smtClean="0"/>
                        <a:t>２０００年</a:t>
                      </a:r>
                      <a:endParaRPr kumimoji="1" lang="ja-JP" altLang="en-US" dirty="0"/>
                    </a:p>
                  </a:txBody>
                  <a:tcPr/>
                </a:tc>
                <a:tc>
                  <a:txBody>
                    <a:bodyPr/>
                    <a:lstStyle/>
                    <a:p>
                      <a:r>
                        <a:rPr kumimoji="1" lang="ja-JP" altLang="en-US" dirty="0" smtClean="0"/>
                        <a:t>１５</a:t>
                      </a:r>
                      <a:endParaRPr kumimoji="1" lang="ja-JP" altLang="en-US" dirty="0"/>
                    </a:p>
                  </a:txBody>
                  <a:tcPr/>
                </a:tc>
                <a:tc>
                  <a:txBody>
                    <a:bodyPr/>
                    <a:lstStyle/>
                    <a:p>
                      <a:r>
                        <a:rPr kumimoji="1" lang="ja-JP" altLang="en-US" dirty="0" smtClean="0"/>
                        <a:t>１９</a:t>
                      </a:r>
                      <a:endParaRPr kumimoji="1" lang="ja-JP" altLang="en-US" dirty="0"/>
                    </a:p>
                  </a:txBody>
                  <a:tcPr/>
                </a:tc>
                <a:tc>
                  <a:txBody>
                    <a:bodyPr/>
                    <a:lstStyle/>
                    <a:p>
                      <a:r>
                        <a:rPr kumimoji="1" lang="ja-JP" altLang="en-US" dirty="0" smtClean="0"/>
                        <a:t>１４</a:t>
                      </a:r>
                      <a:endParaRPr kumimoji="1" lang="ja-JP" altLang="en-US" dirty="0"/>
                    </a:p>
                  </a:txBody>
                  <a:tcPr/>
                </a:tc>
              </a:tr>
              <a:tr h="528059">
                <a:tc>
                  <a:txBody>
                    <a:bodyPr/>
                    <a:lstStyle/>
                    <a:p>
                      <a:r>
                        <a:rPr kumimoji="1" lang="en-US" altLang="ja-JP" dirty="0" smtClean="0"/>
                        <a:t>2015</a:t>
                      </a:r>
                      <a:r>
                        <a:rPr kumimoji="1" lang="ja-JP" altLang="en-US" dirty="0" smtClean="0"/>
                        <a:t>年</a:t>
                      </a:r>
                      <a:endParaRPr kumimoji="1" lang="ja-JP" altLang="en-US" dirty="0"/>
                    </a:p>
                  </a:txBody>
                  <a:tcPr/>
                </a:tc>
                <a:tc>
                  <a:txBody>
                    <a:bodyPr/>
                    <a:lstStyle/>
                    <a:p>
                      <a:r>
                        <a:rPr kumimoji="1" lang="ja-JP" altLang="en-US" dirty="0" smtClean="0"/>
                        <a:t>２５</a:t>
                      </a:r>
                      <a:endParaRPr kumimoji="1" lang="ja-JP" altLang="en-US" dirty="0"/>
                    </a:p>
                  </a:txBody>
                  <a:tcPr/>
                </a:tc>
                <a:tc>
                  <a:txBody>
                    <a:bodyPr/>
                    <a:lstStyle/>
                    <a:p>
                      <a:r>
                        <a:rPr kumimoji="1" lang="ja-JP" altLang="en-US" dirty="0" smtClean="0"/>
                        <a:t>２３</a:t>
                      </a:r>
                      <a:endParaRPr kumimoji="1" lang="ja-JP" altLang="en-US" dirty="0"/>
                    </a:p>
                  </a:txBody>
                  <a:tcPr/>
                </a:tc>
                <a:tc>
                  <a:txBody>
                    <a:bodyPr/>
                    <a:lstStyle/>
                    <a:p>
                      <a:r>
                        <a:rPr kumimoji="1" lang="ja-JP" altLang="en-US" dirty="0" smtClean="0"/>
                        <a:t>３９</a:t>
                      </a:r>
                      <a:endParaRPr kumimoji="1" lang="ja-JP" altLang="en-US" dirty="0"/>
                    </a:p>
                  </a:txBody>
                  <a:tcPr/>
                </a:tc>
              </a:tr>
            </a:tbl>
          </a:graphicData>
        </a:graphic>
      </p:graphicFrame>
    </p:spTree>
    <p:extLst>
      <p:ext uri="{BB962C8B-B14F-4D97-AF65-F5344CB8AC3E}">
        <p14:creationId xmlns:p14="http://schemas.microsoft.com/office/powerpoint/2010/main" val="3864182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アメリカの犯罪の多さ</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kumimoji="1" lang="ja-JP" altLang="en-US" dirty="0" smtClean="0"/>
              <a:t>世界の殺人発生率（件／１０万人）</a:t>
            </a:r>
          </a:p>
          <a:p>
            <a:pPr lvl="1"/>
            <a:r>
              <a:rPr lang="ja-JP" altLang="en-US" dirty="0"/>
              <a:t>１　</a:t>
            </a:r>
            <a:r>
              <a:rPr lang="ja-JP" altLang="en-US" dirty="0" smtClean="0"/>
              <a:t>ホンジュラス　　　　</a:t>
            </a:r>
            <a:r>
              <a:rPr lang="en-US" altLang="ja-JP" dirty="0" smtClean="0"/>
              <a:t>90.40</a:t>
            </a:r>
            <a:endParaRPr lang="ja-JP" altLang="en-US" dirty="0" smtClean="0"/>
          </a:p>
          <a:p>
            <a:pPr lvl="1"/>
            <a:r>
              <a:rPr kumimoji="1" lang="en-US" altLang="ja-JP" dirty="0" smtClean="0"/>
              <a:t>66</a:t>
            </a:r>
            <a:r>
              <a:rPr kumimoji="1" lang="ja-JP" altLang="en-US" dirty="0" smtClean="0"/>
              <a:t>  ロシア                         </a:t>
            </a:r>
            <a:r>
              <a:rPr kumimoji="1" lang="en-US" altLang="ja-JP" dirty="0" smtClean="0"/>
              <a:t>9.20</a:t>
            </a:r>
            <a:endParaRPr kumimoji="1" lang="ja-JP" altLang="en-US" dirty="0" smtClean="0"/>
          </a:p>
          <a:p>
            <a:pPr lvl="1"/>
            <a:r>
              <a:rPr lang="en-US" altLang="ja-JP" dirty="0" smtClean="0"/>
              <a:t>109</a:t>
            </a:r>
            <a:r>
              <a:rPr lang="ja-JP" altLang="en-US" dirty="0" smtClean="0"/>
              <a:t> アメリカ</a:t>
            </a:r>
            <a:r>
              <a:rPr lang="en-US" altLang="ja-JP" dirty="0" smtClean="0"/>
              <a:t>(G7</a:t>
            </a:r>
            <a:r>
              <a:rPr lang="ja-JP" altLang="en-US" dirty="0" smtClean="0"/>
              <a:t>一位</a:t>
            </a:r>
            <a:r>
              <a:rPr lang="en-US" altLang="ja-JP" dirty="0" smtClean="0"/>
              <a:t>)</a:t>
            </a:r>
            <a:r>
              <a:rPr lang="ja-JP" altLang="en-US" dirty="0" smtClean="0"/>
              <a:t>     </a:t>
            </a:r>
            <a:r>
              <a:rPr lang="en-US" altLang="ja-JP" dirty="0" smtClean="0"/>
              <a:t>4.70</a:t>
            </a:r>
            <a:endParaRPr lang="ja-JP" altLang="en-US" dirty="0" smtClean="0"/>
          </a:p>
          <a:p>
            <a:pPr lvl="1"/>
            <a:r>
              <a:rPr kumimoji="1" lang="en-US" altLang="ja-JP" dirty="0" smtClean="0"/>
              <a:t>152</a:t>
            </a:r>
            <a:r>
              <a:rPr kumimoji="1" lang="ja-JP" altLang="en-US" dirty="0" smtClean="0"/>
              <a:t> ノルウェー                </a:t>
            </a:r>
            <a:r>
              <a:rPr kumimoji="1" lang="en-US" altLang="ja-JP" dirty="0" smtClean="0"/>
              <a:t>2.20</a:t>
            </a:r>
            <a:endParaRPr kumimoji="1" lang="ja-JP" altLang="en-US" dirty="0" smtClean="0"/>
          </a:p>
          <a:p>
            <a:pPr lvl="1"/>
            <a:r>
              <a:rPr lang="en-US" altLang="ja-JP" dirty="0" smtClean="0"/>
              <a:t>215</a:t>
            </a:r>
            <a:r>
              <a:rPr lang="ja-JP" altLang="en-US" dirty="0" smtClean="0"/>
              <a:t> 日本                           </a:t>
            </a:r>
            <a:r>
              <a:rPr lang="en-US" altLang="ja-JP" dirty="0" smtClean="0"/>
              <a:t>0.30</a:t>
            </a:r>
            <a:endParaRPr lang="ja-JP" altLang="en-US" dirty="0" smtClean="0"/>
          </a:p>
          <a:p>
            <a:pPr lvl="1"/>
            <a:r>
              <a:rPr lang="ja-JP" altLang="en-US" dirty="0" smtClean="0"/>
              <a:t>シンガポール</a:t>
            </a:r>
            <a:r>
              <a:rPr lang="en-US" altLang="ja-JP" dirty="0" smtClean="0"/>
              <a:t>(0.2)</a:t>
            </a:r>
            <a:r>
              <a:rPr lang="ja-JP" altLang="en-US" dirty="0" smtClean="0"/>
              <a:t>リヒテンシュタイン・モナコ</a:t>
            </a:r>
            <a:r>
              <a:rPr lang="en-US" altLang="ja-JP" dirty="0" smtClean="0"/>
              <a:t>(0.0)</a:t>
            </a:r>
            <a:endParaRPr lang="ja-JP" altLang="en-US" dirty="0" smtClean="0"/>
          </a:p>
          <a:p>
            <a:r>
              <a:rPr lang="ja-JP" altLang="en-US" dirty="0" smtClean="0"/>
              <a:t>銃規制の困難さ</a:t>
            </a:r>
            <a:r>
              <a:rPr lang="ja-JP" altLang="en-US" dirty="0"/>
              <a:t>。「規律ある民兵は自由な国家の</a:t>
            </a:r>
            <a:r>
              <a:rPr lang="ja-JP" altLang="en-US" dirty="0">
                <a:hlinkClick r:id="rId2"/>
              </a:rPr>
              <a:t>安全保障</a:t>
            </a:r>
            <a:r>
              <a:rPr lang="ja-JP" altLang="en-US" dirty="0"/>
              <a:t>にとって必要であるから、国民が武器を保持する権利は侵してはならない</a:t>
            </a:r>
            <a:r>
              <a:rPr lang="ja-JP" altLang="en-US" dirty="0" smtClean="0"/>
              <a:t>」アメリカ合衆国憲法修正</a:t>
            </a:r>
            <a:r>
              <a:rPr lang="en-US" altLang="ja-JP" dirty="0" smtClean="0"/>
              <a:t>2</a:t>
            </a:r>
            <a:r>
              <a:rPr lang="ja-JP" altLang="en-US" dirty="0" smtClean="0"/>
              <a:t>条</a:t>
            </a:r>
          </a:p>
          <a:p>
            <a:pPr marL="0" indent="0">
              <a:buNone/>
            </a:pPr>
            <a:r>
              <a:rPr kumimoji="1" lang="ja-JP" altLang="en-US" dirty="0" smtClean="0"/>
              <a:t>  </a:t>
            </a:r>
            <a:endParaRPr kumimoji="1" lang="ja-JP" altLang="en-US" dirty="0"/>
          </a:p>
        </p:txBody>
      </p:sp>
    </p:spTree>
    <p:extLst>
      <p:ext uri="{BB962C8B-B14F-4D97-AF65-F5344CB8AC3E}">
        <p14:creationId xmlns:p14="http://schemas.microsoft.com/office/powerpoint/2010/main" val="76725152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1302</TotalTime>
  <Words>618</Words>
  <Application>Microsoft Office PowerPoint</Application>
  <PresentationFormat>画面に合わせる (4:3)</PresentationFormat>
  <Paragraphs>185</Paragraphs>
  <Slides>13</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13</vt:i4>
      </vt:variant>
    </vt:vector>
  </HeadingPairs>
  <TitlesOfParts>
    <vt:vector size="17" baseType="lpstr">
      <vt:lpstr>ＭＳ Ｐゴシック</vt:lpstr>
      <vt:lpstr>Arial</vt:lpstr>
      <vt:lpstr>Calibri</vt:lpstr>
      <vt:lpstr>Office テーマ</vt:lpstr>
      <vt:lpstr>アメリカ社会</vt:lpstr>
      <vt:lpstr>人為的国家アメリカ</vt:lpstr>
      <vt:lpstr>アメリカの特権階級</vt:lpstr>
      <vt:lpstr>PowerPoint プレゼンテーション</vt:lpstr>
      <vt:lpstr>PowerPoint プレゼンテーション</vt:lpstr>
      <vt:lpstr>PowerPoint プレゼンテーション</vt:lpstr>
      <vt:lpstr>PowerPoint プレゼンテーション</vt:lpstr>
      <vt:lpstr>アメリカの学力</vt:lpstr>
      <vt:lpstr>アメリカの犯罪の多さ</vt:lpstr>
      <vt:lpstr>科学的優位と宗教の影響</vt:lpstr>
      <vt:lpstr>１９世紀前半までの年表1</vt:lpstr>
      <vt:lpstr>年表2</vt:lpstr>
      <vt:lpstr>メンフラワー誓約</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wakei</dc:creator>
  <cp:lastModifiedBy>wakei</cp:lastModifiedBy>
  <cp:revision>72</cp:revision>
  <dcterms:created xsi:type="dcterms:W3CDTF">2014-04-12T21:28:27Z</dcterms:created>
  <dcterms:modified xsi:type="dcterms:W3CDTF">2017-04-16T10:42:30Z</dcterms:modified>
</cp:coreProperties>
</file>