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8" r:id="rId6"/>
    <p:sldId id="264" r:id="rId7"/>
    <p:sldId id="265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2017/4/9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2017/4/9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2017/4/9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2017/4/9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2017/4/9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2017/4/9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2017/4/9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2017/4/9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2017/4/9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2017/4/9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2017/4/9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AB1D6-E583-415A-A23C-5BDD7C3E7B7C}" type="datetimeFigureOut">
              <a:rPr kumimoji="1" lang="ja-JP" altLang="en-US" smtClean="0"/>
              <a:pPr/>
              <a:t>2017/4/9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国際教育論１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オリエンテーション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成績評価とテキスト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人間科学大事典に執筆（５項目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>or </a:t>
            </a:r>
            <a:r>
              <a:rPr kumimoji="1" lang="ja-JP" altLang="en-US" dirty="0" smtClean="0"/>
              <a:t>レポート</a:t>
            </a:r>
            <a:endParaRPr kumimoji="1" lang="ja-JP" altLang="en-US" dirty="0" smtClean="0"/>
          </a:p>
          <a:p>
            <a:r>
              <a:rPr lang="ja-JP" altLang="en-US" dirty="0" smtClean="0"/>
              <a:t>平常点（授業参加）</a:t>
            </a:r>
          </a:p>
          <a:p>
            <a:endParaRPr kumimoji="1" lang="ja-JP" altLang="en-US" dirty="0"/>
          </a:p>
          <a:p>
            <a:r>
              <a:rPr lang="ja-JP" altLang="en-US" dirty="0" smtClean="0"/>
              <a:t>テキストは、</a:t>
            </a:r>
            <a:r>
              <a:rPr lang="en-US" altLang="ja-JP" dirty="0" smtClean="0">
                <a:hlinkClick r:id="rId2"/>
              </a:rPr>
              <a:t>http://www.asahi-net.or.jp/~fl5k-oot</a:t>
            </a:r>
            <a:r>
              <a:rPr lang="ja-JP" altLang="en-US" dirty="0" smtClean="0"/>
              <a:t>  にある</a:t>
            </a:r>
            <a:r>
              <a:rPr lang="ja-JP" altLang="en-US" dirty="0" smtClean="0"/>
              <a:t>。</a:t>
            </a:r>
            <a:r>
              <a:rPr lang="en-US" altLang="ja-JP" dirty="0" smtClean="0"/>
              <a:t>PDF</a:t>
            </a:r>
            <a:r>
              <a:rPr lang="ja-JP" altLang="en-US" dirty="0" smtClean="0"/>
              <a:t>はパソコンで家で、</a:t>
            </a:r>
            <a:r>
              <a:rPr lang="en-US" altLang="ja-JP" dirty="0" err="1" smtClean="0"/>
              <a:t>epub</a:t>
            </a:r>
            <a:r>
              <a:rPr lang="ja-JP" altLang="en-US" dirty="0" smtClean="0"/>
              <a:t>はスマホで授業で参照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授業の構成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先進国の教育の特質を考察</a:t>
            </a:r>
            <a:r>
              <a:rPr kumimoji="1" lang="ja-JP" altLang="en-US" dirty="0" smtClean="0"/>
              <a:t>する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アメリカ</a:t>
            </a:r>
            <a:r>
              <a:rPr lang="ja-JP" altLang="en-US" dirty="0"/>
              <a:t>（自由主義）・北欧（平等主義）・オランダ（自由と平等の調和</a:t>
            </a:r>
            <a:r>
              <a:rPr lang="ja-JP" altLang="en-US" dirty="0" smtClean="0"/>
              <a:t>）</a:t>
            </a:r>
            <a:endParaRPr lang="ja-JP" altLang="en-US" dirty="0"/>
          </a:p>
          <a:p>
            <a:r>
              <a:rPr lang="ja-JP" altLang="en-US" dirty="0"/>
              <a:t>社会主義と民族主義の</a:t>
            </a:r>
            <a:r>
              <a:rPr lang="ja-JP" altLang="en-US" dirty="0" smtClean="0"/>
              <a:t>教育</a:t>
            </a:r>
            <a:r>
              <a:rPr lang="en-US" altLang="ja-JP" dirty="0" smtClean="0"/>
              <a:t>(</a:t>
            </a:r>
            <a:r>
              <a:rPr lang="ja-JP" altLang="en-US" dirty="0" smtClean="0"/>
              <a:t>余裕があれば</a:t>
            </a:r>
            <a:r>
              <a:rPr lang="en-US" altLang="ja-JP" dirty="0" smtClean="0"/>
              <a:t>)</a:t>
            </a:r>
            <a:endParaRPr lang="ja-JP" altLang="en-US" dirty="0"/>
          </a:p>
          <a:p>
            <a:pPr>
              <a:buNone/>
            </a:pPr>
            <a:r>
              <a:rPr lang="ja-JP" altLang="en-US" dirty="0"/>
              <a:t>　　　社会主義教育の理論・イスラムとユダヤ</a:t>
            </a:r>
            <a:endParaRPr kumimoji="1" lang="en-US" altLang="ja-JP" dirty="0" smtClean="0"/>
          </a:p>
          <a:p>
            <a:r>
              <a:rPr lang="ja-JP" altLang="en-US" dirty="0" smtClean="0"/>
              <a:t>授業の達成目標 </a:t>
            </a:r>
          </a:p>
          <a:p>
            <a:pPr lvl="1"/>
            <a:r>
              <a:rPr lang="ja-JP" altLang="en-US" dirty="0" smtClean="0"/>
              <a:t>教育を多面的に見る</a:t>
            </a:r>
          </a:p>
          <a:p>
            <a:pPr lvl="1"/>
            <a:r>
              <a:rPr lang="ja-JP" altLang="en-US" dirty="0" smtClean="0"/>
              <a:t>外国を見る魅力と困難</a:t>
            </a:r>
            <a:endParaRPr kumimoji="1" lang="ja-JP" altLang="en-US" dirty="0" smtClean="0"/>
          </a:p>
          <a:p>
            <a:pPr>
              <a:buNone/>
            </a:pPr>
            <a:r>
              <a:rPr lang="ja-JP" altLang="en-US" dirty="0"/>
              <a:t>　</a:t>
            </a:r>
            <a:endParaRPr lang="en-US" altLang="ja-JP" dirty="0" smtClean="0"/>
          </a:p>
          <a:p>
            <a:pPr>
              <a:buNone/>
            </a:pPr>
            <a:endParaRPr lang="ja-JP" altLang="en-US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国際教育論・学は成立するか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比較教育学から国際教育論へ</a:t>
            </a:r>
            <a:r>
              <a:rPr lang="en-US" altLang="ja-JP" dirty="0" smtClean="0"/>
              <a:t>(</a:t>
            </a:r>
            <a:r>
              <a:rPr lang="ja-JP" altLang="en-US" dirty="0" smtClean="0"/>
              <a:t>植民地経営から、国際間の教育の影響へ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ja-JP" altLang="en-US" dirty="0" smtClean="0"/>
              <a:t>教育の国際間影響</a:t>
            </a:r>
            <a:endParaRPr kumimoji="1" lang="ja-JP" altLang="en-US" dirty="0" smtClean="0"/>
          </a:p>
          <a:p>
            <a:pPr lvl="1"/>
            <a:r>
              <a:rPr lang="ja-JP" altLang="en-US" sz="2400" dirty="0">
                <a:solidFill>
                  <a:prstClr val="black"/>
                </a:solidFill>
              </a:rPr>
              <a:t>義務教育・大学制度・「国民」形成・人材選抜（試験制度）・労働力形成（マンパワー政策・キャリア形成）・リカレント教育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etc</a:t>
            </a:r>
            <a:endParaRPr lang="ja-JP" altLang="en-US" sz="2400" dirty="0" smtClean="0">
              <a:solidFill>
                <a:prstClr val="black"/>
              </a:solidFill>
            </a:endParaRPr>
          </a:p>
          <a:p>
            <a:pPr lvl="1"/>
            <a:r>
              <a:rPr lang="ja-JP" altLang="en-US" sz="2400" dirty="0" smtClean="0">
                <a:solidFill>
                  <a:prstClr val="black"/>
                </a:solidFill>
              </a:rPr>
              <a:t>ナショナルカリキュラム形成・学力像</a:t>
            </a:r>
            <a:r>
              <a:rPr lang="en-US" altLang="ja-JP" sz="2400" dirty="0" smtClean="0">
                <a:solidFill>
                  <a:prstClr val="black"/>
                </a:solidFill>
              </a:rPr>
              <a:t>(PISA)</a:t>
            </a:r>
            <a:endParaRPr lang="ja-JP" altLang="en-US" sz="2400" dirty="0" smtClean="0">
              <a:solidFill>
                <a:prstClr val="black"/>
              </a:solidFill>
            </a:endParaRPr>
          </a:p>
          <a:p>
            <a:pPr lvl="1"/>
            <a:r>
              <a:rPr lang="ja-JP" altLang="en-US" sz="2400" dirty="0" smtClean="0">
                <a:solidFill>
                  <a:prstClr val="black"/>
                </a:solidFill>
              </a:rPr>
              <a:t>教育に関する国際組織</a:t>
            </a:r>
            <a:r>
              <a:rPr lang="en-US" altLang="ja-JP" sz="2400" dirty="0">
                <a:solidFill>
                  <a:prstClr val="black"/>
                </a:solidFill>
              </a:rPr>
              <a:t>(</a:t>
            </a:r>
            <a:r>
              <a:rPr lang="ja-JP" altLang="en-US" sz="2400" dirty="0" smtClean="0">
                <a:solidFill>
                  <a:prstClr val="black"/>
                </a:solidFill>
              </a:rPr>
              <a:t>ユネスコ</a:t>
            </a:r>
            <a:r>
              <a:rPr lang="ja-JP" altLang="en-US" sz="2400" dirty="0" smtClean="0">
                <a:solidFill>
                  <a:prstClr val="black"/>
                </a:solidFill>
              </a:rPr>
              <a:t>・</a:t>
            </a:r>
            <a:r>
              <a:rPr lang="en-US" altLang="ja-JP" sz="2400" dirty="0" smtClean="0">
                <a:solidFill>
                  <a:prstClr val="black"/>
                </a:solidFill>
              </a:rPr>
              <a:t>OECD)</a:t>
            </a:r>
            <a:endParaRPr lang="ja-JP" altLang="en-US" sz="2400" dirty="0" smtClean="0">
              <a:solidFill>
                <a:prstClr val="black"/>
              </a:solidFill>
            </a:endParaRPr>
          </a:p>
          <a:p>
            <a:pPr lvl="1"/>
            <a:r>
              <a:rPr lang="ja-JP" altLang="en-US" sz="2400" dirty="0" smtClean="0">
                <a:solidFill>
                  <a:prstClr val="black"/>
                </a:solidFill>
              </a:rPr>
              <a:t>留学の増大</a:t>
            </a:r>
            <a:r>
              <a:rPr lang="ja-JP" altLang="en-US" sz="2400" dirty="0">
                <a:solidFill>
                  <a:prstClr val="black"/>
                </a:solidFill>
              </a:rPr>
              <a:t>・</a:t>
            </a:r>
            <a:r>
              <a:rPr lang="ja-JP" altLang="en-US" sz="2400" dirty="0" smtClean="0">
                <a:solidFill>
                  <a:prstClr val="black"/>
                </a:solidFill>
              </a:rPr>
              <a:t>インターネット上の学習機関</a:t>
            </a:r>
            <a:r>
              <a:rPr lang="en-US" altLang="ja-JP" sz="2400" dirty="0" smtClean="0">
                <a:solidFill>
                  <a:prstClr val="black"/>
                </a:solidFill>
              </a:rPr>
              <a:t>(MOOC</a:t>
            </a:r>
            <a:r>
              <a:rPr lang="ja-JP" altLang="en-US" sz="2400" dirty="0" smtClean="0">
                <a:solidFill>
                  <a:prstClr val="black"/>
                </a:solidFill>
              </a:rPr>
              <a:t>・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iTuneU</a:t>
            </a:r>
            <a:r>
              <a:rPr lang="en-US" altLang="ja-JP" sz="2400" dirty="0" smtClean="0">
                <a:solidFill>
                  <a:prstClr val="black"/>
                </a:solidFill>
              </a:rPr>
              <a:t>)</a:t>
            </a: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日本の教育の特質は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戦前</a:t>
            </a:r>
            <a:r>
              <a:rPr kumimoji="1" lang="ja-JP" altLang="en-US" dirty="0" smtClean="0"/>
              <a:t>の教育は、富国強兵政策の一環</a:t>
            </a:r>
          </a:p>
          <a:p>
            <a:pPr lvl="1"/>
            <a:r>
              <a:rPr lang="ja-JP" altLang="en-US" dirty="0"/>
              <a:t>臣民</a:t>
            </a:r>
            <a:r>
              <a:rPr lang="ja-JP" altLang="en-US" dirty="0" smtClean="0"/>
              <a:t>意識の涵養と</a:t>
            </a:r>
            <a:r>
              <a:rPr lang="ja-JP" altLang="en-US" dirty="0"/>
              <a:t>立身出世</a:t>
            </a:r>
            <a:r>
              <a:rPr lang="ja-JP" altLang="en-US" dirty="0" smtClean="0"/>
              <a:t>主義</a:t>
            </a:r>
          </a:p>
          <a:p>
            <a:r>
              <a:rPr kumimoji="1" lang="ja-JP" altLang="en-US" dirty="0" smtClean="0"/>
              <a:t>立身出世主義は</a:t>
            </a:r>
            <a:r>
              <a:rPr kumimoji="1" lang="en-US" altLang="ja-JP" dirty="0" smtClean="0"/>
              <a:t>1980</a:t>
            </a:r>
            <a:r>
              <a:rPr kumimoji="1" lang="ja-JP" altLang="en-US" dirty="0" smtClean="0"/>
              <a:t>年代まで継続</a:t>
            </a:r>
          </a:p>
          <a:p>
            <a:pPr lvl="1"/>
            <a:r>
              <a:rPr lang="ja-JP" altLang="en-US" dirty="0" smtClean="0"/>
              <a:t>臣民意識は国民的規模の</a:t>
            </a:r>
            <a:r>
              <a:rPr lang="ja-JP" altLang="en-US" dirty="0"/>
              <a:t>競争</a:t>
            </a:r>
            <a:r>
              <a:rPr lang="ja-JP" altLang="en-US" dirty="0" smtClean="0"/>
              <a:t>主義に変化</a:t>
            </a:r>
          </a:p>
          <a:p>
            <a:r>
              <a:rPr kumimoji="1" lang="ja-JP" altLang="en-US" dirty="0" smtClean="0"/>
              <a:t>少子化で</a:t>
            </a:r>
            <a:r>
              <a:rPr kumimoji="1" lang="ja-JP" altLang="en-US" dirty="0"/>
              <a:t>競争</a:t>
            </a:r>
            <a:r>
              <a:rPr kumimoji="1" lang="ja-JP" altLang="en-US" dirty="0" smtClean="0"/>
              <a:t>主義の成立基盤の脆弱化</a:t>
            </a:r>
          </a:p>
          <a:p>
            <a:pPr lvl="1"/>
            <a:r>
              <a:rPr lang="ja-JP" altLang="en-US" dirty="0" smtClean="0"/>
              <a:t>競争の強化</a:t>
            </a:r>
            <a:r>
              <a:rPr lang="en-US" altLang="ja-JP" dirty="0" smtClean="0"/>
              <a:t>?</a:t>
            </a:r>
            <a:r>
              <a:rPr lang="ja-JP" altLang="en-US" dirty="0" smtClean="0"/>
              <a:t> ゆとり路線</a:t>
            </a:r>
            <a:r>
              <a:rPr lang="en-US" altLang="ja-JP" dirty="0" smtClean="0"/>
              <a:t>?</a:t>
            </a:r>
            <a:r>
              <a:rPr lang="ja-JP" altLang="en-US" dirty="0" smtClean="0"/>
              <a:t> </a:t>
            </a:r>
            <a:r>
              <a:rPr lang="ja-JP" altLang="en-US" dirty="0" smtClean="0"/>
              <a:t>あるいは</a:t>
            </a:r>
          </a:p>
          <a:p>
            <a:r>
              <a:rPr kumimoji="1" lang="ja-JP" altLang="en-US" dirty="0" smtClean="0"/>
              <a:t>国際競争</a:t>
            </a:r>
            <a:r>
              <a:rPr kumimoji="1" lang="ja-JP" altLang="en-US" dirty="0"/>
              <a:t>に</a:t>
            </a:r>
            <a:r>
              <a:rPr kumimoji="1" lang="ja-JP" altLang="en-US" dirty="0" smtClean="0"/>
              <a:t>よるゆとり路線の</a:t>
            </a:r>
            <a:r>
              <a:rPr kumimoji="1" lang="ja-JP" altLang="en-US" dirty="0"/>
              <a:t>転換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仰げば</a:t>
            </a:r>
            <a:r>
              <a:rPr kumimoji="1" lang="ja-JP" altLang="en-US" dirty="0" err="1" smtClean="0"/>
              <a:t>尊し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あおげば　とうとし、わが師の恩。</a:t>
            </a:r>
            <a:br>
              <a:rPr lang="ja-JP" altLang="en-US" dirty="0" smtClean="0"/>
            </a:br>
            <a:r>
              <a:rPr lang="ja-JP" altLang="en-US" dirty="0" smtClean="0"/>
              <a:t>教（おしえ）の庭にも、はや　幾年（いくとせ）。</a:t>
            </a:r>
            <a:br>
              <a:rPr lang="ja-JP" altLang="en-US" dirty="0" smtClean="0"/>
            </a:br>
            <a:r>
              <a:rPr lang="ja-JP" altLang="en-US" dirty="0" smtClean="0"/>
              <a:t>思えば　いと疾（と）し、この年月（としつき）。</a:t>
            </a:r>
            <a:br>
              <a:rPr lang="ja-JP" altLang="en-US" dirty="0" smtClean="0"/>
            </a:br>
            <a:r>
              <a:rPr lang="ja-JP" altLang="en-US" dirty="0" smtClean="0"/>
              <a:t>今こそ　別れ</a:t>
            </a:r>
            <a:r>
              <a:rPr lang="ja-JP" altLang="en-US" dirty="0" err="1" smtClean="0"/>
              <a:t>め、</a:t>
            </a:r>
            <a:r>
              <a:rPr lang="ja-JP" altLang="en-US" dirty="0" smtClean="0"/>
              <a:t>いざさらば。</a:t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互（たがい）にむつみし、日ごろの恩。</a:t>
            </a:r>
            <a:br>
              <a:rPr lang="ja-JP" altLang="en-US" dirty="0" smtClean="0"/>
            </a:br>
            <a:r>
              <a:rPr lang="ja-JP" altLang="en-US" dirty="0" smtClean="0"/>
              <a:t>別</a:t>
            </a:r>
            <a:r>
              <a:rPr lang="ja-JP" altLang="en-US" dirty="0" err="1" smtClean="0"/>
              <a:t>るる</a:t>
            </a:r>
            <a:r>
              <a:rPr lang="ja-JP" altLang="en-US" dirty="0" smtClean="0"/>
              <a:t>後（のち）にも、やよ　忘るな。</a:t>
            </a:r>
            <a:br>
              <a:rPr lang="ja-JP" altLang="en-US" dirty="0" smtClean="0"/>
            </a:br>
            <a:r>
              <a:rPr lang="ja-JP" altLang="en-US" dirty="0" smtClean="0"/>
              <a:t>身をたて　名をあげ、やよ　はげめよ。</a:t>
            </a:r>
            <a:br>
              <a:rPr lang="ja-JP" altLang="en-US" dirty="0" smtClean="0"/>
            </a:br>
            <a:r>
              <a:rPr lang="ja-JP" altLang="en-US" dirty="0" smtClean="0"/>
              <a:t>今こそ　別れ</a:t>
            </a:r>
            <a:r>
              <a:rPr lang="ja-JP" altLang="en-US" dirty="0" err="1" smtClean="0"/>
              <a:t>め、</a:t>
            </a:r>
            <a:r>
              <a:rPr lang="ja-JP" altLang="en-US" dirty="0" smtClean="0"/>
              <a:t>いざさらば。</a:t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朝夕　馴（なれ）にし、まなびの窓。</a:t>
            </a:r>
            <a:br>
              <a:rPr lang="ja-JP" altLang="en-US" dirty="0" smtClean="0"/>
            </a:br>
            <a:r>
              <a:rPr lang="ja-JP" altLang="en-US" dirty="0" smtClean="0"/>
              <a:t>螢のともし火、積む白雪。</a:t>
            </a:r>
            <a:br>
              <a:rPr lang="ja-JP" altLang="en-US" dirty="0" smtClean="0"/>
            </a:br>
            <a:r>
              <a:rPr lang="ja-JP" altLang="en-US" dirty="0" err="1" smtClean="0"/>
              <a:t>忘るる</a:t>
            </a:r>
            <a:r>
              <a:rPr lang="ja-JP" altLang="en-US" dirty="0" smtClean="0"/>
              <a:t>　間（ま）ぞなき、ゆく年月。</a:t>
            </a:r>
            <a:br>
              <a:rPr lang="ja-JP" altLang="en-US" dirty="0" smtClean="0"/>
            </a:br>
            <a:r>
              <a:rPr lang="ja-JP" altLang="en-US" dirty="0" smtClean="0"/>
              <a:t>今こそ　別れ</a:t>
            </a:r>
            <a:r>
              <a:rPr lang="ja-JP" altLang="en-US" dirty="0" err="1" smtClean="0"/>
              <a:t>め、</a:t>
            </a:r>
            <a:r>
              <a:rPr lang="ja-JP" altLang="en-US" dirty="0" smtClean="0"/>
              <a:t>いざさらば。</a:t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ふるさと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b="1" dirty="0" smtClean="0"/>
              <a:t/>
            </a:r>
            <a:br>
              <a:rPr lang="ja-JP" altLang="en-US" b="1" dirty="0" smtClean="0"/>
            </a:br>
            <a:r>
              <a:rPr lang="ja-JP" altLang="ja-JP" dirty="0" smtClean="0"/>
              <a:t>兎追いし　彼の山</a:t>
            </a:r>
            <a:br>
              <a:rPr lang="ja-JP" altLang="ja-JP" dirty="0" smtClean="0"/>
            </a:br>
            <a:r>
              <a:rPr lang="ja-JP" altLang="ja-JP" dirty="0" smtClean="0"/>
              <a:t>小鮒釣りし　彼の川</a:t>
            </a:r>
            <a:br>
              <a:rPr lang="ja-JP" altLang="ja-JP" dirty="0" smtClean="0"/>
            </a:br>
            <a:r>
              <a:rPr lang="ja-JP" altLang="ja-JP" dirty="0" smtClean="0"/>
              <a:t>夢は今も　巡り</a:t>
            </a:r>
            <a:r>
              <a:rPr lang="ja-JP" altLang="ja-JP" dirty="0" err="1" smtClean="0"/>
              <a:t>て</a:t>
            </a:r>
            <a:r>
              <a:rPr lang="ja-JP" altLang="ja-JP" dirty="0" smtClean="0"/>
              <a:t/>
            </a:r>
            <a:br>
              <a:rPr lang="ja-JP" altLang="ja-JP" dirty="0" smtClean="0"/>
            </a:br>
            <a:r>
              <a:rPr lang="ja-JP" altLang="ja-JP" dirty="0" smtClean="0"/>
              <a:t>忘れ難き故郷</a:t>
            </a:r>
          </a:p>
          <a:p>
            <a:r>
              <a:rPr lang="ja-JP" altLang="ja-JP" dirty="0" smtClean="0"/>
              <a:t>如何にいます　父母</a:t>
            </a:r>
            <a:br>
              <a:rPr lang="ja-JP" altLang="ja-JP" dirty="0" smtClean="0"/>
            </a:br>
            <a:r>
              <a:rPr lang="ja-JP" altLang="ja-JP" dirty="0" smtClean="0"/>
              <a:t>恙無しや　友がき</a:t>
            </a:r>
            <a:br>
              <a:rPr lang="ja-JP" altLang="ja-JP" dirty="0" smtClean="0"/>
            </a:br>
            <a:r>
              <a:rPr lang="ja-JP" altLang="ja-JP" dirty="0" smtClean="0"/>
              <a:t>雨に風に　つけても</a:t>
            </a:r>
            <a:br>
              <a:rPr lang="ja-JP" altLang="ja-JP" dirty="0" smtClean="0"/>
            </a:br>
            <a:r>
              <a:rPr lang="ja-JP" altLang="ja-JP" dirty="0" err="1" smtClean="0"/>
              <a:t>思ひ</a:t>
            </a:r>
            <a:r>
              <a:rPr lang="ja-JP" altLang="ja-JP" dirty="0" smtClean="0"/>
              <a:t>出</a:t>
            </a:r>
            <a:r>
              <a:rPr lang="ja-JP" altLang="ja-JP" dirty="0" err="1" smtClean="0"/>
              <a:t>づる</a:t>
            </a:r>
            <a:r>
              <a:rPr lang="ja-JP" altLang="ja-JP" dirty="0" smtClean="0"/>
              <a:t>　故郷</a:t>
            </a:r>
          </a:p>
          <a:p>
            <a:r>
              <a:rPr lang="ja-JP" altLang="ja-JP" dirty="0" smtClean="0"/>
              <a:t>志を　果たして</a:t>
            </a:r>
            <a:br>
              <a:rPr lang="ja-JP" altLang="ja-JP" dirty="0" smtClean="0"/>
            </a:br>
            <a:r>
              <a:rPr lang="ja-JP" altLang="ja-JP" dirty="0" smtClean="0"/>
              <a:t>いつの日に</a:t>
            </a:r>
            <a:r>
              <a:rPr lang="ja-JP" altLang="ja-JP" dirty="0" err="1" smtClean="0"/>
              <a:t>か</a:t>
            </a:r>
            <a:r>
              <a:rPr lang="ja-JP" altLang="ja-JP" dirty="0" smtClean="0"/>
              <a:t>　帰らん</a:t>
            </a:r>
            <a:br>
              <a:rPr lang="ja-JP" altLang="ja-JP" dirty="0" smtClean="0"/>
            </a:br>
            <a:r>
              <a:rPr lang="ja-JP" altLang="ja-JP" dirty="0" smtClean="0"/>
              <a:t>山は靑き　故郷</a:t>
            </a:r>
            <a:br>
              <a:rPr lang="ja-JP" altLang="ja-JP" dirty="0" smtClean="0"/>
            </a:br>
            <a:r>
              <a:rPr lang="ja-JP" altLang="ja-JP" dirty="0" smtClean="0"/>
              <a:t>水は淸き　故郷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219</Words>
  <Application>Microsoft Office PowerPoint</Application>
  <PresentationFormat>画面に合わせる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テーマ</vt:lpstr>
      <vt:lpstr>国際教育論１</vt:lpstr>
      <vt:lpstr>成績評価とテキスト</vt:lpstr>
      <vt:lpstr>授業の構成</vt:lpstr>
      <vt:lpstr>国際教育論・学は成立するか</vt:lpstr>
      <vt:lpstr>日本の教育の特質は</vt:lpstr>
      <vt:lpstr>仰げば尊し</vt:lpstr>
      <vt:lpstr>ふるさと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国際教育論</dc:title>
  <dc:creator>wakei</dc:creator>
  <cp:lastModifiedBy>wakei</cp:lastModifiedBy>
  <cp:revision>40</cp:revision>
  <dcterms:created xsi:type="dcterms:W3CDTF">2011-09-21T11:27:53Z</dcterms:created>
  <dcterms:modified xsi:type="dcterms:W3CDTF">2017-04-09T06:48:21Z</dcterms:modified>
</cp:coreProperties>
</file>