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0" r:id="rId4"/>
    <p:sldId id="283" r:id="rId5"/>
    <p:sldId id="284" r:id="rId6"/>
    <p:sldId id="286" r:id="rId7"/>
    <p:sldId id="285" r:id="rId8"/>
    <p:sldId id="267" r:id="rId9"/>
    <p:sldId id="282" r:id="rId10"/>
    <p:sldId id="287" r:id="rId11"/>
    <p:sldId id="261" r:id="rId12"/>
    <p:sldId id="273" r:id="rId13"/>
    <p:sldId id="292" r:id="rId14"/>
    <p:sldId id="257" r:id="rId15"/>
    <p:sldId id="293" r:id="rId16"/>
    <p:sldId id="276" r:id="rId17"/>
    <p:sldId id="274" r:id="rId18"/>
    <p:sldId id="272" r:id="rId19"/>
    <p:sldId id="277" r:id="rId20"/>
    <p:sldId id="278" r:id="rId21"/>
    <p:sldId id="288" r:id="rId22"/>
    <p:sldId id="289" r:id="rId23"/>
    <p:sldId id="290" r:id="rId24"/>
    <p:sldId id="291" r:id="rId2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6584431-7060-4289-AFCC-75E8E7E0E629}"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8B44433-CE5E-4435-B873-2F5ABFD30FAE}"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C16145-6FDA-4776-867A-4BA5E9FF4F94}"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C3691CC-0D92-4E1B-84B5-2F2AD8E221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6F25A12-2A79-46F2-857B-9A1412B1748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2984A3D-73BC-442C-9B56-6497D71ED1DD}"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7A2B157-B928-4634-B7A2-4346C0ADF69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6A36436-D02A-4604-B3DD-F05B3A9549D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41B7E41-B0DF-442A-A705-5A61C0331176}"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F506251-DECA-49B1-BA1C-E892DA0A7E4F}"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5F91841-C8EB-4E18-90AF-C595656E074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3D00361-9B53-414A-B09E-D3E6091DDF1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ext.go.jp/b_menu/toukei/001/04120101.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smtClean="0"/>
              <a:t>北欧</a:t>
            </a:r>
            <a:r>
              <a:rPr lang="ja-JP" altLang="en-US" dirty="0" smtClean="0"/>
              <a:t>の</a:t>
            </a:r>
            <a:r>
              <a:rPr lang="ja-JP" altLang="en-US" smtClean="0"/>
              <a:t>社会２と教育</a:t>
            </a:r>
            <a:endParaRPr lang="ja-JP" altLang="en-US" dirty="0" smtClean="0"/>
          </a:p>
        </p:txBody>
      </p:sp>
      <p:sp>
        <p:nvSpPr>
          <p:cNvPr id="2051" name="Rectangle 3"/>
          <p:cNvSpPr>
            <a:spLocks noGrp="1" noChangeArrowheads="1"/>
          </p:cNvSpPr>
          <p:nvPr>
            <p:ph type="subTitle" idx="1"/>
          </p:nvPr>
        </p:nvSpPr>
        <p:spPr/>
        <p:txBody>
          <a:bodyPr/>
          <a:lstStyle/>
          <a:p>
            <a:pPr eaLnBrk="1" hangingPunct="1"/>
            <a:endParaRPr lang="ja-JP" alt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なぜ高負担が可能か</a:t>
            </a:r>
          </a:p>
        </p:txBody>
      </p:sp>
      <p:sp>
        <p:nvSpPr>
          <p:cNvPr id="16387" name="Rectangle 3"/>
          <p:cNvSpPr>
            <a:spLocks noGrp="1" noChangeArrowheads="1"/>
          </p:cNvSpPr>
          <p:nvPr>
            <p:ph type="body" idx="1"/>
          </p:nvPr>
        </p:nvSpPr>
        <p:spPr/>
        <p:txBody>
          <a:bodyPr/>
          <a:lstStyle/>
          <a:p>
            <a:pPr eaLnBrk="1" hangingPunct="1"/>
            <a:r>
              <a:rPr lang="ja-JP" altLang="en-US" dirty="0" smtClean="0"/>
              <a:t>国家</a:t>
            </a:r>
            <a:r>
              <a:rPr lang="ja-JP" altLang="en-US" dirty="0" smtClean="0"/>
              <a:t>による個人の完全な掌握</a:t>
            </a:r>
            <a:r>
              <a:rPr lang="ja-JP" altLang="en-US" dirty="0" smtClean="0"/>
              <a:t>。（国民総背番号制度）</a:t>
            </a:r>
            <a:endParaRPr lang="ja-JP" altLang="en-US" dirty="0" smtClean="0"/>
          </a:p>
          <a:p>
            <a:pPr eaLnBrk="1" hangingPunct="1"/>
            <a:r>
              <a:rPr lang="ja-JP" altLang="en-US" dirty="0" smtClean="0"/>
              <a:t>福祉に使われるという信頼感</a:t>
            </a:r>
          </a:p>
          <a:p>
            <a:pPr eaLnBrk="1" hangingPunct="1"/>
            <a:r>
              <a:rPr lang="ja-JP" altLang="en-US" dirty="0" smtClean="0"/>
              <a:t>前納制度　多い部分に対して国家が利子</a:t>
            </a:r>
          </a:p>
        </p:txBody>
      </p:sp>
    </p:spTree>
    <p:extLst>
      <p:ext uri="{BB962C8B-B14F-4D97-AF65-F5344CB8AC3E}">
        <p14:creationId xmlns:p14="http://schemas.microsoft.com/office/powerpoint/2010/main" val="3178781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北欧教育の注目</a:t>
            </a:r>
          </a:p>
        </p:txBody>
      </p:sp>
      <p:sp>
        <p:nvSpPr>
          <p:cNvPr id="6147" name="Rectangle 3"/>
          <p:cNvSpPr>
            <a:spLocks noGrp="1" noChangeArrowheads="1"/>
          </p:cNvSpPr>
          <p:nvPr>
            <p:ph type="body" idx="1"/>
          </p:nvPr>
        </p:nvSpPr>
        <p:spPr/>
        <p:txBody>
          <a:bodyPr/>
          <a:lstStyle/>
          <a:p>
            <a:pPr eaLnBrk="1" hangingPunct="1"/>
            <a:r>
              <a:rPr lang="ja-JP" altLang="en-US" dirty="0" smtClean="0"/>
              <a:t>ＰＩＳＡ一位のフィンランド　何故</a:t>
            </a:r>
          </a:p>
          <a:p>
            <a:pPr eaLnBrk="1" hangingPunct="1"/>
            <a:r>
              <a:rPr lang="ja-JP" altLang="en-US" dirty="0" smtClean="0"/>
              <a:t>他の国は上位ではない　何故</a:t>
            </a:r>
          </a:p>
          <a:p>
            <a:pPr eaLnBrk="1" hangingPunct="1"/>
            <a:r>
              <a:rPr lang="en-US" altLang="ja-JP" dirty="0" smtClean="0">
                <a:hlinkClick r:id="rId2"/>
              </a:rPr>
              <a:t>http://www.mext.go.jp/b_menu/toukei/001/04120101.htm</a:t>
            </a:r>
            <a:endParaRPr lang="en-US" altLang="ja-JP" dirty="0" smtClean="0"/>
          </a:p>
          <a:p>
            <a:pPr eaLnBrk="1" hangingPunct="1"/>
            <a:r>
              <a:rPr lang="ja-JP" altLang="en-US" dirty="0" smtClean="0"/>
              <a:t>最も学習好きな国民性（デンマーク）</a:t>
            </a:r>
          </a:p>
          <a:p>
            <a:pPr eaLnBrk="1" hangingPunct="1"/>
            <a:r>
              <a:rPr lang="ja-JP" altLang="en-US" dirty="0" smtClean="0"/>
              <a:t>北欧から生まれた新しい教育形態　フォルケホイスコレ・森の幼稚園</a:t>
            </a:r>
          </a:p>
          <a:p>
            <a:pPr eaLnBrk="1" hangingPunct="1"/>
            <a:endParaRPr lang="en-US" altLang="ja-JP"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創造性？</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Martin</a:t>
            </a:r>
            <a:r>
              <a:rPr lang="ja-JP" altLang="en-US" dirty="0" smtClean="0"/>
              <a:t> </a:t>
            </a:r>
            <a:r>
              <a:rPr lang="en-US" altLang="ja-JP" dirty="0" smtClean="0"/>
              <a:t>Prosperity</a:t>
            </a:r>
            <a:r>
              <a:rPr lang="ja-JP" altLang="en-US" dirty="0" smtClean="0"/>
              <a:t> </a:t>
            </a:r>
            <a:r>
              <a:rPr lang="en-US" altLang="ja-JP" dirty="0" smtClean="0"/>
              <a:t>Institute</a:t>
            </a:r>
            <a:r>
              <a:rPr lang="ja-JP" altLang="en-US" dirty="0" smtClean="0"/>
              <a:t> の調査</a:t>
            </a:r>
            <a:r>
              <a:rPr lang="en-US" altLang="ja-JP" dirty="0" smtClean="0"/>
              <a:t>(Project:</a:t>
            </a:r>
            <a:r>
              <a:rPr lang="ja-JP" altLang="en-US" dirty="0" smtClean="0"/>
              <a:t> </a:t>
            </a:r>
            <a:r>
              <a:rPr lang="en-US" altLang="ja-JP" dirty="0" smtClean="0"/>
              <a:t>Global</a:t>
            </a:r>
            <a:r>
              <a:rPr lang="ja-JP" altLang="en-US" dirty="0" smtClean="0"/>
              <a:t> </a:t>
            </a:r>
            <a:r>
              <a:rPr lang="en-US" altLang="ja-JP" dirty="0" smtClean="0"/>
              <a:t>Cities</a:t>
            </a:r>
            <a:r>
              <a:rPr lang="ja-JP" altLang="en-US" dirty="0" smtClean="0"/>
              <a:t> </a:t>
            </a:r>
            <a:r>
              <a:rPr lang="en-US" altLang="ja-JP" dirty="0" smtClean="0"/>
              <a:t>Index)</a:t>
            </a:r>
          </a:p>
          <a:p>
            <a:r>
              <a:rPr lang="ja-JP" altLang="en-US" dirty="0" smtClean="0"/>
              <a:t>指標 </a:t>
            </a:r>
            <a:r>
              <a:rPr lang="en-US" altLang="ja-JP" dirty="0" smtClean="0"/>
              <a:t>Technology,</a:t>
            </a:r>
            <a:r>
              <a:rPr lang="ja-JP" altLang="en-US" dirty="0" smtClean="0"/>
              <a:t> </a:t>
            </a:r>
            <a:r>
              <a:rPr lang="en-US" altLang="ja-JP" dirty="0" smtClean="0"/>
              <a:t>Talent,</a:t>
            </a:r>
            <a:r>
              <a:rPr lang="ja-JP" altLang="en-US" dirty="0" smtClean="0"/>
              <a:t> </a:t>
            </a:r>
            <a:r>
              <a:rPr lang="en-US" altLang="ja-JP" dirty="0" smtClean="0"/>
              <a:t>Tolerance,</a:t>
            </a:r>
            <a:r>
              <a:rPr lang="ja-JP" altLang="en-US" dirty="0" smtClean="0"/>
              <a:t> </a:t>
            </a:r>
            <a:r>
              <a:rPr lang="en-US" altLang="ja-JP" dirty="0" smtClean="0"/>
              <a:t>Quality</a:t>
            </a:r>
            <a:r>
              <a:rPr lang="ja-JP" altLang="en-US" dirty="0" smtClean="0"/>
              <a:t> </a:t>
            </a:r>
            <a:r>
              <a:rPr lang="en-US" altLang="ja-JP" dirty="0" smtClean="0"/>
              <a:t>of</a:t>
            </a:r>
            <a:r>
              <a:rPr lang="ja-JP" altLang="en-US" dirty="0" smtClean="0"/>
              <a:t> </a:t>
            </a:r>
            <a:r>
              <a:rPr lang="en-US" altLang="ja-JP" dirty="0" smtClean="0"/>
              <a:t>Place</a:t>
            </a:r>
          </a:p>
          <a:p>
            <a:r>
              <a:rPr lang="en-US" altLang="ja-JP" dirty="0" smtClean="0"/>
              <a:t>1Ottawa</a:t>
            </a:r>
            <a:r>
              <a:rPr lang="ja-JP" altLang="en-US" dirty="0" smtClean="0"/>
              <a:t> ２</a:t>
            </a:r>
            <a:r>
              <a:rPr lang="en-US" altLang="ja-JP" dirty="0" err="1" smtClean="0"/>
              <a:t>Seatle</a:t>
            </a:r>
            <a:r>
              <a:rPr lang="ja-JP" altLang="en-US" dirty="0" smtClean="0"/>
              <a:t> ３</a:t>
            </a:r>
            <a:r>
              <a:rPr lang="en-US" altLang="ja-JP" dirty="0" smtClean="0"/>
              <a:t>Oslo</a:t>
            </a:r>
            <a:r>
              <a:rPr lang="ja-JP" altLang="en-US" dirty="0" smtClean="0"/>
              <a:t> ４</a:t>
            </a:r>
            <a:r>
              <a:rPr lang="en-US" altLang="ja-JP" dirty="0" smtClean="0"/>
              <a:t>Amsterdam</a:t>
            </a:r>
            <a:r>
              <a:rPr lang="ja-JP" altLang="en-US" dirty="0" smtClean="0"/>
              <a:t> ５</a:t>
            </a:r>
            <a:r>
              <a:rPr lang="en-US" altLang="ja-JP" dirty="0" smtClean="0"/>
              <a:t>District</a:t>
            </a:r>
            <a:r>
              <a:rPr lang="ja-JP" altLang="en-US" dirty="0" smtClean="0"/>
              <a:t> </a:t>
            </a:r>
            <a:r>
              <a:rPr lang="en-US" altLang="ja-JP" dirty="0" smtClean="0"/>
              <a:t>of</a:t>
            </a:r>
            <a:r>
              <a:rPr lang="ja-JP" altLang="en-US" dirty="0" smtClean="0"/>
              <a:t> </a:t>
            </a:r>
            <a:r>
              <a:rPr lang="en-US" altLang="ja-JP" dirty="0" smtClean="0"/>
              <a:t>Columbia(USA)</a:t>
            </a:r>
            <a:r>
              <a:rPr lang="ja-JP" altLang="en-US" dirty="0" smtClean="0"/>
              <a:t> ６</a:t>
            </a:r>
            <a:r>
              <a:rPr lang="en-US" altLang="ja-JP" dirty="0" smtClean="0"/>
              <a:t>Copenhagen</a:t>
            </a:r>
            <a:r>
              <a:rPr lang="ja-JP" altLang="en-US" dirty="0" smtClean="0"/>
              <a:t> </a:t>
            </a:r>
            <a:r>
              <a:rPr lang="en-US" altLang="ja-JP" dirty="0" smtClean="0"/>
              <a:t>7London</a:t>
            </a:r>
            <a:r>
              <a:rPr lang="ja-JP" altLang="en-US" dirty="0" smtClean="0"/>
              <a:t> </a:t>
            </a:r>
            <a:r>
              <a:rPr lang="en-US" altLang="ja-JP" dirty="0" smtClean="0"/>
              <a:t>22Tokyo</a:t>
            </a:r>
            <a:r>
              <a:rPr lang="ja-JP" altLang="en-US" dirty="0" smtClean="0"/>
              <a:t> </a:t>
            </a:r>
            <a:r>
              <a:rPr lang="en-US" altLang="ja-JP" dirty="0" smtClean="0"/>
              <a:t>24Paris</a:t>
            </a:r>
            <a:r>
              <a:rPr lang="ja-JP" altLang="en-US" dirty="0" smtClean="0"/>
              <a:t> </a:t>
            </a:r>
            <a:r>
              <a:rPr lang="en-US" altLang="ja-JP" dirty="0" smtClean="0"/>
              <a:t>27Osaka</a:t>
            </a:r>
            <a:r>
              <a:rPr lang="ja-JP" altLang="en-US" dirty="0" smtClean="0"/>
              <a:t> </a:t>
            </a:r>
            <a:r>
              <a:rPr lang="en-US" altLang="ja-JP" dirty="0" smtClean="0"/>
              <a:t>30Soeul</a:t>
            </a:r>
            <a:r>
              <a:rPr lang="ja-JP" altLang="en-US" smtClean="0"/>
              <a:t> </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4709"/>
            <a:ext cx="7344815" cy="6788581"/>
          </a:xfrm>
          <a:prstGeom prst="rect">
            <a:avLst/>
          </a:prstGeom>
        </p:spPr>
      </p:pic>
    </p:spTree>
    <p:extLst>
      <p:ext uri="{BB962C8B-B14F-4D97-AF65-F5344CB8AC3E}">
        <p14:creationId xmlns:p14="http://schemas.microsoft.com/office/powerpoint/2010/main" val="2836923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dirty="0" smtClean="0"/>
              <a:t>北欧教育の特質</a:t>
            </a:r>
            <a:endParaRPr lang="ja-JP" altLang="en-US" dirty="0" smtClean="0"/>
          </a:p>
        </p:txBody>
      </p:sp>
      <p:sp>
        <p:nvSpPr>
          <p:cNvPr id="5123" name="Rectangle 3"/>
          <p:cNvSpPr>
            <a:spLocks noGrp="1" noChangeArrowheads="1"/>
          </p:cNvSpPr>
          <p:nvPr>
            <p:ph type="body" idx="1"/>
          </p:nvPr>
        </p:nvSpPr>
        <p:spPr/>
        <p:txBody>
          <a:bodyPr/>
          <a:lstStyle/>
          <a:p>
            <a:pPr eaLnBrk="1" hangingPunct="1"/>
            <a:r>
              <a:rPr lang="ja-JP" altLang="en-US" dirty="0" smtClean="0"/>
              <a:t>公共性</a:t>
            </a:r>
            <a:r>
              <a:rPr lang="ja-JP" altLang="en-US" dirty="0" smtClean="0"/>
              <a:t>の高い政策は公的</a:t>
            </a:r>
            <a:r>
              <a:rPr lang="ja-JP" altLang="en-US" dirty="0" smtClean="0"/>
              <a:t>関与</a:t>
            </a:r>
          </a:p>
          <a:p>
            <a:pPr lvl="1" eaLnBrk="1" hangingPunct="1"/>
            <a:r>
              <a:rPr lang="ja-JP" altLang="en-US" dirty="0" smtClean="0"/>
              <a:t>私立学校以外は、すべての段階で</a:t>
            </a:r>
            <a:r>
              <a:rPr lang="ja-JP" altLang="en-US" dirty="0" smtClean="0"/>
              <a:t>無償</a:t>
            </a:r>
            <a:endParaRPr lang="ja-JP" altLang="en-US" dirty="0" smtClean="0"/>
          </a:p>
          <a:p>
            <a:pPr eaLnBrk="1" hangingPunct="1"/>
            <a:r>
              <a:rPr lang="ja-JP" altLang="en-US" dirty="0" smtClean="0"/>
              <a:t>就学</a:t>
            </a:r>
            <a:r>
              <a:rPr lang="ja-JP" altLang="en-US" dirty="0"/>
              <a:t>義務ではなく教育義務（１９１５年グルントヴィ思想の影響）</a:t>
            </a:r>
          </a:p>
          <a:p>
            <a:pPr eaLnBrk="1" hangingPunct="1"/>
            <a:r>
              <a:rPr lang="ja-JP" altLang="en-US" dirty="0"/>
              <a:t>成績をつけない教育（ただし少し変化）</a:t>
            </a:r>
          </a:p>
          <a:p>
            <a:pPr eaLnBrk="1" hangingPunct="1"/>
            <a:r>
              <a:rPr lang="ja-JP" altLang="en-US" dirty="0"/>
              <a:t>義務教育修了の認定</a:t>
            </a:r>
          </a:p>
          <a:p>
            <a:pPr eaLnBrk="1" hangingPunct="1"/>
            <a:r>
              <a:rPr lang="ja-JP" altLang="en-US" dirty="0" smtClean="0"/>
              <a:t>盛ん</a:t>
            </a:r>
            <a:r>
              <a:rPr lang="ja-JP" altLang="en-US" dirty="0"/>
              <a:t>な成人教育</a:t>
            </a:r>
          </a:p>
          <a:p>
            <a:pPr lvl="1" eaLnBrk="1" hangingPunct="1"/>
            <a:r>
              <a:rPr lang="ja-JP" altLang="en-US" dirty="0" smtClean="0"/>
              <a:t>職場</a:t>
            </a:r>
            <a:r>
              <a:rPr lang="ja-JP" altLang="en-US" dirty="0" smtClean="0"/>
              <a:t>から学校への</a:t>
            </a:r>
            <a:r>
              <a:rPr lang="ja-JP" altLang="en-US" dirty="0" smtClean="0"/>
              <a:t>復帰</a:t>
            </a:r>
            <a:endParaRPr lang="ja-JP" alt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北欧</a:t>
            </a:r>
            <a:r>
              <a:rPr lang="ja-JP" altLang="en-US" dirty="0" smtClean="0"/>
              <a:t>の学校制度</a:t>
            </a:r>
            <a:endParaRPr lang="ja-JP" altLang="en-US" dirty="0" smtClean="0"/>
          </a:p>
        </p:txBody>
      </p:sp>
      <p:sp>
        <p:nvSpPr>
          <p:cNvPr id="7171" name="Rectangle 3"/>
          <p:cNvSpPr>
            <a:spLocks noGrp="1" noChangeArrowheads="1"/>
          </p:cNvSpPr>
          <p:nvPr>
            <p:ph type="body" idx="1"/>
          </p:nvPr>
        </p:nvSpPr>
        <p:spPr/>
        <p:txBody>
          <a:bodyPr/>
          <a:lstStyle/>
          <a:p>
            <a:pPr eaLnBrk="1" hangingPunct="1"/>
            <a:r>
              <a:rPr lang="ja-JP" altLang="en-US" dirty="0"/>
              <a:t>９年生の国民学校と３年制高校（普通科と職業科）と４年制の大学・高等専門学校</a:t>
            </a:r>
          </a:p>
          <a:p>
            <a:pPr eaLnBrk="1" hangingPunct="1"/>
            <a:r>
              <a:rPr lang="ja-JP" altLang="en-US" dirty="0" smtClean="0"/>
              <a:t>国民学校は、「個別授業」が多い</a:t>
            </a:r>
          </a:p>
          <a:p>
            <a:pPr eaLnBrk="1" hangingPunct="1"/>
            <a:r>
              <a:rPr lang="ja-JP" altLang="en-US" dirty="0" smtClean="0"/>
              <a:t>エフタスコレ</a:t>
            </a:r>
            <a:r>
              <a:rPr lang="ja-JP" altLang="en-US" dirty="0" smtClean="0"/>
              <a:t>　非行対策から人気校へ</a:t>
            </a:r>
          </a:p>
          <a:p>
            <a:pPr eaLnBrk="1" hangingPunct="1"/>
            <a:r>
              <a:rPr lang="ja-JP" altLang="en-US" dirty="0" smtClean="0"/>
              <a:t>大学入試の</a:t>
            </a:r>
            <a:r>
              <a:rPr lang="ja-JP" altLang="en-US" dirty="0" smtClean="0"/>
              <a:t>ポイント制</a:t>
            </a:r>
          </a:p>
          <a:p>
            <a:pPr eaLnBrk="1" hangingPunct="1"/>
            <a:endParaRPr lang="ja-JP" altLang="en-US" dirty="0" smtClean="0"/>
          </a:p>
          <a:p>
            <a:pPr eaLnBrk="1" hangingPunct="1"/>
            <a:endParaRPr lang="ja-JP" altLang="en-US" dirty="0" smtClean="0"/>
          </a:p>
          <a:p>
            <a:pPr eaLnBrk="1" hangingPunct="1"/>
            <a:endParaRPr lang="ja-JP" altLang="en-US" dirty="0" smtClean="0"/>
          </a:p>
          <a:p>
            <a:pPr eaLnBrk="1" hangingPunct="1"/>
            <a:endParaRPr lang="ja-JP" altLang="en-US" dirty="0" smtClean="0"/>
          </a:p>
          <a:p>
            <a:pPr eaLnBrk="1" hangingPunct="1"/>
            <a:endParaRPr lang="en-US" altLang="ja-JP" dirty="0" smtClean="0"/>
          </a:p>
        </p:txBody>
      </p:sp>
    </p:spTree>
    <p:extLst>
      <p:ext uri="{BB962C8B-B14F-4D97-AF65-F5344CB8AC3E}">
        <p14:creationId xmlns:p14="http://schemas.microsoft.com/office/powerpoint/2010/main" val="661131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北欧</a:t>
            </a:r>
            <a:r>
              <a:rPr kumimoji="1" lang="ja-JP" altLang="en-US" dirty="0" smtClean="0"/>
              <a:t>の学校制度</a:t>
            </a:r>
            <a:r>
              <a:rPr kumimoji="1" lang="ja-JP" altLang="en-US" dirty="0" smtClean="0"/>
              <a:t>２</a:t>
            </a:r>
            <a:endParaRPr kumimoji="1" lang="ja-JP" altLang="en-US" dirty="0"/>
          </a:p>
        </p:txBody>
      </p:sp>
      <p:sp>
        <p:nvSpPr>
          <p:cNvPr id="3" name="コンテンツ プレースホルダ 2"/>
          <p:cNvSpPr>
            <a:spLocks noGrp="1"/>
          </p:cNvSpPr>
          <p:nvPr>
            <p:ph idx="1"/>
          </p:nvPr>
        </p:nvSpPr>
        <p:spPr/>
        <p:txBody>
          <a:bodyPr/>
          <a:lstStyle/>
          <a:p>
            <a:pPr eaLnBrk="1" hangingPunct="1"/>
            <a:r>
              <a:rPr lang="ja-JP" altLang="en-US" dirty="0" smtClean="0"/>
              <a:t>私立学校の自由（７５％の補助）１３％通学</a:t>
            </a:r>
          </a:p>
          <a:p>
            <a:pPr eaLnBrk="1" hangingPunct="1">
              <a:buNone/>
            </a:pPr>
            <a:r>
              <a:rPr lang="ja-JP" altLang="en-US" dirty="0" smtClean="0"/>
              <a:t>　　　教育内容を問わない。オランダのような「定数」制限もない。</a:t>
            </a:r>
          </a:p>
          <a:p>
            <a:pPr eaLnBrk="1" hangingPunct="1">
              <a:buNone/>
            </a:pPr>
            <a:r>
              <a:rPr lang="en-US" altLang="ja-JP" dirty="0" smtClean="0"/>
              <a:t>- </a:t>
            </a:r>
            <a:r>
              <a:rPr lang="en-US" altLang="ja-JP" sz="2000" dirty="0" smtClean="0"/>
              <a:t>small independent schools in rural districts (</a:t>
            </a:r>
            <a:r>
              <a:rPr lang="en-US" altLang="ja-JP" sz="2000" dirty="0" err="1" smtClean="0"/>
              <a:t>friskoler</a:t>
            </a:r>
            <a:r>
              <a:rPr lang="en-US" altLang="ja-JP" sz="2000" dirty="0" smtClean="0"/>
              <a:t>), </a:t>
            </a:r>
            <a:br>
              <a:rPr lang="en-US" altLang="ja-JP" sz="2000" dirty="0" smtClean="0"/>
            </a:br>
            <a:r>
              <a:rPr lang="en-US" altLang="ja-JP" sz="2000" dirty="0" smtClean="0"/>
              <a:t>- large independent schools in urban districts (</a:t>
            </a:r>
            <a:r>
              <a:rPr lang="en-US" altLang="ja-JP" sz="2000" dirty="0" err="1" smtClean="0"/>
              <a:t>privatskoler</a:t>
            </a:r>
            <a:r>
              <a:rPr lang="en-US" altLang="ja-JP" sz="2000" dirty="0" smtClean="0"/>
              <a:t>), </a:t>
            </a:r>
            <a:br>
              <a:rPr lang="en-US" altLang="ja-JP" sz="2000" dirty="0" smtClean="0"/>
            </a:br>
            <a:r>
              <a:rPr lang="en-US" altLang="ja-JP" sz="2000" dirty="0" smtClean="0"/>
              <a:t>- religious or congregational schools, </a:t>
            </a:r>
            <a:br>
              <a:rPr lang="en-US" altLang="ja-JP" sz="2000" dirty="0" smtClean="0"/>
            </a:br>
            <a:r>
              <a:rPr lang="en-US" altLang="ja-JP" sz="2000" dirty="0" smtClean="0"/>
              <a:t>- progressive free schools, </a:t>
            </a:r>
            <a:br>
              <a:rPr lang="en-US" altLang="ja-JP" sz="2000" dirty="0" smtClean="0"/>
            </a:br>
            <a:r>
              <a:rPr lang="en-US" altLang="ja-JP" sz="2000" dirty="0" smtClean="0"/>
              <a:t>- schools with a particular educational aim, such as the Rudolf Steiner schools </a:t>
            </a:r>
            <a:br>
              <a:rPr lang="en-US" altLang="ja-JP" sz="2000" dirty="0" smtClean="0"/>
            </a:br>
            <a:r>
              <a:rPr lang="en-US" altLang="ja-JP" sz="2000" dirty="0" smtClean="0"/>
              <a:t>- German minority schools, </a:t>
            </a:r>
            <a:br>
              <a:rPr lang="en-US" altLang="ja-JP" sz="2000" dirty="0" smtClean="0"/>
            </a:br>
            <a:r>
              <a:rPr lang="en-US" altLang="ja-JP" sz="2000" dirty="0" smtClean="0"/>
              <a:t>- immigrant schools. </a:t>
            </a:r>
            <a:br>
              <a:rPr lang="en-US" altLang="ja-JP" sz="2000" dirty="0" smtClean="0"/>
            </a:br>
            <a:endParaRPr lang="ja-JP" altLang="en-US" sz="2000" dirty="0" smtClean="0"/>
          </a:p>
          <a:p>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100526_Det%20ordinaere%20uddannelsessystem_eng_small.jpg"/>
          <p:cNvPicPr>
            <a:picLocks noChangeAspect="1" noChangeArrowheads="1"/>
          </p:cNvPicPr>
          <p:nvPr/>
        </p:nvPicPr>
        <p:blipFill>
          <a:blip r:embed="rId2" cstate="print"/>
          <a:srcRect/>
          <a:stretch>
            <a:fillRect/>
          </a:stretch>
        </p:blipFill>
        <p:spPr bwMode="auto">
          <a:xfrm>
            <a:off x="352425" y="332656"/>
            <a:ext cx="6981395" cy="6336704"/>
          </a:xfrm>
          <a:prstGeom prst="rect">
            <a:avLst/>
          </a:prstGeom>
          <a:noFill/>
        </p:spPr>
      </p:pic>
      <p:sp>
        <p:nvSpPr>
          <p:cNvPr id="3" name="テキスト ボックス 2"/>
          <p:cNvSpPr txBox="1"/>
          <p:nvPr/>
        </p:nvSpPr>
        <p:spPr>
          <a:xfrm>
            <a:off x="7998767" y="404664"/>
            <a:ext cx="461665" cy="4320480"/>
          </a:xfrm>
          <a:prstGeom prst="rect">
            <a:avLst/>
          </a:prstGeom>
          <a:noFill/>
        </p:spPr>
        <p:txBody>
          <a:bodyPr vert="eaVert" wrap="square" rtlCol="0">
            <a:spAutoFit/>
          </a:bodyPr>
          <a:lstStyle/>
          <a:p>
            <a:r>
              <a:rPr kumimoji="1" lang="ja-JP" altLang="en-US" dirty="0" smtClean="0"/>
              <a:t>デンマークの学校制度図</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ＰＩＳＡをめぐって１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フィンランドはなぜ一位なのか（都市は除く）</a:t>
            </a:r>
          </a:p>
          <a:p>
            <a:pPr lvl="1"/>
            <a:r>
              <a:rPr lang="ja-JP" altLang="en-US" dirty="0" smtClean="0"/>
              <a:t>教師の地位の高さ（基礎資格が修士）→日本の教員養成改革に影響</a:t>
            </a:r>
          </a:p>
          <a:p>
            <a:pPr lvl="1"/>
            <a:r>
              <a:rPr kumimoji="1" lang="ja-JP" altLang="en-US" dirty="0" smtClean="0"/>
              <a:t>移民の少なさ・人口の少なさ</a:t>
            </a:r>
          </a:p>
          <a:p>
            <a:pPr lvl="1"/>
            <a:r>
              <a:rPr lang="ja-JP" altLang="en-US" dirty="0" smtClean="0"/>
              <a:t>教育の特質　</a:t>
            </a:r>
          </a:p>
          <a:p>
            <a:pPr lvl="2"/>
            <a:r>
              <a:rPr lang="ja-JP" altLang="en-US" dirty="0" smtClean="0"/>
              <a:t>わからないことを聞く権利</a:t>
            </a:r>
          </a:p>
          <a:p>
            <a:pPr lvl="2"/>
            <a:r>
              <a:rPr kumimoji="1" lang="ja-JP" altLang="en-US" dirty="0" smtClean="0"/>
              <a:t>わかる権利</a:t>
            </a:r>
          </a:p>
          <a:p>
            <a:pPr lvl="1"/>
            <a:r>
              <a:rPr lang="ja-JP" altLang="en-US" dirty="0" smtClean="0"/>
              <a:t>非競争主義が高学力の要因説（福田誠治）</a:t>
            </a:r>
            <a:endParaRPr kumimoji="1" lang="ja-JP" alt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ＰＩＳＡをめぐって２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デンマークは低かった。改革の動き</a:t>
            </a:r>
          </a:p>
          <a:p>
            <a:pPr lvl="1"/>
            <a:r>
              <a:rPr lang="ja-JP" altLang="en-US" dirty="0" smtClean="0"/>
              <a:t>年間授業数の増加</a:t>
            </a:r>
          </a:p>
          <a:p>
            <a:pPr lvl="1"/>
            <a:r>
              <a:rPr lang="ja-JP" altLang="en-US" dirty="0" smtClean="0"/>
              <a:t>試験・評価の導入</a:t>
            </a:r>
          </a:p>
          <a:p>
            <a:pPr lvl="2"/>
            <a:r>
              <a:rPr lang="ja-JP" altLang="en-US" dirty="0" smtClean="0"/>
              <a:t>通常の評価　個々人の状況と学ぶ教材に則して、援助的な評価が必要とされる</a:t>
            </a:r>
          </a:p>
          <a:p>
            <a:pPr lvl="2"/>
            <a:r>
              <a:rPr lang="ja-JP" altLang="en-US" dirty="0" smtClean="0"/>
              <a:t>国家的試験（義務的）</a:t>
            </a:r>
          </a:p>
          <a:p>
            <a:pPr lvl="3"/>
            <a:r>
              <a:rPr lang="ja-JP" altLang="en-US" dirty="0" smtClean="0"/>
              <a:t>デンマーク語（読み）・英語・数学・地理・生物・物理・化学（それぞれレベルが特定されている）</a:t>
            </a:r>
          </a:p>
          <a:p>
            <a:pPr lvl="1"/>
            <a:r>
              <a:rPr lang="ja-JP" altLang="en-US" dirty="0" smtClean="0"/>
              <a:t>学生への準備計画や教師のための全国的な試験結果の参照サイトが設置</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政治的民主主義</a:t>
            </a:r>
          </a:p>
        </p:txBody>
      </p:sp>
      <p:sp>
        <p:nvSpPr>
          <p:cNvPr id="10243" name="Rectangle 3"/>
          <p:cNvSpPr>
            <a:spLocks noGrp="1" noChangeArrowheads="1"/>
          </p:cNvSpPr>
          <p:nvPr>
            <p:ph type="body" idx="1"/>
          </p:nvPr>
        </p:nvSpPr>
        <p:spPr/>
        <p:txBody>
          <a:bodyPr/>
          <a:lstStyle/>
          <a:p>
            <a:pPr eaLnBrk="1" hangingPunct="1">
              <a:lnSpc>
                <a:spcPct val="90000"/>
              </a:lnSpc>
            </a:pPr>
            <a:r>
              <a:rPr lang="ja-JP" altLang="en-US" dirty="0" smtClean="0"/>
              <a:t>政治的透明度が最も高い社会　政策決定や公金の使用が国民にオープンになっている</a:t>
            </a:r>
            <a:r>
              <a:rPr lang="ja-JP" altLang="en-US" dirty="0" smtClean="0"/>
              <a:t>。　（テキストｐ７６）</a:t>
            </a:r>
            <a:endParaRPr lang="en-US" altLang="ja-JP" dirty="0" smtClean="0"/>
          </a:p>
          <a:p>
            <a:pPr eaLnBrk="1" hangingPunct="1">
              <a:lnSpc>
                <a:spcPct val="90000"/>
              </a:lnSpc>
            </a:pPr>
            <a:r>
              <a:rPr lang="ja-JP" altLang="en-US" dirty="0" smtClean="0"/>
              <a:t>オンブズマン制度（世界初・公的存在）</a:t>
            </a:r>
            <a:endParaRPr lang="en-US" altLang="ja-JP" dirty="0" smtClean="0"/>
          </a:p>
          <a:p>
            <a:pPr eaLnBrk="1" hangingPunct="1">
              <a:lnSpc>
                <a:spcPct val="90000"/>
              </a:lnSpc>
            </a:pPr>
            <a:r>
              <a:rPr lang="ja-JP" altLang="en-US" dirty="0" smtClean="0"/>
              <a:t>「</a:t>
            </a:r>
            <a:r>
              <a:rPr lang="ja-JP" altLang="en-US" dirty="0" smtClean="0"/>
              <a:t>自治体」のサイズが市民の利用可能範囲に設定されている。</a:t>
            </a:r>
          </a:p>
          <a:p>
            <a:pPr eaLnBrk="1" hangingPunct="1">
              <a:lnSpc>
                <a:spcPct val="90000"/>
              </a:lnSpc>
            </a:pPr>
            <a:r>
              <a:rPr lang="ja-JP" altLang="en-US" dirty="0" smtClean="0"/>
              <a:t>徹底した男女平等</a:t>
            </a:r>
          </a:p>
        </p:txBody>
      </p:sp>
    </p:spTree>
    <p:extLst>
      <p:ext uri="{BB962C8B-B14F-4D97-AF65-F5344CB8AC3E}">
        <p14:creationId xmlns:p14="http://schemas.microsoft.com/office/powerpoint/2010/main" val="1982400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エフタースコーレ </a:t>
            </a:r>
            <a:r>
              <a:rPr kumimoji="1" lang="en-US" altLang="ja-JP" dirty="0" err="1" smtClean="0"/>
              <a:t>efterskole</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15-18</a:t>
            </a:r>
            <a:r>
              <a:rPr kumimoji="1" lang="ja-JP" altLang="en-US" dirty="0" smtClean="0"/>
              <a:t>歳の前期中等教育のための全寮制通常</a:t>
            </a:r>
            <a:r>
              <a:rPr kumimoji="1" lang="en-US" altLang="ja-JP" dirty="0" smtClean="0"/>
              <a:t>1</a:t>
            </a:r>
            <a:r>
              <a:rPr kumimoji="1" lang="ja-JP" altLang="en-US" dirty="0" smtClean="0"/>
              <a:t>年間の学校</a:t>
            </a:r>
          </a:p>
          <a:p>
            <a:r>
              <a:rPr lang="en-US" altLang="ja-JP" dirty="0" smtClean="0"/>
              <a:t>260</a:t>
            </a:r>
            <a:r>
              <a:rPr lang="ja-JP" altLang="en-US" dirty="0" smtClean="0"/>
              <a:t>校、</a:t>
            </a:r>
            <a:r>
              <a:rPr lang="en-US" altLang="ja-JP" dirty="0" smtClean="0"/>
              <a:t>28500</a:t>
            </a:r>
            <a:r>
              <a:rPr lang="ja-JP" altLang="en-US" dirty="0" smtClean="0"/>
              <a:t>人が学んでいる。</a:t>
            </a:r>
            <a:r>
              <a:rPr kumimoji="1" lang="ja-JP" altLang="en-US" dirty="0" smtClean="0"/>
              <a:t>領域が特定されていることが多い。</a:t>
            </a:r>
          </a:p>
          <a:p>
            <a:r>
              <a:rPr lang="ja-JP" altLang="en-US" dirty="0" smtClean="0"/>
              <a:t>最初の創立は</a:t>
            </a:r>
            <a:r>
              <a:rPr lang="en-US" altLang="ja-JP" dirty="0" smtClean="0"/>
              <a:t>1851</a:t>
            </a:r>
            <a:r>
              <a:rPr lang="ja-JP" altLang="en-US" dirty="0" smtClean="0"/>
              <a:t>年。フォルケホイスコレの創立と関連</a:t>
            </a:r>
            <a:r>
              <a:rPr lang="en-US" altLang="ja-JP" dirty="0" smtClean="0"/>
              <a:t>(2000</a:t>
            </a:r>
            <a:r>
              <a:rPr lang="ja-JP" altLang="en-US" dirty="0" smtClean="0"/>
              <a:t>年の法で目的明示と自己評価が必要となった。</a:t>
            </a:r>
            <a:r>
              <a:rPr lang="en-US" altLang="ja-JP" dirty="0" smtClean="0"/>
              <a:t>)</a:t>
            </a:r>
            <a:endParaRPr lang="ja-JP" altLang="en-US" dirty="0" smtClean="0"/>
          </a:p>
          <a:p>
            <a:r>
              <a:rPr kumimoji="1" lang="ja-JP" altLang="en-US" dirty="0" smtClean="0"/>
              <a:t>戦後は不登校・落ちこぼれ対策→全般的</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036209" cy="3501008"/>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6851" y="3645024"/>
            <a:ext cx="4647207" cy="3120752"/>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3766282"/>
            <a:ext cx="4283968" cy="2399022"/>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9333"/>
            <a:ext cx="3948548" cy="2627579"/>
          </a:xfrm>
          <a:prstGeom prst="rect">
            <a:avLst/>
          </a:prstGeom>
        </p:spPr>
      </p:pic>
    </p:spTree>
    <p:extLst>
      <p:ext uri="{BB962C8B-B14F-4D97-AF65-F5344CB8AC3E}">
        <p14:creationId xmlns:p14="http://schemas.microsoft.com/office/powerpoint/2010/main" val="2903186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ja-JP" altLang="en-US"/>
              <a:t>家族が大切</a:t>
            </a:r>
          </a:p>
        </p:txBody>
      </p:sp>
      <p:sp>
        <p:nvSpPr>
          <p:cNvPr id="118787" name="Rectangle 3"/>
          <p:cNvSpPr>
            <a:spLocks noGrp="1" noChangeArrowheads="1"/>
          </p:cNvSpPr>
          <p:nvPr>
            <p:ph type="body" idx="1"/>
          </p:nvPr>
        </p:nvSpPr>
        <p:spPr/>
        <p:txBody>
          <a:bodyPr/>
          <a:lstStyle/>
          <a:p>
            <a:r>
              <a:rPr lang="ja-JP" altLang="en-US" dirty="0"/>
              <a:t>男女参画型</a:t>
            </a:r>
            <a:r>
              <a:rPr lang="ja-JP" altLang="en-US" dirty="0" smtClean="0"/>
              <a:t>社会　労働</a:t>
            </a:r>
            <a:r>
              <a:rPr lang="ja-JP" altLang="en-US" dirty="0"/>
              <a:t>時間は週</a:t>
            </a:r>
            <a:r>
              <a:rPr lang="en-US" altLang="ja-JP" dirty="0"/>
              <a:t>37</a:t>
            </a:r>
            <a:r>
              <a:rPr lang="ja-JP" altLang="en-US" dirty="0"/>
              <a:t>時間</a:t>
            </a:r>
          </a:p>
          <a:p>
            <a:r>
              <a:rPr lang="ja-JP" altLang="en-US" dirty="0"/>
              <a:t>出生率</a:t>
            </a:r>
            <a:r>
              <a:rPr lang="en-US" altLang="ja-JP" dirty="0"/>
              <a:t>1.7</a:t>
            </a:r>
            <a:r>
              <a:rPr lang="ja-JP" altLang="en-US" dirty="0"/>
              <a:t>～</a:t>
            </a:r>
            <a:r>
              <a:rPr lang="en-US" altLang="ja-JP" dirty="0" smtClean="0"/>
              <a:t>1.9</a:t>
            </a:r>
            <a:r>
              <a:rPr lang="ja-JP" altLang="en-US" dirty="0" smtClean="0"/>
              <a:t>　育児</a:t>
            </a:r>
            <a:r>
              <a:rPr lang="ja-JP" altLang="en-US" dirty="0"/>
              <a:t>休暇</a:t>
            </a:r>
            <a:r>
              <a:rPr lang="en-US" altLang="ja-JP" dirty="0"/>
              <a:t>52</a:t>
            </a:r>
            <a:r>
              <a:rPr lang="ja-JP" altLang="en-US" dirty="0"/>
              <a:t>週間</a:t>
            </a:r>
            <a:r>
              <a:rPr lang="en-US" altLang="ja-JP" dirty="0"/>
              <a:t>(</a:t>
            </a:r>
            <a:r>
              <a:rPr lang="ja-JP" altLang="en-US" dirty="0"/>
              <a:t>うち</a:t>
            </a:r>
            <a:r>
              <a:rPr lang="en-US" altLang="ja-JP" dirty="0"/>
              <a:t>23</a:t>
            </a:r>
            <a:r>
              <a:rPr lang="ja-JP" altLang="en-US" dirty="0"/>
              <a:t>週間は有給</a:t>
            </a:r>
            <a:r>
              <a:rPr lang="en-US" altLang="ja-JP" dirty="0"/>
              <a:t>)</a:t>
            </a:r>
          </a:p>
          <a:p>
            <a:r>
              <a:rPr lang="ja-JP" altLang="en-US" dirty="0"/>
              <a:t>家族・子供向け公的支出の対</a:t>
            </a:r>
            <a:r>
              <a:rPr lang="en-US" altLang="ja-JP" dirty="0"/>
              <a:t>GDP</a:t>
            </a:r>
            <a:r>
              <a:rPr lang="ja-JP" altLang="en-US" dirty="0"/>
              <a:t>比</a:t>
            </a:r>
            <a:r>
              <a:rPr lang="en-US" altLang="ja-JP" dirty="0"/>
              <a:t>4</a:t>
            </a:r>
            <a:r>
              <a:rPr lang="ja-JP" altLang="en-US" dirty="0"/>
              <a:t>％</a:t>
            </a:r>
          </a:p>
          <a:p>
            <a:pPr>
              <a:buFont typeface="Wingdings" pitchFamily="2" charset="2"/>
              <a:buNone/>
            </a:pPr>
            <a:r>
              <a:rPr lang="ja-JP" altLang="en-US" dirty="0"/>
              <a:t>　　　　・・・先進国内</a:t>
            </a:r>
            <a:r>
              <a:rPr lang="en-US" altLang="ja-JP" dirty="0"/>
              <a:t>2</a:t>
            </a:r>
            <a:r>
              <a:rPr lang="ja-JP" altLang="en-US" dirty="0"/>
              <a:t>番目に</a:t>
            </a:r>
            <a:r>
              <a:rPr lang="ja-JP" altLang="en-US" dirty="0" smtClean="0"/>
              <a:t>高い</a:t>
            </a:r>
          </a:p>
          <a:p>
            <a:pPr eaLnBrk="1" hangingPunct="1"/>
            <a:r>
              <a:rPr lang="ja-JP" altLang="en-US" dirty="0" smtClean="0"/>
              <a:t>自律性を育てる　必ず子どもの意思を配慮</a:t>
            </a:r>
          </a:p>
          <a:p>
            <a:pPr eaLnBrk="1" hangingPunct="1"/>
            <a:r>
              <a:rPr lang="ja-JP" altLang="en-US" dirty="0" smtClean="0"/>
              <a:t>自立性を育てる　誰でも家事ができるように・労働の許可</a:t>
            </a:r>
          </a:p>
          <a:p>
            <a:pPr>
              <a:buFont typeface="Wingdings" pitchFamily="2" charset="2"/>
              <a:buNone/>
            </a:pPr>
            <a:endParaRPr lang="ja-JP" altLang="en-US" dirty="0"/>
          </a:p>
          <a:p>
            <a:pPr>
              <a:buFont typeface="Wingdings" pitchFamily="2" charset="2"/>
              <a:buNone/>
            </a:pPr>
            <a:endParaRPr lang="ja-JP" altLang="en-US" dirty="0"/>
          </a:p>
          <a:p>
            <a:pPr>
              <a:buFont typeface="Wingdings" pitchFamily="2" charset="2"/>
              <a:buNone/>
            </a:pPr>
            <a:endParaRPr lang="en-US" altLang="ja-JP" dirty="0"/>
          </a:p>
        </p:txBody>
      </p:sp>
    </p:spTree>
    <p:extLst>
      <p:ext uri="{BB962C8B-B14F-4D97-AF65-F5344CB8AC3E}">
        <p14:creationId xmlns:p14="http://schemas.microsoft.com/office/powerpoint/2010/main" val="148956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fade">
                                      <p:cBhvr>
                                        <p:cTn id="7" dur="1000"/>
                                        <p:tgtEl>
                                          <p:spTgt spid="118787">
                                            <p:txEl>
                                              <p:pRg st="0" end="0"/>
                                            </p:txEl>
                                          </p:spTgt>
                                        </p:tgtEl>
                                      </p:cBhvr>
                                    </p:animEffect>
                                    <p:anim calcmode="lin" valueType="num">
                                      <p:cBhvr>
                                        <p:cTn id="8" dur="10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87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8787">
                                            <p:txEl>
                                              <p:pRg st="1" end="1"/>
                                            </p:txEl>
                                          </p:spTgt>
                                        </p:tgtEl>
                                        <p:attrNameLst>
                                          <p:attrName>style.visibility</p:attrName>
                                        </p:attrNameLst>
                                      </p:cBhvr>
                                      <p:to>
                                        <p:strVal val="visible"/>
                                      </p:to>
                                    </p:set>
                                    <p:animEffect transition="in" filter="fade">
                                      <p:cBhvr>
                                        <p:cTn id="14" dur="1000"/>
                                        <p:tgtEl>
                                          <p:spTgt spid="118787">
                                            <p:txEl>
                                              <p:pRg st="1" end="1"/>
                                            </p:txEl>
                                          </p:spTgt>
                                        </p:tgtEl>
                                      </p:cBhvr>
                                    </p:animEffect>
                                    <p:anim calcmode="lin" valueType="num">
                                      <p:cBhvr>
                                        <p:cTn id="15" dur="10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87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8787">
                                            <p:txEl>
                                              <p:pRg st="2" end="2"/>
                                            </p:txEl>
                                          </p:spTgt>
                                        </p:tgtEl>
                                        <p:attrNameLst>
                                          <p:attrName>style.visibility</p:attrName>
                                        </p:attrNameLst>
                                      </p:cBhvr>
                                      <p:to>
                                        <p:strVal val="visible"/>
                                      </p:to>
                                    </p:set>
                                    <p:animEffect transition="in" filter="fade">
                                      <p:cBhvr>
                                        <p:cTn id="21" dur="1000"/>
                                        <p:tgtEl>
                                          <p:spTgt spid="118787">
                                            <p:txEl>
                                              <p:pRg st="2" end="2"/>
                                            </p:txEl>
                                          </p:spTgt>
                                        </p:tgtEl>
                                      </p:cBhvr>
                                    </p:animEffect>
                                    <p:anim calcmode="lin" valueType="num">
                                      <p:cBhvr>
                                        <p:cTn id="22" dur="10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87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8787">
                                            <p:txEl>
                                              <p:pRg st="3" end="3"/>
                                            </p:txEl>
                                          </p:spTgt>
                                        </p:tgtEl>
                                        <p:attrNameLst>
                                          <p:attrName>style.visibility</p:attrName>
                                        </p:attrNameLst>
                                      </p:cBhvr>
                                      <p:to>
                                        <p:strVal val="visible"/>
                                      </p:to>
                                    </p:set>
                                    <p:animEffect transition="in" filter="fade">
                                      <p:cBhvr>
                                        <p:cTn id="28" dur="1000"/>
                                        <p:tgtEl>
                                          <p:spTgt spid="118787">
                                            <p:txEl>
                                              <p:pRg st="3" end="3"/>
                                            </p:txEl>
                                          </p:spTgt>
                                        </p:tgtEl>
                                      </p:cBhvr>
                                    </p:animEffect>
                                    <p:anim calcmode="lin" valueType="num">
                                      <p:cBhvr>
                                        <p:cTn id="29" dur="10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87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8787">
                                            <p:txEl>
                                              <p:pRg st="4" end="4"/>
                                            </p:txEl>
                                          </p:spTgt>
                                        </p:tgtEl>
                                        <p:attrNameLst>
                                          <p:attrName>style.visibility</p:attrName>
                                        </p:attrNameLst>
                                      </p:cBhvr>
                                      <p:to>
                                        <p:strVal val="visible"/>
                                      </p:to>
                                    </p:set>
                                    <p:animEffect transition="in" filter="fade">
                                      <p:cBhvr>
                                        <p:cTn id="35" dur="1000"/>
                                        <p:tgtEl>
                                          <p:spTgt spid="118787">
                                            <p:txEl>
                                              <p:pRg st="4" end="4"/>
                                            </p:txEl>
                                          </p:spTgt>
                                        </p:tgtEl>
                                      </p:cBhvr>
                                    </p:animEffect>
                                    <p:anim calcmode="lin" valueType="num">
                                      <p:cBhvr>
                                        <p:cTn id="36" dur="10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87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8787">
                                            <p:txEl>
                                              <p:pRg st="5" end="5"/>
                                            </p:txEl>
                                          </p:spTgt>
                                        </p:tgtEl>
                                        <p:attrNameLst>
                                          <p:attrName>style.visibility</p:attrName>
                                        </p:attrNameLst>
                                      </p:cBhvr>
                                      <p:to>
                                        <p:strVal val="visible"/>
                                      </p:to>
                                    </p:set>
                                    <p:animEffect transition="in" filter="fade">
                                      <p:cBhvr>
                                        <p:cTn id="42" dur="1000"/>
                                        <p:tgtEl>
                                          <p:spTgt spid="118787">
                                            <p:txEl>
                                              <p:pRg st="5" end="5"/>
                                            </p:txEl>
                                          </p:spTgt>
                                        </p:tgtEl>
                                      </p:cBhvr>
                                    </p:animEffect>
                                    <p:anim calcmode="lin" valueType="num">
                                      <p:cBhvr>
                                        <p:cTn id="43" dur="1000" fill="hold"/>
                                        <p:tgtEl>
                                          <p:spTgt spid="11878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87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ja-JP" altLang="en-US"/>
              <a:t>保育サービス</a:t>
            </a:r>
          </a:p>
        </p:txBody>
      </p:sp>
      <p:sp>
        <p:nvSpPr>
          <p:cNvPr id="119811" name="Rectangle 3"/>
          <p:cNvSpPr>
            <a:spLocks noGrp="1" noChangeArrowheads="1"/>
          </p:cNvSpPr>
          <p:nvPr>
            <p:ph type="body" idx="1"/>
          </p:nvPr>
        </p:nvSpPr>
        <p:spPr/>
        <p:txBody>
          <a:bodyPr/>
          <a:lstStyle/>
          <a:p>
            <a:r>
              <a:rPr lang="ja-JP" altLang="en-US"/>
              <a:t>保育所　</a:t>
            </a:r>
            <a:r>
              <a:rPr lang="en-US" altLang="ja-JP"/>
              <a:t>0</a:t>
            </a:r>
            <a:r>
              <a:rPr lang="ja-JP" altLang="en-US"/>
              <a:t>～</a:t>
            </a:r>
            <a:r>
              <a:rPr lang="en-US" altLang="ja-JP"/>
              <a:t>2</a:t>
            </a:r>
            <a:r>
              <a:rPr lang="ja-JP" altLang="en-US"/>
              <a:t>・</a:t>
            </a:r>
            <a:r>
              <a:rPr lang="en-US" altLang="ja-JP"/>
              <a:t>3</a:t>
            </a:r>
            <a:r>
              <a:rPr lang="ja-JP" altLang="en-US"/>
              <a:t>歳児</a:t>
            </a:r>
          </a:p>
          <a:p>
            <a:r>
              <a:rPr lang="ja-JP" altLang="en-US"/>
              <a:t>幼稚園　</a:t>
            </a:r>
            <a:r>
              <a:rPr lang="en-US" altLang="ja-JP"/>
              <a:t>2</a:t>
            </a:r>
            <a:r>
              <a:rPr lang="ja-JP" altLang="en-US"/>
              <a:t>～</a:t>
            </a:r>
            <a:r>
              <a:rPr lang="en-US" altLang="ja-JP"/>
              <a:t>6</a:t>
            </a:r>
            <a:r>
              <a:rPr lang="ja-JP" altLang="en-US"/>
              <a:t>・</a:t>
            </a:r>
            <a:r>
              <a:rPr lang="en-US" altLang="ja-JP"/>
              <a:t>7</a:t>
            </a:r>
            <a:r>
              <a:rPr lang="ja-JP" altLang="en-US"/>
              <a:t>歳児</a:t>
            </a:r>
          </a:p>
          <a:p>
            <a:r>
              <a:rPr lang="ja-JP" altLang="en-US"/>
              <a:t>統合児童施設　</a:t>
            </a:r>
            <a:r>
              <a:rPr lang="en-US" altLang="ja-JP"/>
              <a:t>0</a:t>
            </a:r>
            <a:r>
              <a:rPr lang="ja-JP" altLang="en-US"/>
              <a:t>～</a:t>
            </a:r>
            <a:r>
              <a:rPr lang="en-US" altLang="ja-JP"/>
              <a:t>6</a:t>
            </a:r>
            <a:r>
              <a:rPr lang="ja-JP" altLang="en-US"/>
              <a:t>・</a:t>
            </a:r>
            <a:r>
              <a:rPr lang="en-US" altLang="ja-JP"/>
              <a:t>7</a:t>
            </a:r>
            <a:r>
              <a:rPr lang="ja-JP" altLang="en-US"/>
              <a:t>歳児</a:t>
            </a:r>
          </a:p>
          <a:p>
            <a:r>
              <a:rPr lang="ja-JP" altLang="en-US"/>
              <a:t>学童保育</a:t>
            </a:r>
          </a:p>
          <a:p>
            <a:r>
              <a:rPr lang="ja-JP" altLang="en-US"/>
              <a:t>フリータイムセンター</a:t>
            </a:r>
          </a:p>
          <a:p>
            <a:r>
              <a:rPr lang="ja-JP" altLang="en-US"/>
              <a:t>ユーススコーレ</a:t>
            </a:r>
          </a:p>
          <a:p>
            <a:pPr>
              <a:buFont typeface="Wingdings" pitchFamily="2" charset="2"/>
              <a:buNone/>
            </a:pPr>
            <a:r>
              <a:rPr lang="ja-JP" altLang="en-US"/>
              <a:t>　・・・各自治体は設置義務を負っている</a:t>
            </a:r>
          </a:p>
          <a:p>
            <a:endParaRPr lang="en-US" altLang="ja-JP"/>
          </a:p>
        </p:txBody>
      </p:sp>
    </p:spTree>
    <p:extLst>
      <p:ext uri="{BB962C8B-B14F-4D97-AF65-F5344CB8AC3E}">
        <p14:creationId xmlns:p14="http://schemas.microsoft.com/office/powerpoint/2010/main" val="83088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anim calcmode="lin" valueType="num">
                                      <p:cBhvr>
                                        <p:cTn id="8" dur="1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98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9811">
                                            <p:txEl>
                                              <p:pRg st="1" end="1"/>
                                            </p:txEl>
                                          </p:spTgt>
                                        </p:tgtEl>
                                        <p:attrNameLst>
                                          <p:attrName>style.visibility</p:attrName>
                                        </p:attrNameLst>
                                      </p:cBhvr>
                                      <p:to>
                                        <p:strVal val="visible"/>
                                      </p:to>
                                    </p:set>
                                    <p:animEffect transition="in" filter="fade">
                                      <p:cBhvr>
                                        <p:cTn id="14" dur="1000"/>
                                        <p:tgtEl>
                                          <p:spTgt spid="119811">
                                            <p:txEl>
                                              <p:pRg st="1" end="1"/>
                                            </p:txEl>
                                          </p:spTgt>
                                        </p:tgtEl>
                                      </p:cBhvr>
                                    </p:animEffect>
                                    <p:anim calcmode="lin" valueType="num">
                                      <p:cBhvr>
                                        <p:cTn id="15" dur="10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98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9811">
                                            <p:txEl>
                                              <p:pRg st="2" end="2"/>
                                            </p:txEl>
                                          </p:spTgt>
                                        </p:tgtEl>
                                        <p:attrNameLst>
                                          <p:attrName>style.visibility</p:attrName>
                                        </p:attrNameLst>
                                      </p:cBhvr>
                                      <p:to>
                                        <p:strVal val="visible"/>
                                      </p:to>
                                    </p:set>
                                    <p:animEffect transition="in" filter="fade">
                                      <p:cBhvr>
                                        <p:cTn id="21" dur="1000"/>
                                        <p:tgtEl>
                                          <p:spTgt spid="119811">
                                            <p:txEl>
                                              <p:pRg st="2" end="2"/>
                                            </p:txEl>
                                          </p:spTgt>
                                        </p:tgtEl>
                                      </p:cBhvr>
                                    </p:animEffect>
                                    <p:anim calcmode="lin" valueType="num">
                                      <p:cBhvr>
                                        <p:cTn id="22" dur="10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98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9811">
                                            <p:txEl>
                                              <p:pRg st="3" end="3"/>
                                            </p:txEl>
                                          </p:spTgt>
                                        </p:tgtEl>
                                        <p:attrNameLst>
                                          <p:attrName>style.visibility</p:attrName>
                                        </p:attrNameLst>
                                      </p:cBhvr>
                                      <p:to>
                                        <p:strVal val="visible"/>
                                      </p:to>
                                    </p:set>
                                    <p:animEffect transition="in" filter="fade">
                                      <p:cBhvr>
                                        <p:cTn id="28" dur="1000"/>
                                        <p:tgtEl>
                                          <p:spTgt spid="119811">
                                            <p:txEl>
                                              <p:pRg st="3" end="3"/>
                                            </p:txEl>
                                          </p:spTgt>
                                        </p:tgtEl>
                                      </p:cBhvr>
                                    </p:animEffect>
                                    <p:anim calcmode="lin" valueType="num">
                                      <p:cBhvr>
                                        <p:cTn id="29" dur="10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98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9811">
                                            <p:txEl>
                                              <p:pRg st="4" end="4"/>
                                            </p:txEl>
                                          </p:spTgt>
                                        </p:tgtEl>
                                        <p:attrNameLst>
                                          <p:attrName>style.visibility</p:attrName>
                                        </p:attrNameLst>
                                      </p:cBhvr>
                                      <p:to>
                                        <p:strVal val="visible"/>
                                      </p:to>
                                    </p:set>
                                    <p:animEffect transition="in" filter="fade">
                                      <p:cBhvr>
                                        <p:cTn id="35" dur="1000"/>
                                        <p:tgtEl>
                                          <p:spTgt spid="119811">
                                            <p:txEl>
                                              <p:pRg st="4" end="4"/>
                                            </p:txEl>
                                          </p:spTgt>
                                        </p:tgtEl>
                                      </p:cBhvr>
                                    </p:animEffect>
                                    <p:anim calcmode="lin" valueType="num">
                                      <p:cBhvr>
                                        <p:cTn id="36" dur="1000" fill="hold"/>
                                        <p:tgtEl>
                                          <p:spTgt spid="1198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98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9811">
                                            <p:txEl>
                                              <p:pRg st="5" end="5"/>
                                            </p:txEl>
                                          </p:spTgt>
                                        </p:tgtEl>
                                        <p:attrNameLst>
                                          <p:attrName>style.visibility</p:attrName>
                                        </p:attrNameLst>
                                      </p:cBhvr>
                                      <p:to>
                                        <p:strVal val="visible"/>
                                      </p:to>
                                    </p:set>
                                    <p:animEffect transition="in" filter="fade">
                                      <p:cBhvr>
                                        <p:cTn id="42" dur="1000"/>
                                        <p:tgtEl>
                                          <p:spTgt spid="119811">
                                            <p:txEl>
                                              <p:pRg st="5" end="5"/>
                                            </p:txEl>
                                          </p:spTgt>
                                        </p:tgtEl>
                                      </p:cBhvr>
                                    </p:animEffect>
                                    <p:anim calcmode="lin" valueType="num">
                                      <p:cBhvr>
                                        <p:cTn id="43" dur="1000" fill="hold"/>
                                        <p:tgtEl>
                                          <p:spTgt spid="1198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98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9811">
                                            <p:txEl>
                                              <p:pRg st="6" end="6"/>
                                            </p:txEl>
                                          </p:spTgt>
                                        </p:tgtEl>
                                        <p:attrNameLst>
                                          <p:attrName>style.visibility</p:attrName>
                                        </p:attrNameLst>
                                      </p:cBhvr>
                                      <p:to>
                                        <p:strVal val="visible"/>
                                      </p:to>
                                    </p:set>
                                    <p:animEffect transition="in" filter="fade">
                                      <p:cBhvr>
                                        <p:cTn id="49" dur="1000"/>
                                        <p:tgtEl>
                                          <p:spTgt spid="119811">
                                            <p:txEl>
                                              <p:pRg st="6" end="6"/>
                                            </p:txEl>
                                          </p:spTgt>
                                        </p:tgtEl>
                                      </p:cBhvr>
                                    </p:animEffect>
                                    <p:anim calcmode="lin" valueType="num">
                                      <p:cBhvr>
                                        <p:cTn id="50" dur="1000" fill="hold"/>
                                        <p:tgtEl>
                                          <p:spTgt spid="1198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98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森の幼稚園</a:t>
            </a:r>
          </a:p>
        </p:txBody>
      </p:sp>
      <p:sp>
        <p:nvSpPr>
          <p:cNvPr id="8195" name="Rectangle 3"/>
          <p:cNvSpPr>
            <a:spLocks noGrp="1" noChangeArrowheads="1"/>
          </p:cNvSpPr>
          <p:nvPr>
            <p:ph type="body" idx="1"/>
          </p:nvPr>
        </p:nvSpPr>
        <p:spPr/>
        <p:txBody>
          <a:bodyPr/>
          <a:lstStyle/>
          <a:p>
            <a:pPr eaLnBrk="1" hangingPunct="1"/>
            <a:r>
              <a:rPr lang="ja-JP" altLang="en-US" smtClean="0"/>
              <a:t>校舎をもたず自然の中で保育（デンマークが発祥地　１９７０年頃　その後各地に広まる）</a:t>
            </a:r>
          </a:p>
          <a:p>
            <a:pPr eaLnBrk="1" hangingPunct="1"/>
            <a:r>
              <a:rPr lang="ja-JP" altLang="en-US" smtClean="0"/>
              <a:t>自然の理解・自然の中で育つ</a:t>
            </a:r>
          </a:p>
          <a:p>
            <a:pPr eaLnBrk="1" hangingPunct="1"/>
            <a:r>
              <a:rPr lang="ja-JP" altLang="en-US" smtClean="0"/>
              <a:t>規律性を育てる。（危険回避）</a:t>
            </a:r>
          </a:p>
          <a:p>
            <a:pPr eaLnBrk="1" hangingPunct="1"/>
            <a:r>
              <a:rPr lang="ja-JP" altLang="en-US" smtClean="0"/>
              <a:t>自然の理解（積極的理解と危険回避）</a:t>
            </a:r>
          </a:p>
          <a:p>
            <a:pPr eaLnBrk="1" hangingPunct="1"/>
            <a:r>
              <a:rPr lang="ja-JP" altLang="en-US" smtClean="0"/>
              <a:t>健康と協調性</a:t>
            </a:r>
          </a:p>
        </p:txBody>
      </p:sp>
    </p:spTree>
    <p:extLst>
      <p:ext uri="{BB962C8B-B14F-4D97-AF65-F5344CB8AC3E}">
        <p14:creationId xmlns:p14="http://schemas.microsoft.com/office/powerpoint/2010/main" val="254477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風刺画</a:t>
            </a:r>
            <a:r>
              <a:rPr lang="ja-JP" altLang="en-US"/>
              <a:t>事件</a:t>
            </a:r>
            <a:endParaRPr kumimoji="1" lang="ja-JP" altLang="en-US"/>
          </a:p>
        </p:txBody>
      </p:sp>
      <p:sp>
        <p:nvSpPr>
          <p:cNvPr id="3" name="コンテンツ プレースホルダー 2"/>
          <p:cNvSpPr>
            <a:spLocks noGrp="1"/>
          </p:cNvSpPr>
          <p:nvPr>
            <p:ph idx="1"/>
          </p:nvPr>
        </p:nvSpPr>
        <p:spPr/>
        <p:txBody>
          <a:bodyPr/>
          <a:lstStyle/>
          <a:p>
            <a:r>
              <a:rPr kumimoji="1" lang="en-US" altLang="ja-JP" dirty="0" smtClean="0"/>
              <a:t>2005</a:t>
            </a:r>
            <a:r>
              <a:rPr kumimoji="1" lang="ja-JP" altLang="en-US" dirty="0" smtClean="0"/>
              <a:t>年、ムハンマドの風刺画掲載</a:t>
            </a:r>
          </a:p>
          <a:p>
            <a:r>
              <a:rPr lang="en-US" altLang="ja-JP" dirty="0" smtClean="0"/>
              <a:t>2015.1</a:t>
            </a:r>
            <a:r>
              <a:rPr lang="ja-JP" altLang="en-US" dirty="0" smtClean="0"/>
              <a:t> フランスのシャルリー・エブド社のイスラム過激派風刺画に対するイスラム原理主義者の出版社襲撃→デンマークに飛び火</a:t>
            </a:r>
            <a:endParaRPr kumimoji="1" lang="ja-JP" altLang="en-US" dirty="0"/>
          </a:p>
        </p:txBody>
      </p:sp>
    </p:spTree>
    <p:extLst>
      <p:ext uri="{BB962C8B-B14F-4D97-AF65-F5344CB8AC3E}">
        <p14:creationId xmlns:p14="http://schemas.microsoft.com/office/powerpoint/2010/main" val="70613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経済力</a:t>
            </a:r>
          </a:p>
        </p:txBody>
      </p:sp>
      <p:sp>
        <p:nvSpPr>
          <p:cNvPr id="12291" name="Rectangle 3"/>
          <p:cNvSpPr>
            <a:spLocks noGrp="1" noChangeArrowheads="1"/>
          </p:cNvSpPr>
          <p:nvPr>
            <p:ph type="body" idx="1"/>
          </p:nvPr>
        </p:nvSpPr>
        <p:spPr/>
        <p:txBody>
          <a:bodyPr/>
          <a:lstStyle/>
          <a:p>
            <a:pPr eaLnBrk="1" hangingPunct="1">
              <a:lnSpc>
                <a:spcPct val="80000"/>
              </a:lnSpc>
            </a:pPr>
            <a:r>
              <a:rPr lang="ja-JP" altLang="en-US" sz="2800" smtClean="0"/>
              <a:t>トップクラスの国際競争力</a:t>
            </a:r>
          </a:p>
          <a:p>
            <a:pPr eaLnBrk="1" hangingPunct="1">
              <a:lnSpc>
                <a:spcPct val="80000"/>
              </a:lnSpc>
            </a:pPr>
            <a:r>
              <a:rPr lang="ja-JP" altLang="en-US" sz="2800" smtClean="0"/>
              <a:t>第</a:t>
            </a:r>
            <a:r>
              <a:rPr lang="en-US" altLang="ja-JP" sz="2800" smtClean="0"/>
              <a:t>10</a:t>
            </a:r>
            <a:r>
              <a:rPr lang="ja-JP" altLang="en-US" sz="2800" smtClean="0"/>
              <a:t>位　カナダ</a:t>
            </a:r>
            <a:br>
              <a:rPr lang="ja-JP" altLang="en-US" sz="2800" smtClean="0"/>
            </a:br>
            <a:r>
              <a:rPr lang="ja-JP" altLang="en-US" sz="2800" smtClean="0"/>
              <a:t>第９位　スウェーデン</a:t>
            </a:r>
            <a:br>
              <a:rPr lang="ja-JP" altLang="en-US" sz="2800" smtClean="0"/>
            </a:br>
            <a:r>
              <a:rPr lang="ja-JP" altLang="en-US" sz="2800" smtClean="0"/>
              <a:t>第８位　オランダ</a:t>
            </a:r>
            <a:br>
              <a:rPr lang="ja-JP" altLang="en-US" sz="2800" smtClean="0"/>
            </a:br>
            <a:r>
              <a:rPr lang="ja-JP" altLang="en-US" sz="2800" smtClean="0"/>
              <a:t>第７位　アイスランド</a:t>
            </a:r>
            <a:br>
              <a:rPr lang="ja-JP" altLang="en-US" sz="2800" smtClean="0"/>
            </a:br>
            <a:r>
              <a:rPr lang="ja-JP" altLang="en-US" sz="2800" smtClean="0"/>
              <a:t>第６位　スイス</a:t>
            </a:r>
            <a:br>
              <a:rPr lang="ja-JP" altLang="en-US" sz="2800" smtClean="0"/>
            </a:br>
            <a:r>
              <a:rPr lang="ja-JP" altLang="en-US" sz="2800" smtClean="0"/>
              <a:t>第５位　デンマーク</a:t>
            </a:r>
            <a:br>
              <a:rPr lang="ja-JP" altLang="en-US" sz="2800" smtClean="0"/>
            </a:br>
            <a:r>
              <a:rPr lang="ja-JP" altLang="en-US" sz="2800" smtClean="0"/>
              <a:t>第４位　ルクセンブルク</a:t>
            </a:r>
            <a:br>
              <a:rPr lang="ja-JP" altLang="en-US" sz="2800" smtClean="0"/>
            </a:br>
            <a:r>
              <a:rPr lang="ja-JP" altLang="en-US" sz="2800" smtClean="0"/>
              <a:t>第３位　香港</a:t>
            </a:r>
            <a:br>
              <a:rPr lang="ja-JP" altLang="en-US" sz="2800" smtClean="0"/>
            </a:br>
            <a:r>
              <a:rPr lang="ja-JP" altLang="en-US" sz="2800" smtClean="0"/>
              <a:t>第２位　シンガポール</a:t>
            </a:r>
            <a:br>
              <a:rPr lang="ja-JP" altLang="en-US" sz="2800" smtClean="0"/>
            </a:br>
            <a:r>
              <a:rPr lang="ja-JP" altLang="en-US" sz="2800" smtClean="0"/>
              <a:t>第１位　米国</a:t>
            </a:r>
            <a:br>
              <a:rPr lang="ja-JP" altLang="en-US" sz="2800" smtClean="0"/>
            </a:br>
            <a:r>
              <a:rPr lang="ja-JP" altLang="en-US" sz="2800" smtClean="0"/>
              <a:t>経済開発国際研究所 （スイス）</a:t>
            </a:r>
          </a:p>
        </p:txBody>
      </p:sp>
    </p:spTree>
    <p:extLst>
      <p:ext uri="{BB962C8B-B14F-4D97-AF65-F5344CB8AC3E}">
        <p14:creationId xmlns:p14="http://schemas.microsoft.com/office/powerpoint/2010/main" val="4171137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p:cNvPicPr>
            <a:picLocks noChangeAspect="1" noChangeArrowheads="1"/>
          </p:cNvPicPr>
          <p:nvPr/>
        </p:nvPicPr>
        <p:blipFill>
          <a:blip r:embed="rId2" cstate="print"/>
          <a:srcRect/>
          <a:stretch>
            <a:fillRect/>
          </a:stretch>
        </p:blipFill>
        <p:spPr bwMode="auto">
          <a:xfrm>
            <a:off x="179388" y="96838"/>
            <a:ext cx="8640762" cy="6554787"/>
          </a:xfrm>
          <a:prstGeom prst="rect">
            <a:avLst/>
          </a:prstGeom>
          <a:noFill/>
          <a:ln w="9525">
            <a:noFill/>
            <a:miter lim="800000"/>
            <a:headEnd/>
            <a:tailEnd/>
          </a:ln>
        </p:spPr>
      </p:pic>
    </p:spTree>
    <p:extLst>
      <p:ext uri="{BB962C8B-B14F-4D97-AF65-F5344CB8AC3E}">
        <p14:creationId xmlns:p14="http://schemas.microsoft.com/office/powerpoint/2010/main" val="3027554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t>デンマークのエネルギー自給</a:t>
            </a:r>
          </a:p>
        </p:txBody>
      </p:sp>
      <p:sp>
        <p:nvSpPr>
          <p:cNvPr id="15363" name="Rectangle 3"/>
          <p:cNvSpPr>
            <a:spLocks noGrp="1" noChangeArrowheads="1"/>
          </p:cNvSpPr>
          <p:nvPr>
            <p:ph type="body" idx="1"/>
          </p:nvPr>
        </p:nvSpPr>
        <p:spPr/>
        <p:txBody>
          <a:bodyPr/>
          <a:lstStyle/>
          <a:p>
            <a:pPr eaLnBrk="1" hangingPunct="1">
              <a:lnSpc>
                <a:spcPct val="90000"/>
              </a:lnSpc>
            </a:pPr>
            <a:r>
              <a:rPr lang="ja-JP" altLang="en-US" smtClean="0"/>
              <a:t>風力発電の数少ない成功例</a:t>
            </a:r>
          </a:p>
          <a:p>
            <a:pPr eaLnBrk="1" hangingPunct="1">
              <a:lnSpc>
                <a:spcPct val="90000"/>
              </a:lnSpc>
            </a:pPr>
            <a:r>
              <a:rPr lang="ja-JP" altLang="en-US" smtClean="0"/>
              <a:t>何故成功したか　専門家と住民自治との連携</a:t>
            </a:r>
          </a:p>
          <a:p>
            <a:pPr eaLnBrk="1" hangingPunct="1">
              <a:lnSpc>
                <a:spcPct val="90000"/>
              </a:lnSpc>
            </a:pPr>
            <a:r>
              <a:rPr lang="ja-JP" altLang="en-US" smtClean="0"/>
              <a:t>フォルケホイスコレが風力発電の運動の中心となった。</a:t>
            </a:r>
          </a:p>
          <a:p>
            <a:pPr eaLnBrk="1" hangingPunct="1">
              <a:lnSpc>
                <a:spcPct val="90000"/>
              </a:lnSpc>
            </a:pPr>
            <a:r>
              <a:rPr lang="ja-JP" altLang="en-US" smtClean="0"/>
              <a:t>大規模発電ではなく、小規模（個別の家庭）の風力発電を重視。</a:t>
            </a:r>
          </a:p>
          <a:p>
            <a:pPr eaLnBrk="1" hangingPunct="1">
              <a:lnSpc>
                <a:spcPct val="90000"/>
              </a:lnSpc>
            </a:pPr>
            <a:r>
              <a:rPr lang="ja-JP" altLang="en-US" smtClean="0"/>
              <a:t>１９７２年に２％の自給が、現在は１３０％で電力を輸出している。</a:t>
            </a:r>
          </a:p>
          <a:p>
            <a:pPr eaLnBrk="1" hangingPunct="1">
              <a:lnSpc>
                <a:spcPct val="90000"/>
              </a:lnSpc>
            </a:pPr>
            <a:r>
              <a:rPr lang="ja-JP" altLang="en-US" smtClean="0"/>
              <a:t>日本は１９７２年に２３％、今は４％。</a:t>
            </a:r>
          </a:p>
        </p:txBody>
      </p:sp>
    </p:spTree>
    <p:extLst>
      <p:ext uri="{BB962C8B-B14F-4D97-AF65-F5344CB8AC3E}">
        <p14:creationId xmlns:p14="http://schemas.microsoft.com/office/powerpoint/2010/main" val="2688775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smtClean="0"/>
              <a:t>デンマークのエネルギー</a:t>
            </a:r>
            <a:r>
              <a:rPr lang="ja-JP" altLang="en-US" dirty="0" smtClean="0"/>
              <a:t>自給</a:t>
            </a:r>
            <a:br>
              <a:rPr lang="ja-JP" altLang="en-US" dirty="0" smtClean="0"/>
            </a:br>
            <a:r>
              <a:rPr lang="ja-JP" altLang="en-US" dirty="0" smtClean="0"/>
              <a:t>（道のり）</a:t>
            </a:r>
            <a:endParaRPr lang="ja-JP" altLang="en-US" dirty="0" smtClean="0"/>
          </a:p>
        </p:txBody>
      </p:sp>
      <p:sp>
        <p:nvSpPr>
          <p:cNvPr id="14339" name="Rectangle 3"/>
          <p:cNvSpPr>
            <a:spLocks noGrp="1" noChangeArrowheads="1"/>
          </p:cNvSpPr>
          <p:nvPr>
            <p:ph type="body" idx="1"/>
          </p:nvPr>
        </p:nvSpPr>
        <p:spPr>
          <a:xfrm>
            <a:off x="468313" y="1628775"/>
            <a:ext cx="8229600" cy="4525963"/>
          </a:xfrm>
        </p:spPr>
        <p:txBody>
          <a:bodyPr/>
          <a:lstStyle/>
          <a:p>
            <a:pPr eaLnBrk="1" hangingPunct="1"/>
            <a:endParaRPr lang="en-US" altLang="ja-JP" smtClean="0"/>
          </a:p>
          <a:p>
            <a:pPr eaLnBrk="1" hangingPunct="1"/>
            <a:endParaRPr lang="en-US" altLang="ja-JP" smtClean="0"/>
          </a:p>
        </p:txBody>
      </p:sp>
      <p:sp>
        <p:nvSpPr>
          <p:cNvPr id="14340" name="Rectangle 4"/>
          <p:cNvSpPr>
            <a:spLocks noChangeArrowheads="1"/>
          </p:cNvSpPr>
          <p:nvPr/>
        </p:nvSpPr>
        <p:spPr bwMode="auto">
          <a:xfrm>
            <a:off x="179388" y="2090738"/>
            <a:ext cx="8496300" cy="3662362"/>
          </a:xfrm>
          <a:prstGeom prst="rect">
            <a:avLst/>
          </a:prstGeom>
          <a:noFill/>
          <a:ln w="9525">
            <a:noFill/>
            <a:miter lim="800000"/>
            <a:headEnd/>
            <a:tailEnd/>
          </a:ln>
        </p:spPr>
        <p:txBody>
          <a:bodyPr anchor="ctr">
            <a:spAutoFit/>
          </a:bodyPr>
          <a:lstStyle/>
          <a:p>
            <a:r>
              <a:rPr lang="ja-JP" altLang="en-US"/>
              <a:t>地域暖房にはコージェネレーションを促進し</a:t>
            </a:r>
            <a:r>
              <a:rPr lang="en-US" altLang="ja-JP"/>
              <a:t>､</a:t>
            </a:r>
            <a:r>
              <a:rPr lang="ja-JP" altLang="en-US"/>
              <a:t>その普及率は１９７２年２９％から１９８８年５５％まで向上した。</a:t>
            </a:r>
          </a:p>
          <a:p>
            <a:r>
              <a:rPr lang="ja-JP" altLang="en-US"/>
              <a:t>１９７７年から建築には断熱が義務付けられた。</a:t>
            </a:r>
            <a:br>
              <a:rPr lang="ja-JP" altLang="en-US"/>
            </a:br>
            <a:r>
              <a:rPr lang="ja-JP" altLang="en-US"/>
              <a:t>１９７９年から、風力・わら・木屑・バイオマス及び廃棄物を含む主要な再生可能エネルギーを利用した発電設備の建設費に補助金制度をつくった。</a:t>
            </a:r>
            <a:br>
              <a:rPr lang="ja-JP" altLang="en-US"/>
            </a:br>
            <a:r>
              <a:rPr lang="ja-JP" altLang="en-US"/>
              <a:t>１９７７年エネルギー税の導入。</a:t>
            </a:r>
            <a:br>
              <a:rPr lang="ja-JP" altLang="en-US"/>
            </a:br>
            <a:r>
              <a:rPr lang="ja-JP" altLang="en-US"/>
              <a:t>１９８２年議会は北海油田の開発に本格的に力を入れることを決議し１５カ所の採掘 を許可した</a:t>
            </a:r>
            <a:r>
              <a:rPr lang="en-US" altLang="ja-JP"/>
              <a:t>｡ </a:t>
            </a:r>
            <a:br>
              <a:rPr lang="en-US" altLang="ja-JP"/>
            </a:br>
            <a:r>
              <a:rPr lang="ja-JP" altLang="en-US"/>
              <a:t>１９９２年頃から石油の純輸出国となり、１９９７年になるとエネルギー輸入と輸出がほぼ同じになった。</a:t>
            </a:r>
            <a:br>
              <a:rPr lang="ja-JP" altLang="en-US"/>
            </a:br>
            <a:r>
              <a:rPr lang="ja-JP" altLang="en-US"/>
              <a:t>２０００年にはエネルギー自給率は１３７％になり、電力はノルウェー、ドイツに輸出するまでになった。</a:t>
            </a:r>
            <a:br>
              <a:rPr lang="ja-JP" altLang="en-US"/>
            </a:br>
            <a:r>
              <a:rPr lang="en-US" altLang="ja-JP"/>
              <a:t>http://eco-g.co.jp/denmark.html</a:t>
            </a:r>
          </a:p>
        </p:txBody>
      </p:sp>
    </p:spTree>
    <p:extLst>
      <p:ext uri="{BB962C8B-B14F-4D97-AF65-F5344CB8AC3E}">
        <p14:creationId xmlns:p14="http://schemas.microsoft.com/office/powerpoint/2010/main" val="536722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ja-JP" altLang="en-US"/>
              <a:t>デンマーク社会</a:t>
            </a:r>
          </a:p>
        </p:txBody>
      </p:sp>
      <p:sp>
        <p:nvSpPr>
          <p:cNvPr id="117763" name="Rectangle 3"/>
          <p:cNvSpPr>
            <a:spLocks noGrp="1" noChangeArrowheads="1"/>
          </p:cNvSpPr>
          <p:nvPr>
            <p:ph type="body" idx="1"/>
          </p:nvPr>
        </p:nvSpPr>
        <p:spPr>
          <a:xfrm>
            <a:off x="827088" y="1412777"/>
            <a:ext cx="8128000" cy="4752528"/>
          </a:xfrm>
        </p:spPr>
        <p:txBody>
          <a:bodyPr/>
          <a:lstStyle/>
          <a:p>
            <a:r>
              <a:rPr lang="ja-JP" altLang="en-US" b="1" dirty="0"/>
              <a:t>世界幸福度調査</a:t>
            </a:r>
            <a:r>
              <a:rPr lang="ja-JP" altLang="en-US" dirty="0"/>
              <a:t>　第</a:t>
            </a:r>
            <a:r>
              <a:rPr lang="en-US" altLang="ja-JP" sz="3600" b="1" dirty="0"/>
              <a:t>1</a:t>
            </a:r>
            <a:r>
              <a:rPr lang="ja-JP" altLang="en-US" dirty="0" smtClean="0"/>
              <a:t>位（テキストｐ７３）</a:t>
            </a:r>
            <a:endParaRPr lang="ja-JP" altLang="en-US" dirty="0"/>
          </a:p>
          <a:p>
            <a:pPr>
              <a:buFont typeface="Wingdings" pitchFamily="2" charset="2"/>
              <a:buNone/>
            </a:pPr>
            <a:r>
              <a:rPr lang="ja-JP" altLang="en-US" dirty="0"/>
              <a:t>　　経済力と社会福祉の適正な</a:t>
            </a:r>
            <a:r>
              <a:rPr lang="ja-JP" altLang="en-US" dirty="0" smtClean="0"/>
              <a:t>バランス</a:t>
            </a:r>
            <a:endParaRPr lang="ja-JP" altLang="en-US" dirty="0"/>
          </a:p>
          <a:p>
            <a:pPr>
              <a:buFont typeface="Wingdings" pitchFamily="2" charset="2"/>
              <a:buNone/>
            </a:pPr>
            <a:r>
              <a:rPr lang="ja-JP" altLang="en-US" dirty="0"/>
              <a:t>　　</a:t>
            </a:r>
            <a:r>
              <a:rPr lang="ja-JP" altLang="en-US" b="1" dirty="0"/>
              <a:t>幸福の要因</a:t>
            </a:r>
            <a:r>
              <a:rPr lang="ja-JP" altLang="en-US" dirty="0"/>
              <a:t>　</a:t>
            </a:r>
          </a:p>
          <a:p>
            <a:pPr>
              <a:buFont typeface="Wingdings" pitchFamily="2" charset="2"/>
              <a:buNone/>
            </a:pPr>
            <a:r>
              <a:rPr lang="ja-JP" altLang="en-US" dirty="0"/>
              <a:t>　　　・生き方の選択の自由</a:t>
            </a:r>
          </a:p>
          <a:p>
            <a:pPr>
              <a:buFont typeface="Wingdings" pitchFamily="2" charset="2"/>
              <a:buNone/>
            </a:pPr>
            <a:r>
              <a:rPr lang="ja-JP" altLang="en-US" dirty="0"/>
              <a:t>　　　・男女平等の推進</a:t>
            </a:r>
          </a:p>
          <a:p>
            <a:pPr>
              <a:buFont typeface="Wingdings" pitchFamily="2" charset="2"/>
              <a:buNone/>
            </a:pPr>
            <a:r>
              <a:rPr lang="ja-JP" altLang="en-US" dirty="0"/>
              <a:t>　　　・マイノリティーに対する</a:t>
            </a:r>
            <a:r>
              <a:rPr lang="ja-JP" altLang="en-US" dirty="0" smtClean="0"/>
              <a:t>寛容</a:t>
            </a:r>
          </a:p>
          <a:p>
            <a:pPr>
              <a:buFont typeface="Wingdings" pitchFamily="2" charset="2"/>
              <a:buNone/>
            </a:pPr>
            <a:r>
              <a:rPr lang="ja-JP" altLang="en-US" dirty="0" smtClean="0"/>
              <a:t>　　　　　エスノセントリズムがあるという説も</a:t>
            </a:r>
          </a:p>
          <a:p>
            <a:pPr>
              <a:buFont typeface="Wingdings" pitchFamily="2" charset="2"/>
              <a:buNone/>
            </a:pPr>
            <a:r>
              <a:rPr lang="ja-JP" altLang="en-US" dirty="0" smtClean="0"/>
              <a:t>　　　　　（ムハンマド風刺画事件）</a:t>
            </a:r>
            <a:endParaRPr lang="ja-JP" altLang="en-US" dirty="0"/>
          </a:p>
          <a:p>
            <a:pPr>
              <a:buFont typeface="Wingdings" pitchFamily="2" charset="2"/>
              <a:buNone/>
            </a:pPr>
            <a:r>
              <a:rPr lang="ja-JP"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p:cTn id="7" dur="500" fill="hold"/>
                                        <p:tgtEl>
                                          <p:spTgt spid="117762"/>
                                        </p:tgtEl>
                                        <p:attrNameLst>
                                          <p:attrName>ppt_w</p:attrName>
                                        </p:attrNameLst>
                                      </p:cBhvr>
                                      <p:tavLst>
                                        <p:tav tm="0">
                                          <p:val>
                                            <p:fltVal val="0"/>
                                          </p:val>
                                        </p:tav>
                                        <p:tav tm="100000">
                                          <p:val>
                                            <p:strVal val="#ppt_w"/>
                                          </p:val>
                                        </p:tav>
                                      </p:tavLst>
                                    </p:anim>
                                    <p:anim calcmode="lin" valueType="num">
                                      <p:cBhvr>
                                        <p:cTn id="8" dur="500" fill="hold"/>
                                        <p:tgtEl>
                                          <p:spTgt spid="117762"/>
                                        </p:tgtEl>
                                        <p:attrNameLst>
                                          <p:attrName>ppt_h</p:attrName>
                                        </p:attrNameLst>
                                      </p:cBhvr>
                                      <p:tavLst>
                                        <p:tav tm="0">
                                          <p:val>
                                            <p:fltVal val="0"/>
                                          </p:val>
                                        </p:tav>
                                        <p:tav tm="100000">
                                          <p:val>
                                            <p:strVal val="#ppt_h"/>
                                          </p:val>
                                        </p:tav>
                                      </p:tavLst>
                                    </p:anim>
                                    <p:animEffect transition="in" filter="fade">
                                      <p:cBhvr>
                                        <p:cTn id="9" dur="500"/>
                                        <p:tgtEl>
                                          <p:spTgt spid="11776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7763">
                                            <p:txEl>
                                              <p:pRg st="0" end="0"/>
                                            </p:txEl>
                                          </p:spTgt>
                                        </p:tgtEl>
                                        <p:attrNameLst>
                                          <p:attrName>style.visibility</p:attrName>
                                        </p:attrNameLst>
                                      </p:cBhvr>
                                      <p:to>
                                        <p:strVal val="visible"/>
                                      </p:to>
                                    </p:set>
                                    <p:animEffect transition="in" filter="fade">
                                      <p:cBhvr>
                                        <p:cTn id="14" dur="1000">
                                          <p:stCondLst>
                                            <p:cond delay="0"/>
                                          </p:stCondLst>
                                        </p:cTn>
                                        <p:tgtEl>
                                          <p:spTgt spid="11776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Effect transition="in" filter="fade">
                                      <p:cBhvr>
                                        <p:cTn id="19" dur="1000">
                                          <p:stCondLst>
                                            <p:cond delay="0"/>
                                          </p:stCondLst>
                                        </p:cTn>
                                        <p:tgtEl>
                                          <p:spTgt spid="11776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7763">
                                            <p:txEl>
                                              <p:pRg st="2" end="2"/>
                                            </p:txEl>
                                          </p:spTgt>
                                        </p:tgtEl>
                                        <p:attrNameLst>
                                          <p:attrName>style.visibility</p:attrName>
                                        </p:attrNameLst>
                                      </p:cBhvr>
                                      <p:to>
                                        <p:strVal val="visible"/>
                                      </p:to>
                                    </p:set>
                                    <p:animEffect transition="in" filter="fade">
                                      <p:cBhvr>
                                        <p:cTn id="24" dur="1000">
                                          <p:stCondLst>
                                            <p:cond delay="0"/>
                                          </p:stCondLst>
                                        </p:cTn>
                                        <p:tgtEl>
                                          <p:spTgt spid="11776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7763">
                                            <p:txEl>
                                              <p:pRg st="3" end="3"/>
                                            </p:txEl>
                                          </p:spTgt>
                                        </p:tgtEl>
                                        <p:attrNameLst>
                                          <p:attrName>style.visibility</p:attrName>
                                        </p:attrNameLst>
                                      </p:cBhvr>
                                      <p:to>
                                        <p:strVal val="visible"/>
                                      </p:to>
                                    </p:set>
                                    <p:animEffect transition="in" filter="fade">
                                      <p:cBhvr>
                                        <p:cTn id="29" dur="1000">
                                          <p:stCondLst>
                                            <p:cond delay="0"/>
                                          </p:stCondLst>
                                        </p:cTn>
                                        <p:tgtEl>
                                          <p:spTgt spid="11776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7763">
                                            <p:txEl>
                                              <p:pRg st="4" end="4"/>
                                            </p:txEl>
                                          </p:spTgt>
                                        </p:tgtEl>
                                        <p:attrNameLst>
                                          <p:attrName>style.visibility</p:attrName>
                                        </p:attrNameLst>
                                      </p:cBhvr>
                                      <p:to>
                                        <p:strVal val="visible"/>
                                      </p:to>
                                    </p:set>
                                    <p:animEffect transition="in" filter="fade">
                                      <p:cBhvr>
                                        <p:cTn id="34" dur="1000">
                                          <p:stCondLst>
                                            <p:cond delay="0"/>
                                          </p:stCondLst>
                                        </p:cTn>
                                        <p:tgtEl>
                                          <p:spTgt spid="11776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7763">
                                            <p:txEl>
                                              <p:pRg st="5" end="5"/>
                                            </p:txEl>
                                          </p:spTgt>
                                        </p:tgtEl>
                                        <p:attrNameLst>
                                          <p:attrName>style.visibility</p:attrName>
                                        </p:attrNameLst>
                                      </p:cBhvr>
                                      <p:to>
                                        <p:strVal val="visible"/>
                                      </p:to>
                                    </p:set>
                                    <p:animEffect transition="in" filter="fade">
                                      <p:cBhvr>
                                        <p:cTn id="39" dur="1000">
                                          <p:stCondLst>
                                            <p:cond delay="0"/>
                                          </p:stCondLst>
                                        </p:cTn>
                                        <p:tgtEl>
                                          <p:spTgt spid="11776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7763">
                                            <p:txEl>
                                              <p:pRg st="6" end="6"/>
                                            </p:txEl>
                                          </p:spTgt>
                                        </p:tgtEl>
                                        <p:attrNameLst>
                                          <p:attrName>style.visibility</p:attrName>
                                        </p:attrNameLst>
                                      </p:cBhvr>
                                      <p:to>
                                        <p:strVal val="visible"/>
                                      </p:to>
                                    </p:set>
                                    <p:animEffect transition="in" filter="fade">
                                      <p:cBhvr>
                                        <p:cTn id="44" dur="1000">
                                          <p:stCondLst>
                                            <p:cond delay="0"/>
                                          </p:stCondLst>
                                        </p:cTn>
                                        <p:tgtEl>
                                          <p:spTgt spid="11776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7763">
                                            <p:txEl>
                                              <p:pRg st="7" end="7"/>
                                            </p:txEl>
                                          </p:spTgt>
                                        </p:tgtEl>
                                        <p:attrNameLst>
                                          <p:attrName>style.visibility</p:attrName>
                                        </p:attrNameLst>
                                      </p:cBhvr>
                                      <p:to>
                                        <p:strVal val="visible"/>
                                      </p:to>
                                    </p:set>
                                    <p:animEffect transition="in" filter="fade">
                                      <p:cBhvr>
                                        <p:cTn id="49" dur="1000">
                                          <p:stCondLst>
                                            <p:cond delay="0"/>
                                          </p:stCondLst>
                                        </p:cTn>
                                        <p:tgtEl>
                                          <p:spTgt spid="11776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7763">
                                            <p:txEl>
                                              <p:pRg st="8" end="8"/>
                                            </p:txEl>
                                          </p:spTgt>
                                        </p:tgtEl>
                                        <p:attrNameLst>
                                          <p:attrName>style.visibility</p:attrName>
                                        </p:attrNameLst>
                                      </p:cBhvr>
                                      <p:to>
                                        <p:strVal val="visible"/>
                                      </p:to>
                                    </p:set>
                                    <p:animEffect transition="in" filter="fade">
                                      <p:cBhvr>
                                        <p:cTn id="54" dur="1000">
                                          <p:stCondLst>
                                            <p:cond delay="0"/>
                                          </p:stCondLst>
                                        </p:cTn>
                                        <p:tgtEl>
                                          <p:spTgt spid="1177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福祉政策</a:t>
            </a:r>
          </a:p>
        </p:txBody>
      </p:sp>
      <p:sp>
        <p:nvSpPr>
          <p:cNvPr id="11267" name="Rectangle 3"/>
          <p:cNvSpPr>
            <a:spLocks noGrp="1" noChangeArrowheads="1"/>
          </p:cNvSpPr>
          <p:nvPr>
            <p:ph type="body" idx="1"/>
          </p:nvPr>
        </p:nvSpPr>
        <p:spPr/>
        <p:txBody>
          <a:bodyPr/>
          <a:lstStyle/>
          <a:p>
            <a:pPr eaLnBrk="1" hangingPunct="1"/>
            <a:r>
              <a:rPr lang="ja-JP" altLang="en-US" dirty="0" smtClean="0"/>
              <a:t>典型的な「高福祉・高負担」の</a:t>
            </a:r>
            <a:r>
              <a:rPr lang="ja-JP" altLang="en-US" dirty="0" smtClean="0"/>
              <a:t>国家</a:t>
            </a:r>
          </a:p>
          <a:p>
            <a:pPr lvl="1" eaLnBrk="1" hangingPunct="1"/>
            <a:r>
              <a:rPr lang="ja-JP" altLang="en-US" dirty="0" smtClean="0"/>
              <a:t>新自由主義</a:t>
            </a:r>
            <a:r>
              <a:rPr lang="ja-JP" altLang="en-US" dirty="0"/>
              <a:t>ではなく</a:t>
            </a:r>
            <a:r>
              <a:rPr lang="ja-JP" altLang="en-US" dirty="0" smtClean="0"/>
              <a:t>、社会</a:t>
            </a:r>
            <a:r>
              <a:rPr lang="ja-JP" altLang="en-US" dirty="0"/>
              <a:t>民主主義</a:t>
            </a:r>
            <a:endParaRPr lang="ja-JP" altLang="en-US" dirty="0" smtClean="0"/>
          </a:p>
          <a:p>
            <a:pPr lvl="1" eaLnBrk="1" hangingPunct="1"/>
            <a:r>
              <a:rPr lang="ja-JP" altLang="en-US" dirty="0" smtClean="0"/>
              <a:t>「公的事業」　医療・教育・福祉等を「公的」に行う。「誰でも平等に」</a:t>
            </a:r>
          </a:p>
          <a:p>
            <a:pPr eaLnBrk="1" hangingPunct="1"/>
            <a:r>
              <a:rPr lang="ja-JP" altLang="en-US" dirty="0" smtClean="0"/>
              <a:t>女性の労働力率　スウェーデン　９５％前後</a:t>
            </a:r>
          </a:p>
          <a:p>
            <a:pPr eaLnBrk="1" hangingPunct="1"/>
            <a:endParaRPr lang="en-US" altLang="ja-JP" dirty="0" smtClean="0"/>
          </a:p>
        </p:txBody>
      </p:sp>
    </p:spTree>
    <p:extLst>
      <p:ext uri="{BB962C8B-B14F-4D97-AF65-F5344CB8AC3E}">
        <p14:creationId xmlns:p14="http://schemas.microsoft.com/office/powerpoint/2010/main" val="410117464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333</TotalTime>
  <Words>486</Words>
  <Application>Microsoft Office PowerPoint</Application>
  <PresentationFormat>画面に合わせる (4:3)</PresentationFormat>
  <Paragraphs>115</Paragraphs>
  <Slides>24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ＭＳ Ｐゴシック</vt:lpstr>
      <vt:lpstr>Arial</vt:lpstr>
      <vt:lpstr>Wingdings</vt:lpstr>
      <vt:lpstr>標準デザイン</vt:lpstr>
      <vt:lpstr>北欧の社会２と教育</vt:lpstr>
      <vt:lpstr>政治的民主主義</vt:lpstr>
      <vt:lpstr>風刺画事件</vt:lpstr>
      <vt:lpstr>経済力</vt:lpstr>
      <vt:lpstr>PowerPoint プレゼンテーション</vt:lpstr>
      <vt:lpstr>デンマークのエネルギー自給</vt:lpstr>
      <vt:lpstr>デンマークのエネルギー自給 （道のり）</vt:lpstr>
      <vt:lpstr>デンマーク社会</vt:lpstr>
      <vt:lpstr>福祉政策</vt:lpstr>
      <vt:lpstr>なぜ高負担が可能か</vt:lpstr>
      <vt:lpstr>北欧教育の注目</vt:lpstr>
      <vt:lpstr>創造性？</vt:lpstr>
      <vt:lpstr>PowerPoint プレゼンテーション</vt:lpstr>
      <vt:lpstr>北欧教育の特質</vt:lpstr>
      <vt:lpstr>北欧の学校制度</vt:lpstr>
      <vt:lpstr>北欧の学校制度２</vt:lpstr>
      <vt:lpstr>PowerPoint プレゼンテーション</vt:lpstr>
      <vt:lpstr>ＰＩＳＡをめぐって１</vt:lpstr>
      <vt:lpstr>ＰＩＳＡをめぐって２</vt:lpstr>
      <vt:lpstr>エフタースコーレ efterskole</vt:lpstr>
      <vt:lpstr>PowerPoint プレゼンテーション</vt:lpstr>
      <vt:lpstr>家族が大切</vt:lpstr>
      <vt:lpstr>保育サービス</vt:lpstr>
      <vt:lpstr>森の幼稚園</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北欧の教育</dc:title>
  <dc:creator>wakei</dc:creator>
  <cp:lastModifiedBy>wakei</cp:lastModifiedBy>
  <cp:revision>31</cp:revision>
  <dcterms:created xsi:type="dcterms:W3CDTF">2009-11-11T02:16:16Z</dcterms:created>
  <dcterms:modified xsi:type="dcterms:W3CDTF">2016-05-29T12:16:24Z</dcterms:modified>
</cp:coreProperties>
</file>