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57" r:id="rId7"/>
    <p:sldId id="260" r:id="rId8"/>
    <p:sldId id="262" r:id="rId9"/>
    <p:sldId id="258" r:id="rId10"/>
    <p:sldId id="263" r:id="rId11"/>
    <p:sldId id="275" r:id="rId12"/>
    <p:sldId id="27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3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0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8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2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AB40-21A9-42B1-9F04-E82CD1363857}" type="datetimeFigureOut">
              <a:rPr kumimoji="1" lang="ja-JP" altLang="en-US" smtClean="0"/>
              <a:pPr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アメリカの大学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強力な産業としての大学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05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ハーバード大学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授業の特質　</a:t>
            </a:r>
          </a:p>
          <a:p>
            <a:pPr lvl="1"/>
            <a:r>
              <a:rPr kumimoji="1" lang="ja-JP" altLang="en-US" dirty="0" smtClean="0"/>
              <a:t>ソクラテス法と言われる討論中心</a:t>
            </a:r>
          </a:p>
          <a:p>
            <a:pPr lvl="1"/>
            <a:r>
              <a:rPr lang="ja-JP" altLang="en-US" dirty="0" smtClean="0"/>
              <a:t>毎週読むべき文献が指示される（図書館に履修生分用意されている）</a:t>
            </a:r>
          </a:p>
          <a:p>
            <a:r>
              <a:rPr lang="ja-JP" altLang="en-US" dirty="0" smtClean="0"/>
              <a:t>教授は他大学から多く招聘・政府関係者となる者も多い。（ライシャワー）ｃｆ　アメリカの官僚の特質</a:t>
            </a:r>
          </a:p>
          <a:p>
            <a:r>
              <a:rPr lang="ja-JP" altLang="en-US" dirty="0" smtClean="0"/>
              <a:t>奨学金　収入の低い家庭にはもれなく給付</a:t>
            </a:r>
          </a:p>
          <a:p>
            <a:pPr lvl="1"/>
            <a:r>
              <a:rPr lang="ja-JP" altLang="en-US" dirty="0" smtClean="0"/>
              <a:t>授業料も収入を考慮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アメリカ大学の抱える問題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中退</a:t>
            </a:r>
            <a:r>
              <a:rPr kumimoji="1" lang="ja-JP" altLang="en-US" dirty="0" smtClean="0"/>
              <a:t>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日本の大学と異なって、卒業率は低い。</a:t>
            </a:r>
          </a:p>
          <a:p>
            <a:pPr lvl="1"/>
            <a:r>
              <a:rPr lang="ja-JP" altLang="en-US" dirty="0" smtClean="0"/>
              <a:t>大学の成績が社会に必要→厳しい単位認定</a:t>
            </a:r>
            <a:endParaRPr kumimoji="1" lang="ja-JP" altLang="en-US" dirty="0" smtClean="0"/>
          </a:p>
          <a:p>
            <a:r>
              <a:rPr kumimoji="1" lang="ja-JP" altLang="en-US" dirty="0" smtClean="0"/>
              <a:t>ローン返済</a:t>
            </a:r>
            <a:r>
              <a:rPr kumimoji="1" lang="ja-JP" altLang="en-US" dirty="0" smtClean="0"/>
              <a:t>問題</a:t>
            </a:r>
          </a:p>
          <a:p>
            <a:pPr lvl="1"/>
            <a:r>
              <a:rPr lang="ja-JP" altLang="en-US" dirty="0" smtClean="0"/>
              <a:t>中退者は就職に不利</a:t>
            </a:r>
            <a:r>
              <a:rPr lang="ja-JP" altLang="en-US" dirty="0"/>
              <a:t>なので</a:t>
            </a:r>
            <a:r>
              <a:rPr lang="ja-JP" altLang="en-US" dirty="0" smtClean="0"/>
              <a:t>、返済が困難に</a:t>
            </a:r>
          </a:p>
          <a:p>
            <a:pPr lvl="1"/>
            <a:r>
              <a:rPr kumimoji="1" lang="en-US" altLang="ja-JP" dirty="0"/>
              <a:t>2000</a:t>
            </a:r>
            <a:r>
              <a:rPr kumimoji="1" lang="ja-JP" altLang="en-US" dirty="0" smtClean="0"/>
              <a:t>億ドルを超える滞納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日本は</a:t>
            </a:r>
            <a:r>
              <a:rPr kumimoji="1" lang="en-US" altLang="ja-JP" dirty="0" smtClean="0"/>
              <a:t>925</a:t>
            </a:r>
            <a:r>
              <a:rPr kumimoji="1" lang="ja-JP" altLang="en-US" dirty="0" smtClean="0"/>
              <a:t>億円</a:t>
            </a:r>
            <a:r>
              <a:rPr kumimoji="1" lang="en-US" altLang="ja-JP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レポート不正問題</a:t>
            </a:r>
          </a:p>
          <a:p>
            <a:pPr lvl="1"/>
            <a:r>
              <a:rPr kumimoji="1" lang="ja-JP" altLang="en-US" dirty="0" smtClean="0"/>
              <a:t>レポート代作企業の横行と大学の防衛策</a:t>
            </a:r>
          </a:p>
          <a:p>
            <a:pPr lvl="1"/>
            <a:r>
              <a:rPr lang="ja-JP" altLang="en-US" dirty="0" smtClean="0"/>
              <a:t>単位取得</a:t>
            </a:r>
            <a:r>
              <a:rPr lang="ja-JP" altLang="en-US" dirty="0"/>
              <a:t>のため</a:t>
            </a:r>
            <a:r>
              <a:rPr lang="ja-JP" altLang="en-US" dirty="0" smtClean="0"/>
              <a:t>の教授と学生の</a:t>
            </a:r>
            <a:r>
              <a:rPr lang="ja-JP" altLang="en-US" dirty="0"/>
              <a:t>かけひき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72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435100"/>
            <a:ext cx="8115300" cy="39878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83568" y="4046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American Enterprise Institute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28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ハーバード白熱教室でのＡＦ議論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コンプート訴訟　テキサス大学のロースクールに出願。黒人なら合格の点数。</a:t>
            </a:r>
          </a:p>
          <a:p>
            <a:r>
              <a:rPr lang="ja-JP" altLang="en-US" dirty="0" smtClean="0"/>
              <a:t>賛成派の意見</a:t>
            </a:r>
          </a:p>
          <a:p>
            <a:pPr lvl="1"/>
            <a:r>
              <a:rPr kumimoji="1" lang="ja-JP" altLang="en-US" dirty="0" smtClean="0"/>
              <a:t>多様性の確保</a:t>
            </a:r>
          </a:p>
          <a:p>
            <a:pPr lvl="1"/>
            <a:r>
              <a:rPr lang="ja-JP" altLang="en-US" dirty="0" smtClean="0"/>
              <a:t>過去の償い</a:t>
            </a:r>
          </a:p>
          <a:p>
            <a:pPr lvl="1"/>
            <a:r>
              <a:rPr kumimoji="1" lang="ja-JP" altLang="en-US" dirty="0" smtClean="0"/>
              <a:t>環境の不利益の是正</a:t>
            </a:r>
          </a:p>
          <a:p>
            <a:r>
              <a:rPr lang="ja-JP" altLang="en-US" dirty="0" smtClean="0"/>
              <a:t>反対派の意見</a:t>
            </a:r>
          </a:p>
          <a:p>
            <a:pPr lvl="1"/>
            <a:r>
              <a:rPr kumimoji="1" lang="ja-JP" altLang="en-US" dirty="0" smtClean="0"/>
              <a:t>人種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よる選抜は自分で変えられない条件</a:t>
            </a:r>
          </a:p>
          <a:p>
            <a:pPr lvl="1"/>
            <a:r>
              <a:rPr lang="ja-JP" altLang="en-US" dirty="0" smtClean="0"/>
              <a:t>祖先の過ちを今の人にとらせる</a:t>
            </a:r>
            <a:r>
              <a:rPr lang="ja-JP" altLang="en-US" dirty="0"/>
              <a:t>べきで</a:t>
            </a:r>
            <a:r>
              <a:rPr lang="ja-JP" altLang="en-US" dirty="0" smtClean="0"/>
              <a:t>ない</a:t>
            </a:r>
          </a:p>
          <a:p>
            <a:endParaRPr kumimoji="1" lang="ja-JP" altLang="en-US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94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世紀前半のハーバード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復唱教授が主体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復唱部分が宿題となり、次の授業で皆の前で暗唱させ、教師はそれをチェックする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現在の高校のような学校だった。</a:t>
            </a:r>
          </a:p>
          <a:p>
            <a:r>
              <a:rPr lang="ja-JP" altLang="en-US" dirty="0" smtClean="0"/>
              <a:t>ドイツ留学帰りのティクナーが改革→失敗</a:t>
            </a:r>
            <a:r>
              <a:rPr lang="en-US" altLang="ja-JP" dirty="0" smtClean="0"/>
              <a:t>(</a:t>
            </a:r>
            <a:r>
              <a:rPr lang="ja-JP" altLang="en-US" dirty="0" smtClean="0"/>
              <a:t>選択科目の導入・能力別クラス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1827</a:t>
            </a:r>
            <a:r>
              <a:rPr kumimoji="1" lang="ja-JP" altLang="en-US" dirty="0" smtClean="0"/>
              <a:t>年イェール大学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時代にあった改革を</a:t>
            </a:r>
          </a:p>
          <a:p>
            <a:r>
              <a:rPr lang="ja-JP" altLang="en-US" dirty="0" smtClean="0"/>
              <a:t>バージニア大学</a:t>
            </a:r>
            <a:r>
              <a:rPr lang="en-US" altLang="ja-JP" dirty="0" smtClean="0"/>
              <a:t>:</a:t>
            </a:r>
            <a:r>
              <a:rPr lang="ja-JP" altLang="en-US" dirty="0" smtClean="0"/>
              <a:t>初めから選択</a:t>
            </a:r>
            <a:r>
              <a:rPr lang="en-US" altLang="ja-JP" dirty="0" smtClean="0"/>
              <a:t>(</a:t>
            </a:r>
            <a:r>
              <a:rPr lang="ja-JP" altLang="en-US" dirty="0" smtClean="0"/>
              <a:t>古典語・近代語・数学・自然哲学・自然史・解剖医学・道徳哲学・法律の</a:t>
            </a:r>
            <a:r>
              <a:rPr lang="en-US" altLang="ja-JP" dirty="0" smtClean="0"/>
              <a:t>8</a:t>
            </a:r>
            <a:r>
              <a:rPr lang="ja-JP" altLang="en-US" dirty="0" smtClean="0"/>
              <a:t>スクールを設置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1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ハーバードも改革の機運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メディカルスクール・ロースクールの設置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エリオットの改革が続く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・他大学出身の教授・退職金・サバティカルの導入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無能教授の追い出しと有能教授の引き抜き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/>
              <a:t>ジョン・</a:t>
            </a:r>
            <a:r>
              <a:rPr lang="ja-JP" altLang="en-US" dirty="0" smtClean="0"/>
              <a:t>ポプキンス大学</a:t>
            </a:r>
            <a:r>
              <a:rPr lang="en-US" altLang="ja-JP" dirty="0" smtClean="0"/>
              <a:t>:</a:t>
            </a:r>
            <a:r>
              <a:rPr lang="ja-JP" altLang="en-US" dirty="0" smtClean="0"/>
              <a:t>初の大学院大学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教授は研究者・学会組織設置</a:t>
            </a:r>
            <a:r>
              <a:rPr lang="en-US" altLang="ja-JP" dirty="0" smtClean="0"/>
              <a:t>)</a:t>
            </a:r>
            <a:r>
              <a:rPr lang="ja-JP" altLang="en-US" dirty="0" smtClean="0"/>
              <a:t>研究の制度化</a:t>
            </a:r>
          </a:p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世紀末のシカゴ大学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総合百貨店としての大学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出版事業も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470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世紀になっておきたこと</a:t>
            </a:r>
          </a:p>
          <a:p>
            <a:r>
              <a:rPr lang="ja-JP" altLang="en-US" dirty="0" smtClean="0"/>
              <a:t>専門の細分化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博士号の増大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産業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の連携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委託研究・起業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スタンフォード</a:t>
            </a:r>
            <a:r>
              <a:rPr lang="ja-JP" altLang="en-US" dirty="0"/>
              <a:t>大学</a:t>
            </a:r>
            <a:r>
              <a:rPr lang="ja-JP" altLang="en-US" dirty="0" smtClean="0"/>
              <a:t>・カーネギーメロン大学</a:t>
            </a:r>
          </a:p>
          <a:p>
            <a:r>
              <a:rPr kumimoji="1" lang="ja-JP" altLang="en-US" dirty="0" smtClean="0"/>
              <a:t>大学の大衆化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大学スポーツ</a:t>
            </a:r>
            <a:r>
              <a:rPr lang="ja-JP" altLang="en-US" dirty="0" smtClean="0"/>
              <a:t>の興隆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63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数が多い（３０００以上）　大衆化が日本より進んでいる</a:t>
            </a:r>
          </a:p>
          <a:p>
            <a:r>
              <a:rPr lang="ja-JP" altLang="en-US" dirty="0" smtClean="0"/>
              <a:t>学生の中で社会人が３分の１</a:t>
            </a:r>
          </a:p>
          <a:p>
            <a:pPr lvl="1"/>
            <a:r>
              <a:rPr kumimoji="1" lang="ja-JP" altLang="en-US" dirty="0" smtClean="0"/>
              <a:t>キャリアアップ（企業内教育はあまりない）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軍隊勤務後入学（軍隊の特権）</a:t>
            </a:r>
          </a:p>
          <a:p>
            <a:r>
              <a:rPr lang="ja-JP" altLang="en-US" dirty="0" smtClean="0"/>
              <a:t>留学生が多い（アメリカの貿易に寄与）</a:t>
            </a:r>
          </a:p>
          <a:p>
            <a:r>
              <a:rPr lang="ja-JP" altLang="en-US" dirty="0" smtClean="0"/>
              <a:t>トップランクから、条件の未整備な大学まで多様（ｃｆ　世界大学ランキング）</a:t>
            </a:r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9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認可は公的機関ではなく、アクレディテーションによる</a:t>
            </a:r>
          </a:p>
          <a:p>
            <a:r>
              <a:rPr lang="ja-JP" altLang="en-US" dirty="0" smtClean="0"/>
              <a:t>入試は、日本とは別</a:t>
            </a:r>
          </a:p>
          <a:p>
            <a:pPr lvl="1"/>
            <a:r>
              <a:rPr kumimoji="1" lang="ja-JP" altLang="en-US" dirty="0" smtClean="0"/>
              <a:t>コミュニティ・カレッジは無試験</a:t>
            </a:r>
          </a:p>
          <a:p>
            <a:pPr lvl="1"/>
            <a:r>
              <a:rPr lang="ja-JP" altLang="en-US" dirty="0" smtClean="0"/>
              <a:t>州立大学は、ＳＡＴと高校の成績で基準を満たせば、原則入学可</a:t>
            </a:r>
          </a:p>
          <a:p>
            <a:pPr lvl="1"/>
            <a:r>
              <a:rPr kumimoji="1" lang="ja-JP" altLang="en-US" dirty="0" smtClean="0"/>
              <a:t>有名私立大学は、選抜がある。レポートや面接で選考。独自の学力試験はしない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アメリカ大学の特質（３）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産学共同の傾向が強い。（経営者が設立した有名大学もある。スタンフォード</a:t>
            </a:r>
            <a:r>
              <a:rPr lang="en-US" altLang="ja-JP" dirty="0" smtClean="0"/>
              <a:t>9.00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カーネギーメロン</a:t>
            </a:r>
            <a:r>
              <a:rPr lang="en-US" altLang="ja-JP" dirty="0" smtClean="0"/>
              <a:t>22.00</a:t>
            </a:r>
            <a:r>
              <a:rPr lang="ja-JP" altLang="en-US" dirty="0" smtClean="0"/>
              <a:t>）</a:t>
            </a:r>
          </a:p>
          <a:p>
            <a:r>
              <a:rPr kumimoji="1" lang="ja-JP" altLang="en-US" dirty="0" smtClean="0"/>
              <a:t>研究を主にする大学は、財政基盤が日本とは異なる。基本的な傾向として、学生の納入金は、「教育」に対して使用され、研究費は、自分で取ってくる。資金力の豊富な教授は、院生に給与を払う。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インターネットを介して、教育内容を世界に講評　ＭＩＴが先頭　ｉＴｕｎｅＵ　Ｍｏｏｃ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ハーバード大学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ビデオ　５：００（教員・学生数）　６：２７（授業）１４：３４（入学試験）１８：５８（ハウス）</a:t>
            </a:r>
          </a:p>
          <a:p>
            <a:r>
              <a:rPr kumimoji="1" lang="en-US" altLang="ja-JP" dirty="0" smtClean="0"/>
              <a:t>1636</a:t>
            </a:r>
            <a:r>
              <a:rPr kumimoji="1" lang="ja-JP" altLang="en-US" dirty="0" smtClean="0"/>
              <a:t>年設立 宗教団体が設立したが、特定の宗派に関わらない施設</a:t>
            </a:r>
          </a:p>
          <a:p>
            <a:r>
              <a:rPr lang="ja-JP" altLang="en-US" dirty="0" smtClean="0"/>
              <a:t>以前は別学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女子は同一敷地内だが、ラドクリフ大学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だった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(</a:t>
            </a:r>
            <a:r>
              <a:rPr lang="ja-JP" altLang="en-US" dirty="0" smtClean="0"/>
              <a:t>当時が舞台の映画「</a:t>
            </a:r>
            <a:r>
              <a:rPr lang="en-US" altLang="ja-JP" dirty="0" smtClean="0"/>
              <a:t>love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story</a:t>
            </a:r>
            <a:r>
              <a:rPr lang="ja-JP" altLang="en-US" dirty="0" smtClean="0"/>
              <a:t>」、</a:t>
            </a:r>
            <a:r>
              <a:rPr lang="en-US" altLang="ja-JP" dirty="0" smtClean="0"/>
              <a:t>1999</a:t>
            </a:r>
            <a:r>
              <a:rPr lang="ja-JP" altLang="en-US" dirty="0" smtClean="0"/>
              <a:t>年に統合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96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526</Words>
  <Application>Microsoft Office PowerPoint</Application>
  <PresentationFormat>画面に合わせる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​​テーマ</vt:lpstr>
      <vt:lpstr>アメリカの大学</vt:lpstr>
      <vt:lpstr>ハーバード白熱教室でのＡＦ議論</vt:lpstr>
      <vt:lpstr>アメリカ大学の発展1</vt:lpstr>
      <vt:lpstr>アメリカ大学の発展2</vt:lpstr>
      <vt:lpstr>アメリカ大学の発展3</vt:lpstr>
      <vt:lpstr>アメリカ大学の特質（１）</vt:lpstr>
      <vt:lpstr>アメリカ大学の特質（２）</vt:lpstr>
      <vt:lpstr>アメリカ大学の特質（３）</vt:lpstr>
      <vt:lpstr>ハーバード大学1</vt:lpstr>
      <vt:lpstr>ハーバード大学2</vt:lpstr>
      <vt:lpstr>アメリカ大学の抱える問題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アメリカの大学</dc:title>
  <dc:creator>Ohta Kazutosi</dc:creator>
  <cp:lastModifiedBy>wakei</cp:lastModifiedBy>
  <cp:revision>42</cp:revision>
  <dcterms:created xsi:type="dcterms:W3CDTF">2012-11-07T07:55:23Z</dcterms:created>
  <dcterms:modified xsi:type="dcterms:W3CDTF">2016-05-08T10:15:56Z</dcterms:modified>
</cp:coreProperties>
</file>