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6" r:id="rId3"/>
    <p:sldId id="282" r:id="rId4"/>
    <p:sldId id="283" r:id="rId5"/>
    <p:sldId id="284" r:id="rId6"/>
    <p:sldId id="285" r:id="rId7"/>
    <p:sldId id="277" r:id="rId8"/>
    <p:sldId id="280" r:id="rId9"/>
    <p:sldId id="279" r:id="rId10"/>
    <p:sldId id="281" r:id="rId11"/>
    <p:sldId id="278" r:id="rId12"/>
    <p:sldId id="265" r:id="rId13"/>
    <p:sldId id="260" r:id="rId14"/>
    <p:sldId id="266" r:id="rId15"/>
    <p:sldId id="267" r:id="rId16"/>
    <p:sldId id="262" r:id="rId17"/>
    <p:sldId id="269" r:id="rId18"/>
    <p:sldId id="268" r:id="rId19"/>
    <p:sldId id="261" r:id="rId20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204" y="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 サブタイトルの書式設定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 smtClean="0"/>
              <a:t>マスタ サブタイトルの書式設定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49F12E-AC77-4FA6-AF3A-D9CB0F94416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61025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C3977B-3BC7-496F-8C85-1932A2A761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59359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16781C-48A1-4808-ADC7-96B078CE2019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3444738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E2B2F4-571D-474E-A6AE-654CF76665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621777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239FC6-EE64-44FF-AB60-CAD94257C025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270881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1C5DC6-2F92-44F0-A95F-EE1AE47CD23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823882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FC8B19-3198-49FC-970F-F3A8F4337100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507014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790113D-0550-4D2B-B3D1-D9BDB84F0D63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59283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B1A4AF2-209B-4C02-8DE3-EA9B81C70AFE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40301316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38174A-B386-4E2F-89CA-9AD9B44AEACB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9365281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 タイトルの書式設定</a:t>
            </a:r>
            <a:endParaRPr lang="ja-JP" altLang="en-US"/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EEE41A-5F97-434C-BF23-02BA5D074426}" type="slidenum">
              <a:rPr lang="en-US" altLang="ja-JP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827542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8" name="フッター プレースホル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 タイトルの書式設定</a:t>
            </a:r>
            <a:endParaRPr kumimoji="1" lang="ja-JP" altLang="en-US"/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563415-E67A-474A-9605-54990A28481F}" type="datetimeFigureOut">
              <a:rPr kumimoji="1" lang="ja-JP" altLang="en-US" smtClean="0"/>
              <a:pPr/>
              <a:t>2016/5/1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4A4618-59D5-4176-8EC7-F63A81E47214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 altLang="ja-JP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latin typeface="Arial" charset="0"/>
                <a:ea typeface="ＭＳ Ｐゴシック" charset="-128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5FE440C0-F623-4A0E-A974-B1B05D061368}" type="slidenum">
              <a:rPr lang="en-US" altLang="ja-JP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altLang="ja-JP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682187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hyperlink" Target="http://ja.wikipedia.org/wiki/%E3%83%95%E3%82%A1%E3%82%A4%E3%83%AB:101st_Airborne_at_Little_Rock_Central_High.jpg" TargetMode="External"/><Relationship Id="rId1" Type="http://schemas.openxmlformats.org/officeDocument/2006/relationships/slideLayout" Target="../slideLayouts/slideLayout18.xml"/><Relationship Id="rId6" Type="http://schemas.openxmlformats.org/officeDocument/2006/relationships/hyperlink" Target="http://ja.wikipedia.org/wiki/%E3%83%95%E3%82%A1%E3%82%A4%E3%83%AB:Little_Rock_Nine_protest.jpg" TargetMode="External"/><Relationship Id="rId5" Type="http://schemas.openxmlformats.org/officeDocument/2006/relationships/image" Target="../media/image4.jpeg"/><Relationship Id="rId4" Type="http://schemas.openxmlformats.org/officeDocument/2006/relationships/hyperlink" Target="http://ja.wikipedia.org/wiki/%E3%83%95%E3%82%A1%E3%82%A4%E3%83%AB:Little_Rock_integration_protest.jpg" TargetMode="Externa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://ja.wikipedia.org/wiki/%E3%83%95%E3%82%A1%E3%82%A4%E3%83%AB:Rosaparks.jpg" TargetMode="Externa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2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kumimoji="1" lang="ja-JP" altLang="en-US" dirty="0" smtClean="0"/>
              <a:t>アメリカ教育３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ja-JP" altLang="en-US" dirty="0" smtClean="0"/>
              <a:t>差別をめぐる教育問題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AutoShape 2" descr="http://upload.wikimedia.org/wikipedia/commons/a/a0/101st_Airborne_at_Little_Rock_Central_High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ja-JP" altLang="en-US">
              <a:solidFill>
                <a:srgbClr val="000000"/>
              </a:solidFill>
            </a:endParaRPr>
          </a:p>
        </p:txBody>
      </p:sp>
      <p:pic>
        <p:nvPicPr>
          <p:cNvPr id="23556" name="Picture 4" descr="http://upload.wikimedia.org/wikipedia/commons/thumb/a/a0/101st_Airborne_at_Little_Rock_Central_High.jpg/300px-101st_Airborne_at_Little_Rock_Central_High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835696" y="404664"/>
            <a:ext cx="4800533" cy="3168352"/>
          </a:xfrm>
          <a:prstGeom prst="rect">
            <a:avLst/>
          </a:prstGeom>
          <a:noFill/>
        </p:spPr>
      </p:pic>
      <p:pic>
        <p:nvPicPr>
          <p:cNvPr id="23558" name="Picture 6" descr="http://upload.wikimedia.org/wikipedia/commons/thumb/f/fa/Little_Rock_integration_protest.jpg/250px-Little_Rock_integration_protest.jpg">
            <a:hlinkClick r:id="rId4"/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004047" y="3645024"/>
            <a:ext cx="4012491" cy="2664296"/>
          </a:xfrm>
          <a:prstGeom prst="rect">
            <a:avLst/>
          </a:prstGeom>
          <a:noFill/>
        </p:spPr>
      </p:pic>
      <p:pic>
        <p:nvPicPr>
          <p:cNvPr id="23560" name="Picture 8" descr="http://upload.wikimedia.org/wikipedia/commons/thumb/6/6a/Little_Rock_Nine_protest.jpg/250px-Little_Rock_Nine_protest.jpg">
            <a:hlinkClick r:id="rId6"/>
          </p:cNvPr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179511" y="3645024"/>
            <a:ext cx="4145913" cy="2736304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81120974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人種差別と教育の新展開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kumimoji="1" lang="en-US" altLang="ja-JP" dirty="0" smtClean="0"/>
              <a:t>1964</a:t>
            </a:r>
            <a:r>
              <a:rPr kumimoji="1" lang="ja-JP" altLang="en-US" dirty="0" smtClean="0"/>
              <a:t>年、公民権法→黒人の法的平等</a:t>
            </a:r>
          </a:p>
          <a:p>
            <a:pPr lvl="0" fontAlgn="base">
              <a:lnSpc>
                <a:spcPct val="80000"/>
              </a:lnSpc>
              <a:spcAft>
                <a:spcPct val="0"/>
              </a:spcAft>
              <a:buFontTx/>
              <a:buChar char="•"/>
            </a:pPr>
            <a:r>
              <a:rPr lang="ja-JP" altLang="en-US" kern="0" dirty="0">
                <a:solidFill>
                  <a:srgbClr val="000000"/>
                </a:solidFill>
                <a:latin typeface="Arial"/>
                <a:ea typeface="ＭＳ Ｐゴシック"/>
              </a:rPr>
              <a:t>メルティング・ポットからサラダボール</a:t>
            </a:r>
          </a:p>
          <a:p>
            <a:pPr lvl="1" fontAlgn="base">
              <a:lnSpc>
                <a:spcPct val="80000"/>
              </a:lnSpc>
              <a:spcAft>
                <a:spcPct val="0"/>
              </a:spcAft>
              <a:buNone/>
            </a:pPr>
            <a:r>
              <a:rPr lang="ja-JP" altLang="en-US" sz="2400" kern="0" dirty="0">
                <a:solidFill>
                  <a:srgbClr val="000000"/>
                </a:solidFill>
                <a:latin typeface="Arial"/>
                <a:ea typeface="ＭＳ Ｐゴシック"/>
              </a:rPr>
              <a:t>　  ＷＡＳＰ（イギリス系優越）→白人的価値への同化→多文化主義　</a:t>
            </a:r>
          </a:p>
          <a:p>
            <a:r>
              <a:rPr lang="ja-JP" altLang="en-US" dirty="0" smtClean="0"/>
              <a:t>ヘッドスタート計画</a:t>
            </a:r>
          </a:p>
          <a:p>
            <a:r>
              <a:rPr kumimoji="1" lang="ja-JP" altLang="en-US" dirty="0" smtClean="0"/>
              <a:t>バス通学</a:t>
            </a:r>
          </a:p>
          <a:p>
            <a:r>
              <a:rPr lang="ja-JP" altLang="en-US" dirty="0" smtClean="0"/>
              <a:t>マグネット・スクール</a:t>
            </a:r>
          </a:p>
          <a:p>
            <a:r>
              <a:rPr kumimoji="1" lang="ja-JP" altLang="en-US" dirty="0" smtClean="0"/>
              <a:t>アファーマティブ・アクション</a:t>
            </a:r>
          </a:p>
          <a:p>
            <a:r>
              <a:rPr lang="ja-JP" altLang="en-US" dirty="0" smtClean="0"/>
              <a:t>多文化主義</a:t>
            </a:r>
            <a:r>
              <a:rPr lang="en-US" altLang="ja-JP" dirty="0" smtClean="0"/>
              <a:t>(</a:t>
            </a:r>
            <a:r>
              <a:rPr lang="ja-JP" altLang="en-US" dirty="0" smtClean="0"/>
              <a:t>黒人文化の興隆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ja-JP" altLang="en-US" dirty="0" smtClean="0"/>
              <a:t>バイリンガリズム</a:t>
            </a:r>
            <a:r>
              <a:rPr kumimoji="1" lang="en-US" altLang="ja-JP" dirty="0" smtClean="0"/>
              <a:t>(1968</a:t>
            </a:r>
            <a:r>
              <a:rPr kumimoji="1" lang="ja-JP" altLang="en-US" dirty="0" smtClean="0"/>
              <a:t>年バイリンガル法  連邦政府がバイリンガリズムを推奨・補助</a:t>
            </a:r>
            <a:r>
              <a:rPr kumimoji="1"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マグネット・スクール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バス通学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失敗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マグネットスクール（強制的なバス通学に代わって、特色ある教育で生徒を磁石のように惹きつけ、人々の自主性にまかせた人種統合を目的とした学校（１９７０ｓ－１９９０ｓ）通学区指定なし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ヘッドスタート計画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黒人の環境改善によって、差別をなくそうという国家的取り組み</a:t>
            </a:r>
            <a:r>
              <a:rPr kumimoji="1" lang="en-US" altLang="ja-JP" dirty="0" smtClean="0"/>
              <a:t>(1964</a:t>
            </a:r>
            <a:r>
              <a:rPr kumimoji="1" lang="ja-JP" altLang="en-US" dirty="0" smtClean="0"/>
              <a:t>年から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pPr lvl="1"/>
            <a:r>
              <a:rPr lang="ja-JP" altLang="en-US" dirty="0" smtClean="0"/>
              <a:t>生活環境の改善</a:t>
            </a:r>
            <a:r>
              <a:rPr lang="en-US" altLang="ja-JP" dirty="0" smtClean="0"/>
              <a:t>(</a:t>
            </a:r>
            <a:r>
              <a:rPr lang="ja-JP" altLang="en-US" dirty="0" smtClean="0"/>
              <a:t>食事の提供・医療の提供等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教育的活動</a:t>
            </a:r>
          </a:p>
          <a:p>
            <a:r>
              <a:rPr lang="ja-JP" altLang="en-US" dirty="0" smtClean="0"/>
              <a:t>活動する団体への補助が主体</a:t>
            </a:r>
          </a:p>
          <a:p>
            <a:r>
              <a:rPr kumimoji="1" lang="ja-JP" altLang="en-US" dirty="0" smtClean="0"/>
              <a:t>もっとも有名な成果は、セサミ・ストリート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J:\大学授業資料\国際教育論\thGASFSYC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91680" y="188640"/>
            <a:ext cx="7056784" cy="5033839"/>
          </a:xfrm>
          <a:prstGeom prst="rect">
            <a:avLst/>
          </a:prstGeom>
          <a:noFill/>
        </p:spPr>
      </p:pic>
      <p:sp>
        <p:nvSpPr>
          <p:cNvPr id="3" name="テキスト ボックス 2"/>
          <p:cNvSpPr txBox="1"/>
          <p:nvPr/>
        </p:nvSpPr>
        <p:spPr>
          <a:xfrm>
            <a:off x="611560" y="551723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dirty="0" smtClean="0"/>
              <a:t>http://www.bing.com/images/search?q=%e3%82%bb%e3%82%b5%e3%83%9f%e3%82%b9%e3%83%88%e3%83%aa%e3%83%bc%e3%83%88&amp;qpvt=%e3%82%bb%e3%82%b5%e3%83%9f%e3%82%b9%e3%83%88%e3%83%aa%e3%83%bc%e3%83%88&amp;FORM=IGRE</a:t>
            </a:r>
            <a:endParaRPr kumimoji="1" lang="ja-JP" altLang="en-US" dirty="0"/>
          </a:p>
        </p:txBody>
      </p:sp>
      <p:sp>
        <p:nvSpPr>
          <p:cNvPr id="4" name="テキスト ボックス 3"/>
          <p:cNvSpPr txBox="1"/>
          <p:nvPr/>
        </p:nvSpPr>
        <p:spPr>
          <a:xfrm>
            <a:off x="1013991" y="260648"/>
            <a:ext cx="461665" cy="453650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b="1" dirty="0" smtClean="0"/>
              <a:t>セサミ・ストリートの画像</a:t>
            </a:r>
            <a:endParaRPr kumimoji="1" lang="ja-JP" altLang="en-US" b="1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アファーマティブ・アクション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dirty="0" smtClean="0"/>
              <a:t>現代アメリカ教育の最大の争点のひとつ</a:t>
            </a:r>
          </a:p>
          <a:p>
            <a:r>
              <a:rPr kumimoji="1" lang="ja-JP" altLang="en-US" dirty="0" smtClean="0"/>
              <a:t>マイノリティに対する積極的差別是正措置</a:t>
            </a:r>
          </a:p>
          <a:p>
            <a:pPr lvl="1"/>
            <a:r>
              <a:rPr lang="ja-JP" altLang="en-US" dirty="0" smtClean="0"/>
              <a:t>公民権法とジョンソンの行政命令による</a:t>
            </a:r>
          </a:p>
          <a:p>
            <a:pPr lvl="1"/>
            <a:r>
              <a:rPr kumimoji="1" lang="ja-JP" altLang="en-US" dirty="0" smtClean="0"/>
              <a:t>義務は連邦政府と契約する</a:t>
            </a:r>
            <a:r>
              <a:rPr kumimoji="1" lang="ja-JP" altLang="en-US" dirty="0"/>
              <a:t>企業</a:t>
            </a:r>
            <a:r>
              <a:rPr kumimoji="1" lang="ja-JP" altLang="en-US" dirty="0" smtClean="0"/>
              <a:t>・団体だが、広い範囲で行なわれるようになった。</a:t>
            </a:r>
          </a:p>
          <a:p>
            <a:pPr lvl="1"/>
            <a:r>
              <a:rPr lang="ja-JP" altLang="en-US" dirty="0" smtClean="0"/>
              <a:t>機会の平等</a:t>
            </a:r>
            <a:r>
              <a:rPr lang="ja-JP" altLang="en-US" dirty="0"/>
              <a:t>ではなく</a:t>
            </a:r>
            <a:r>
              <a:rPr lang="ja-JP" altLang="en-US" dirty="0" smtClean="0"/>
              <a:t>、結果の平等論</a:t>
            </a:r>
            <a:r>
              <a:rPr lang="ja-JP" altLang="en-US" dirty="0"/>
              <a:t>に</a:t>
            </a:r>
            <a:r>
              <a:rPr lang="ja-JP" altLang="en-US" dirty="0" smtClean="0"/>
              <a:t>よる</a:t>
            </a:r>
          </a:p>
          <a:p>
            <a:r>
              <a:rPr lang="ja-JP" altLang="en-US" dirty="0" smtClean="0"/>
              <a:t>逆差別</a:t>
            </a:r>
            <a:r>
              <a:rPr lang="ja-JP" altLang="en-US" dirty="0"/>
              <a:t>と</a:t>
            </a:r>
            <a:r>
              <a:rPr lang="ja-JP" altLang="en-US" dirty="0" smtClean="0"/>
              <a:t>いう批判（バッキ訴訟）</a:t>
            </a:r>
          </a:p>
          <a:p>
            <a:r>
              <a:rPr lang="ja-JP" altLang="en-US" dirty="0" smtClean="0"/>
              <a:t>黒人をかえって</a:t>
            </a:r>
            <a:r>
              <a:rPr lang="ja-JP" altLang="en-US" dirty="0"/>
              <a:t>だめ</a:t>
            </a:r>
            <a:r>
              <a:rPr lang="ja-JP" altLang="en-US" dirty="0" smtClean="0"/>
              <a:t>に</a:t>
            </a:r>
            <a:r>
              <a:rPr lang="ja-JP" altLang="en-US" dirty="0"/>
              <a:t>すると</a:t>
            </a:r>
            <a:r>
              <a:rPr lang="ja-JP" altLang="en-US" dirty="0" smtClean="0"/>
              <a:t>いう黒人から</a:t>
            </a:r>
            <a:r>
              <a:rPr lang="ja-JP" altLang="en-US" dirty="0"/>
              <a:t>の</a:t>
            </a:r>
            <a:r>
              <a:rPr lang="ja-JP" altLang="en-US" dirty="0" smtClean="0"/>
              <a:t>批判も</a:t>
            </a:r>
            <a:r>
              <a:rPr lang="ja-JP" altLang="en-US" dirty="0"/>
              <a:t>ある</a:t>
            </a:r>
            <a:endParaRPr lang="ja-JP" altLang="en-US" dirty="0" smtClean="0"/>
          </a:p>
          <a:p>
            <a:endParaRPr kumimoji="1" lang="ja-JP" altLang="en-US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Black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is</a:t>
            </a:r>
            <a:r>
              <a:rPr kumimoji="1" lang="ja-JP" altLang="en-US" dirty="0" smtClean="0"/>
              <a:t> </a:t>
            </a:r>
            <a:r>
              <a:rPr kumimoji="1" lang="en-US" altLang="ja-JP" dirty="0" smtClean="0"/>
              <a:t>beautiful</a:t>
            </a:r>
            <a:r>
              <a:rPr kumimoji="1" lang="ja-JP" altLang="en-US" dirty="0" smtClean="0"/>
              <a:t> 運動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バイリンガリズム</a:t>
            </a:r>
          </a:p>
          <a:p>
            <a:r>
              <a:rPr lang="ja-JP" altLang="en-US" dirty="0" smtClean="0"/>
              <a:t>黒人文化</a:t>
            </a:r>
          </a:p>
          <a:p>
            <a:pPr lvl="1"/>
            <a:r>
              <a:rPr kumimoji="1" lang="en-US" altLang="ja-JP" dirty="0" smtClean="0"/>
              <a:t>1960</a:t>
            </a:r>
            <a:r>
              <a:rPr kumimoji="1" lang="ja-JP" altLang="en-US" dirty="0" smtClean="0"/>
              <a:t>年代に始まる、黒人文化の再認識・創造のための運動</a:t>
            </a:r>
          </a:p>
          <a:p>
            <a:pPr lvl="1"/>
            <a:r>
              <a:rPr lang="ja-JP" altLang="en-US" dirty="0" smtClean="0"/>
              <a:t>白人文化が優位という意識が、黒人自身の内的差別意識</a:t>
            </a:r>
            <a:r>
              <a:rPr lang="en-US" altLang="ja-JP" dirty="0" smtClean="0"/>
              <a:t>(</a:t>
            </a:r>
            <a:r>
              <a:rPr lang="ja-JP" altLang="en-US" dirty="0" smtClean="0"/>
              <a:t>劣等感</a:t>
            </a:r>
            <a:r>
              <a:rPr lang="en-US" altLang="ja-JP" dirty="0" smtClean="0"/>
              <a:t>)</a:t>
            </a:r>
            <a:r>
              <a:rPr lang="ja-JP" altLang="en-US" dirty="0" smtClean="0"/>
              <a:t>があり、それを打破する意味もあった</a:t>
            </a:r>
          </a:p>
          <a:p>
            <a:pPr lvl="1"/>
            <a:r>
              <a:rPr lang="en-US" altLang="ja-JP" dirty="0" smtClean="0"/>
              <a:t>http://blackamericaweb.com/2013/11/26/little-known-black-history-fact-black-is-beautiful/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 バッキ訴訟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 dirty="0" smtClean="0"/>
              <a:t>1974</a:t>
            </a:r>
            <a:r>
              <a:rPr kumimoji="1" lang="ja-JP" altLang="en-US" dirty="0" smtClean="0"/>
              <a:t>年、白人のバッキが、カリフォルニア大学医学部を不合格→点数上合格しているので、不当と提訴</a:t>
            </a:r>
          </a:p>
          <a:p>
            <a:r>
              <a:rPr lang="ja-JP" altLang="en-US" dirty="0" smtClean="0"/>
              <a:t>州最高裁、バッキの入学を認め、人種別枠は不当と認定→大学が上告</a:t>
            </a:r>
            <a:r>
              <a:rPr lang="en-US" altLang="ja-JP" dirty="0" smtClean="0"/>
              <a:t>(</a:t>
            </a:r>
            <a:r>
              <a:rPr lang="ja-JP" altLang="en-US" dirty="0" smtClean="0"/>
              <a:t>連邦最高裁へ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r>
              <a:rPr kumimoji="1" lang="en-US" altLang="ja-JP" dirty="0" smtClean="0"/>
              <a:t>1978</a:t>
            </a:r>
            <a:r>
              <a:rPr kumimoji="1" lang="ja-JP" altLang="en-US" dirty="0" smtClean="0"/>
              <a:t>年、連邦最高裁判決、バッキ入学と特別入学方針をともに許容</a:t>
            </a:r>
            <a:r>
              <a:rPr kumimoji="1" lang="en-US" altLang="ja-JP" dirty="0" smtClean="0"/>
              <a:t>(</a:t>
            </a:r>
            <a:r>
              <a:rPr lang="ja-JP" altLang="en-US" dirty="0" smtClean="0"/>
              <a:t>かえって議論を白熱化させる結果</a:t>
            </a:r>
            <a:r>
              <a:rPr lang="en-US" altLang="ja-JP" dirty="0" smtClean="0"/>
              <a:t>)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その他の流れ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スプートニクショックから、高水準の科学教育</a:t>
            </a:r>
          </a:p>
          <a:p>
            <a:pPr lvl="1"/>
            <a:r>
              <a:rPr kumimoji="1" lang="ja-JP" altLang="en-US" dirty="0" smtClean="0"/>
              <a:t>国防教育法</a:t>
            </a:r>
          </a:p>
          <a:p>
            <a:pPr lvl="1"/>
            <a:r>
              <a:rPr kumimoji="1" lang="ja-JP" altLang="en-US" dirty="0" smtClean="0"/>
              <a:t>高校生用の教科書</a:t>
            </a:r>
            <a:r>
              <a:rPr kumimoji="1" lang="en-US" altLang="ja-JP" dirty="0" smtClean="0"/>
              <a:t>(PSSC</a:t>
            </a:r>
            <a:r>
              <a:rPr kumimoji="1" lang="ja-JP" altLang="en-US" dirty="0" smtClean="0"/>
              <a:t>物理は日本でも出版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多様なニーズに応じた教育</a:t>
            </a:r>
          </a:p>
          <a:p>
            <a:pPr lvl="1"/>
            <a:r>
              <a:rPr kumimoji="1" lang="ja-JP" altLang="en-US" dirty="0" smtClean="0"/>
              <a:t>チャータースクール</a:t>
            </a:r>
          </a:p>
          <a:p>
            <a:pPr lvl="1"/>
            <a:r>
              <a:rPr lang="ja-JP" altLang="en-US" dirty="0" smtClean="0"/>
              <a:t>ホームスクール</a:t>
            </a:r>
            <a:endParaRPr kumimoji="1" lang="ja-JP" alt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アーカンソウ裁判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「創造科学と進化科学を等価に扱う法律」が</a:t>
            </a:r>
            <a:r>
              <a:rPr kumimoji="1" lang="en-US" altLang="ja-JP" dirty="0" smtClean="0"/>
              <a:t>1981.3</a:t>
            </a:r>
            <a:r>
              <a:rPr kumimoji="1" lang="ja-JP" altLang="en-US" dirty="0" smtClean="0"/>
              <a:t>にアーカンソウで成立。←提訴</a:t>
            </a:r>
          </a:p>
          <a:p>
            <a:r>
              <a:rPr kumimoji="1" lang="ja-JP" altLang="en-US" dirty="0" smtClean="0"/>
              <a:t>信教の自由－公立学校は厳格適用（毎日の聖書朗読・十戒の唱和－強制の禁止）</a:t>
            </a:r>
            <a:endParaRPr kumimoji="1" lang="en-US" altLang="ja-JP" dirty="0" smtClean="0"/>
          </a:p>
          <a:p>
            <a:r>
              <a:rPr kumimoji="1" lang="ja-JP" altLang="en-US" dirty="0" smtClean="0"/>
              <a:t>学問の自由（スプートニクショックで反進化論への疑問・創造科学指向</a:t>
            </a:r>
          </a:p>
          <a:p>
            <a:r>
              <a:rPr kumimoji="1" lang="ja-JP" altLang="en-US" dirty="0" smtClean="0"/>
              <a:t>科学とは何か→創造科学は「科学」ではない</a:t>
            </a:r>
            <a:endParaRPr kumimoji="1" lang="en-US" altLang="ja-JP" dirty="0" smtClean="0"/>
          </a:p>
          <a:p>
            <a:r>
              <a:rPr kumimoji="1" lang="ja-JP" altLang="en-US" dirty="0" smtClean="0"/>
              <a:t>世論によって決めることではない</a:t>
            </a:r>
            <a:endParaRPr kumimoji="1" lang="en-US" altLang="ja-JP" dirty="0" smtClean="0"/>
          </a:p>
          <a:p>
            <a:pPr marL="0" indent="0">
              <a:buNone/>
            </a:pP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08341484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創造科学と進化科学の比較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en-US" altLang="ja-JP" dirty="0"/>
              <a:t>Definitions, as used in this Act: </a:t>
            </a:r>
          </a:p>
          <a:p>
            <a:r>
              <a:rPr lang="en-US" altLang="ja-JP" dirty="0"/>
              <a:t>(a) "Creation-science" means the scientific evidences for creation and inferences from those scientific evidences. Creation-science includes the scientific evidences and related inferences that indicate: (1) Sudden creation of the universe, energy, and life from nothing; (2) The insufficiency of mutation and natural selection in bringing about development of all living kinds from a single organism; (3) Changes only within fixed limits of originally created kinds of plants and animals; (4) Separate ancestry for man and apes; (5) Explanation of the earth's geology by catastrophism, including the occurrence of a worldwide flood; and (6) A relatively recent inception of the earth and living kinds.</a:t>
            </a:r>
          </a:p>
          <a:p>
            <a:endParaRPr lang="en-US" altLang="ja-JP" dirty="0"/>
          </a:p>
          <a:p>
            <a:r>
              <a:rPr lang="en-US" altLang="ja-JP" dirty="0"/>
              <a:t>(b) "Evolution-science" means the scientific evidences for evolution and inferences from those scientific evidences. Evolution-science includes the scientific evidences and related inferences that indicate: (1) Emergence by naturalistic processes of the universe from disordered matter and emergence of life from nonlife; (2) The sufficiency of mutation and natural selection in bringing about development of present living kinds from simple earlier kinds; (3) Emergence by mutation and natural selection of present living kinds from simple earlier kinds; (4) Emergence of man from a common ancestor with apes; (5) Explanation of the earth's geology and the evolutionary sequence by uniformitarianism; and (6) An inception several billion years ago of the earth and somewhat later of life.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2773727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判決の科学の要件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ja-JP" dirty="0"/>
              <a:t>More precisely, the essential characteristics of science are:</a:t>
            </a:r>
            <a:br>
              <a:rPr lang="en-US" altLang="ja-JP" dirty="0"/>
            </a:br>
            <a:r>
              <a:rPr lang="en-US" altLang="ja-JP" dirty="0"/>
              <a:t>(1) It is guided by natural law;</a:t>
            </a:r>
            <a:br>
              <a:rPr lang="en-US" altLang="ja-JP" dirty="0"/>
            </a:br>
            <a:r>
              <a:rPr lang="en-US" altLang="ja-JP" dirty="0"/>
              <a:t>(2) It has to be explanatory by reference to nature law;</a:t>
            </a:r>
            <a:br>
              <a:rPr lang="en-US" altLang="ja-JP" dirty="0"/>
            </a:br>
            <a:r>
              <a:rPr lang="en-US" altLang="ja-JP" dirty="0"/>
              <a:t>(3) It is testable against the empirical world;</a:t>
            </a:r>
            <a:br>
              <a:rPr lang="en-US" altLang="ja-JP" dirty="0"/>
            </a:br>
            <a:r>
              <a:rPr lang="en-US" altLang="ja-JP" dirty="0"/>
              <a:t>(4) Its conclusions are tentative, i.e. are not necessarily the final word; and</a:t>
            </a:r>
            <a:br>
              <a:rPr lang="en-US" altLang="ja-JP" dirty="0"/>
            </a:br>
            <a:r>
              <a:rPr lang="en-US" altLang="ja-JP" dirty="0"/>
              <a:t>(5) Its is falsifiable. (Ruse and other science witnesses).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4950594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（前出の訳）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ja-JP" altLang="ja-JP" dirty="0" smtClean="0"/>
              <a:t>自然</a:t>
            </a:r>
            <a:r>
              <a:rPr lang="ja-JP" altLang="ja-JP" dirty="0"/>
              <a:t>法則により導き出される。</a:t>
            </a:r>
          </a:p>
          <a:p>
            <a:r>
              <a:rPr lang="ja-JP" altLang="ja-JP" dirty="0"/>
              <a:t>自然法則への言及によって説明される。</a:t>
            </a:r>
          </a:p>
          <a:p>
            <a:r>
              <a:rPr lang="ja-JP" altLang="ja-JP" dirty="0"/>
              <a:t>経験可能な世界に対して検証可能である。</a:t>
            </a:r>
          </a:p>
          <a:p>
            <a:r>
              <a:rPr lang="ja-JP" altLang="ja-JP" dirty="0"/>
              <a:t>その結論は仮のものである。つまり、最終的な結論である必要がない。</a:t>
            </a:r>
          </a:p>
          <a:p>
            <a:r>
              <a:rPr lang="ja-JP" altLang="ja-JP" dirty="0"/>
              <a:t>反証可能である。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5789493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黒人差別と教育２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公民権運動へ</a:t>
            </a:r>
            <a:r>
              <a:rPr kumimoji="1" lang="en-US" altLang="ja-JP" dirty="0" smtClean="0"/>
              <a:t>(</a:t>
            </a:r>
            <a:r>
              <a:rPr kumimoji="1" lang="ja-JP" altLang="en-US" dirty="0" smtClean="0"/>
              <a:t>黒人側からの攻勢</a:t>
            </a:r>
            <a:r>
              <a:rPr kumimoji="1" lang="en-US" altLang="ja-JP" dirty="0" smtClean="0"/>
              <a:t>)</a:t>
            </a:r>
            <a:endParaRPr kumimoji="1" lang="ja-JP" altLang="en-US" dirty="0" smtClean="0"/>
          </a:p>
          <a:p>
            <a:r>
              <a:rPr lang="ja-JP" altLang="en-US" dirty="0" smtClean="0"/>
              <a:t>分離教育に対する訴訟運動</a:t>
            </a:r>
          </a:p>
          <a:p>
            <a:pPr lvl="1"/>
            <a:r>
              <a:rPr lang="ja-JP" altLang="en-US" dirty="0"/>
              <a:t>カンザス州</a:t>
            </a:r>
            <a:r>
              <a:rPr lang="ja-JP" altLang="en-US" dirty="0" smtClean="0"/>
              <a:t>トピカでの集団訴訟</a:t>
            </a:r>
            <a:r>
              <a:rPr lang="en-US" altLang="ja-JP" dirty="0" smtClean="0"/>
              <a:t>(</a:t>
            </a:r>
            <a:r>
              <a:rPr lang="ja-JP" altLang="en-US" dirty="0" smtClean="0"/>
              <a:t>小学校のみ分離</a:t>
            </a:r>
            <a:r>
              <a:rPr lang="en-US" altLang="ja-JP" dirty="0" smtClean="0"/>
              <a:t>)</a:t>
            </a:r>
            <a:endParaRPr lang="ja-JP" altLang="en-US" dirty="0" smtClean="0"/>
          </a:p>
          <a:p>
            <a:pPr lvl="1"/>
            <a:r>
              <a:rPr kumimoji="1" lang="ja-JP" altLang="en-US" dirty="0" smtClean="0"/>
              <a:t>ブラウンの子どもは近くに白人用小学校</a:t>
            </a:r>
            <a:r>
              <a:rPr kumimoji="1" lang="ja-JP" altLang="en-US" dirty="0"/>
              <a:t>が</a:t>
            </a:r>
            <a:r>
              <a:rPr kumimoji="1" lang="ja-JP" altLang="en-US" dirty="0" smtClean="0"/>
              <a:t>あるが遠くの黒人用小学校に通学していた。</a:t>
            </a:r>
          </a:p>
          <a:p>
            <a:pPr eaLnBrk="1" hangingPunct="1">
              <a:lnSpc>
                <a:spcPct val="80000"/>
              </a:lnSpc>
            </a:pPr>
            <a:r>
              <a:rPr lang="ja-JP" altLang="en-US" dirty="0" smtClean="0"/>
              <a:t>１９５４年、ブラウン判決 上記原則を違憲に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/>
              <a:t> 　　　「人種的に隔離された教育は不平等」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r>
              <a:rPr lang="ja-JP" altLang="en-US" dirty="0" smtClean="0"/>
              <a:t>　　　翌年　ローザ・パークス事件（バス）</a:t>
            </a:r>
          </a:p>
        </p:txBody>
      </p:sp>
    </p:spTree>
    <p:extLst>
      <p:ext uri="{BB962C8B-B14F-4D97-AF65-F5344CB8AC3E}">
        <p14:creationId xmlns:p14="http://schemas.microsoft.com/office/powerpoint/2010/main" val="19352372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ローザ・パークス事件</a:t>
            </a:r>
            <a:endParaRPr kumimoji="1" lang="ja-JP" altLang="en-US" dirty="0"/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ja-JP" altLang="en-US" dirty="0" smtClean="0"/>
              <a:t>１９５５年、アラバマ州モントゴメリーのパークスが、黒人用の後部座席ではなく、白人用の前部座席に座り、運転手の注意を無視して逮捕された。</a:t>
            </a:r>
          </a:p>
          <a:p>
            <a:r>
              <a:rPr lang="ja-JP" altLang="en-US" dirty="0" smtClean="0"/>
              <a:t>キング牧師の抗議活動　バスボイコット→大きな成功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39805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upload.wikimedia.org/wikipedia/commons/thumb/c/c4/Rosaparks.jpg/200px-Rosaparks.jpg">
            <a:hlinkClick r:id="rId2"/>
          </p:cNvPr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593682"/>
            <a:ext cx="3960440" cy="5643630"/>
          </a:xfrm>
          <a:prstGeom prst="rect">
            <a:avLst/>
          </a:prstGeom>
          <a:noFill/>
        </p:spPr>
      </p:pic>
      <p:pic>
        <p:nvPicPr>
          <p:cNvPr id="1028" name="Picture 4" descr="http://freett.com/globalgospel/jpdiary/2005/rosa13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427983" y="548680"/>
            <a:ext cx="4521431" cy="5832648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5679504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dirty="0" smtClean="0"/>
              <a:t>黒人差別と教育</a:t>
            </a:r>
            <a:r>
              <a:rPr kumimoji="1" lang="en-US" altLang="ja-JP" dirty="0" smtClean="0"/>
              <a:t>3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hangingPunct="1">
              <a:lnSpc>
                <a:spcPct val="80000"/>
              </a:lnSpc>
            </a:pPr>
            <a:r>
              <a:rPr lang="ja-JP" altLang="en-US" dirty="0">
                <a:solidFill>
                  <a:srgbClr val="000000"/>
                </a:solidFill>
              </a:rPr>
              <a:t>１９５７年、アーカンソウ、リトルロック校</a:t>
            </a:r>
            <a:r>
              <a:rPr lang="ja-JP" altLang="en-US" dirty="0" smtClean="0">
                <a:solidFill>
                  <a:srgbClr val="000000"/>
                </a:solidFill>
              </a:rPr>
              <a:t>事件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 smtClean="0">
                <a:solidFill>
                  <a:srgbClr val="000000"/>
                </a:solidFill>
              </a:rPr>
              <a:t>入学</a:t>
            </a:r>
            <a:r>
              <a:rPr lang="ja-JP" altLang="en-US" dirty="0">
                <a:solidFill>
                  <a:srgbClr val="000000"/>
                </a:solidFill>
              </a:rPr>
              <a:t>希望</a:t>
            </a:r>
            <a:r>
              <a:rPr lang="en-US" altLang="ja-JP" dirty="0" smtClean="0">
                <a:solidFill>
                  <a:srgbClr val="000000"/>
                </a:solidFill>
              </a:rPr>
              <a:t>80</a:t>
            </a:r>
            <a:r>
              <a:rPr lang="ja-JP" altLang="en-US" dirty="0" smtClean="0">
                <a:solidFill>
                  <a:srgbClr val="000000"/>
                </a:solidFill>
              </a:rPr>
              <a:t>人から</a:t>
            </a:r>
            <a:r>
              <a:rPr lang="en-US" altLang="ja-JP" dirty="0" smtClean="0">
                <a:solidFill>
                  <a:srgbClr val="000000"/>
                </a:solidFill>
              </a:rPr>
              <a:t>9</a:t>
            </a:r>
            <a:r>
              <a:rPr lang="ja-JP" altLang="en-US" dirty="0" smtClean="0">
                <a:solidFill>
                  <a:srgbClr val="000000"/>
                </a:solidFill>
              </a:rPr>
              <a:t>人に入学許可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 smtClean="0">
                <a:solidFill>
                  <a:srgbClr val="000000"/>
                </a:solidFill>
              </a:rPr>
              <a:t>フォーバス知事が当初</a:t>
            </a:r>
            <a:r>
              <a:rPr lang="ja-JP" altLang="en-US" dirty="0">
                <a:solidFill>
                  <a:srgbClr val="000000"/>
                </a:solidFill>
              </a:rPr>
              <a:t>受け入れ</a:t>
            </a:r>
            <a:r>
              <a:rPr lang="ja-JP" altLang="en-US" dirty="0" smtClean="0">
                <a:solidFill>
                  <a:srgbClr val="000000"/>
                </a:solidFill>
              </a:rPr>
              <a:t>、後拒否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 smtClean="0">
                <a:solidFill>
                  <a:srgbClr val="000000"/>
                </a:solidFill>
              </a:rPr>
              <a:t>州兵で妨害←連邦軍が派遣され護衛</a:t>
            </a:r>
            <a:endParaRPr lang="ja-JP" altLang="en-US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r>
              <a:rPr lang="ja-JP" altLang="en-US" dirty="0">
                <a:solidFill>
                  <a:srgbClr val="000000"/>
                </a:solidFill>
              </a:rPr>
              <a:t>１９６</a:t>
            </a:r>
            <a:r>
              <a:rPr lang="en-US" altLang="ja-JP" dirty="0">
                <a:solidFill>
                  <a:srgbClr val="000000"/>
                </a:solidFill>
              </a:rPr>
              <a:t>2</a:t>
            </a:r>
            <a:r>
              <a:rPr lang="ja-JP" altLang="en-US" dirty="0">
                <a:solidFill>
                  <a:srgbClr val="000000"/>
                </a:solidFill>
              </a:rPr>
              <a:t>年メレディス事件（軍隊駐留</a:t>
            </a:r>
            <a:r>
              <a:rPr lang="ja-JP" altLang="en-US" dirty="0" smtClean="0">
                <a:solidFill>
                  <a:srgbClr val="000000"/>
                </a:solidFill>
              </a:rPr>
              <a:t>）</a:t>
            </a:r>
          </a:p>
          <a:p>
            <a:pPr lvl="1" eaLnBrk="1" hangingPunct="1">
              <a:lnSpc>
                <a:spcPct val="80000"/>
              </a:lnSpc>
            </a:pPr>
            <a:r>
              <a:rPr lang="en-US" altLang="ja-JP" dirty="0" smtClean="0">
                <a:solidFill>
                  <a:srgbClr val="000000"/>
                </a:solidFill>
              </a:rPr>
              <a:t>1961</a:t>
            </a:r>
            <a:r>
              <a:rPr lang="ja-JP" altLang="en-US" dirty="0" smtClean="0">
                <a:solidFill>
                  <a:srgbClr val="000000"/>
                </a:solidFill>
              </a:rPr>
              <a:t>年メレディスがミシシッピ大学から入学拒否</a:t>
            </a:r>
            <a:r>
              <a:rPr lang="en-US" altLang="ja-JP" dirty="0" smtClean="0">
                <a:solidFill>
                  <a:srgbClr val="000000"/>
                </a:solidFill>
              </a:rPr>
              <a:t>(</a:t>
            </a:r>
            <a:r>
              <a:rPr lang="ja-JP" altLang="en-US" dirty="0" smtClean="0">
                <a:solidFill>
                  <a:srgbClr val="000000"/>
                </a:solidFill>
              </a:rPr>
              <a:t>願書の遅れという理由</a:t>
            </a:r>
            <a:r>
              <a:rPr lang="en-US" altLang="ja-JP" dirty="0" smtClean="0">
                <a:solidFill>
                  <a:srgbClr val="000000"/>
                </a:solidFill>
              </a:rPr>
              <a:t>)</a:t>
            </a:r>
            <a:endParaRPr lang="ja-JP" altLang="en-US" dirty="0" smtClean="0">
              <a:solidFill>
                <a:srgbClr val="000000"/>
              </a:solidFill>
            </a:endParaRP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 smtClean="0">
                <a:solidFill>
                  <a:srgbClr val="000000"/>
                </a:solidFill>
              </a:rPr>
              <a:t>連邦司法省への要請と提訴→入学許可命令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 smtClean="0">
                <a:solidFill>
                  <a:srgbClr val="000000"/>
                </a:solidFill>
              </a:rPr>
              <a:t>入学反対の暴力行為</a:t>
            </a:r>
          </a:p>
          <a:p>
            <a:pPr lvl="1" eaLnBrk="1" hangingPunct="1">
              <a:lnSpc>
                <a:spcPct val="80000"/>
              </a:lnSpc>
            </a:pPr>
            <a:r>
              <a:rPr lang="ja-JP" altLang="en-US" dirty="0">
                <a:solidFill>
                  <a:srgbClr val="000000"/>
                </a:solidFill>
              </a:rPr>
              <a:t>黒人生徒・学生保護のため軍隊</a:t>
            </a:r>
          </a:p>
          <a:p>
            <a:pPr lvl="1" eaLnBrk="1" hangingPunct="1">
              <a:lnSpc>
                <a:spcPct val="80000"/>
              </a:lnSpc>
            </a:pPr>
            <a:endParaRPr lang="ja-JP" altLang="en-US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endParaRPr lang="ja-JP" altLang="en-US" dirty="0" smtClean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</a:pPr>
            <a:endParaRPr lang="ja-JP" altLang="en-US" dirty="0">
              <a:solidFill>
                <a:srgbClr val="000000"/>
              </a:solidFill>
            </a:endParaRPr>
          </a:p>
          <a:p>
            <a:pPr lvl="0" eaLnBrk="1" hangingPunct="1">
              <a:lnSpc>
                <a:spcPct val="80000"/>
              </a:lnSpc>
              <a:buNone/>
            </a:pPr>
            <a:r>
              <a:rPr lang="ja-JP" altLang="en-US" dirty="0">
                <a:solidFill>
                  <a:srgbClr val="000000"/>
                </a:solidFill>
              </a:rPr>
              <a:t>　　　</a:t>
            </a:r>
          </a:p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3933262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603</TotalTime>
  <Words>1014</Words>
  <Application>Microsoft Office PowerPoint</Application>
  <PresentationFormat>画面に合わせる (4:3)</PresentationFormat>
  <Paragraphs>92</Paragraphs>
  <Slides>18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2</vt:i4>
      </vt:variant>
      <vt:variant>
        <vt:lpstr>スライド タイトル</vt:lpstr>
      </vt:variant>
      <vt:variant>
        <vt:i4>18</vt:i4>
      </vt:variant>
    </vt:vector>
  </HeadingPairs>
  <TitlesOfParts>
    <vt:vector size="23" baseType="lpstr">
      <vt:lpstr>ＭＳ Ｐゴシック</vt:lpstr>
      <vt:lpstr>Arial</vt:lpstr>
      <vt:lpstr>Calibri</vt:lpstr>
      <vt:lpstr>Office テーマ</vt:lpstr>
      <vt:lpstr>標準デザイン</vt:lpstr>
      <vt:lpstr>アメリカ教育３</vt:lpstr>
      <vt:lpstr>アーカンソウ裁判</vt:lpstr>
      <vt:lpstr>創造科学と進化科学の比較</vt:lpstr>
      <vt:lpstr>判決の科学の要件</vt:lpstr>
      <vt:lpstr>（前出の訳）</vt:lpstr>
      <vt:lpstr>黒人差別と教育２</vt:lpstr>
      <vt:lpstr>ローザ・パークス事件</vt:lpstr>
      <vt:lpstr>PowerPoint プレゼンテーション</vt:lpstr>
      <vt:lpstr>黒人差別と教育3</vt:lpstr>
      <vt:lpstr>PowerPoint プレゼンテーション</vt:lpstr>
      <vt:lpstr>人種差別と教育の新展開</vt:lpstr>
      <vt:lpstr>マグネット・スクール</vt:lpstr>
      <vt:lpstr>ヘッドスタート計画</vt:lpstr>
      <vt:lpstr>PowerPoint プレゼンテーション</vt:lpstr>
      <vt:lpstr>アファーマティブ・アクション</vt:lpstr>
      <vt:lpstr>Black is beautiful 運動</vt:lpstr>
      <vt:lpstr> バッキ訴訟</vt:lpstr>
      <vt:lpstr>その他の流れ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アメリカ教育３</dc:title>
  <dc:creator>wakei</dc:creator>
  <cp:lastModifiedBy>wakei</cp:lastModifiedBy>
  <cp:revision>41</cp:revision>
  <dcterms:created xsi:type="dcterms:W3CDTF">2014-04-26T13:10:07Z</dcterms:created>
  <dcterms:modified xsi:type="dcterms:W3CDTF">2016-05-01T01:15:56Z</dcterms:modified>
</cp:coreProperties>
</file>