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7" r:id="rId4"/>
    <p:sldId id="260" r:id="rId5"/>
    <p:sldId id="258" r:id="rId6"/>
    <p:sldId id="262" r:id="rId7"/>
    <p:sldId id="276" r:id="rId8"/>
    <p:sldId id="263" r:id="rId9"/>
    <p:sldId id="264" r:id="rId10"/>
    <p:sldId id="272" r:id="rId11"/>
    <p:sldId id="277" r:id="rId12"/>
    <p:sldId id="274" r:id="rId13"/>
    <p:sldId id="275" r:id="rId14"/>
    <p:sldId id="273" r:id="rId15"/>
    <p:sldId id="278" r:id="rId16"/>
    <p:sldId id="279" r:id="rId17"/>
    <p:sldId id="265" r:id="rId18"/>
    <p:sldId id="266" r:id="rId19"/>
    <p:sldId id="281" r:id="rId20"/>
    <p:sldId id="282" r:id="rId21"/>
    <p:sldId id="267" r:id="rId22"/>
    <p:sldId id="269" r:id="rId23"/>
    <p:sldId id="283" r:id="rId24"/>
    <p:sldId id="270" r:id="rId2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2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28186342-CEAA-4655-B80A-C305522EF986}" type="datetimeFigureOut">
              <a:rPr kumimoji="1" lang="ja-JP" altLang="en-US" smtClean="0"/>
              <a:t>2016/4/17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8EE7294-1A62-46D7-ACBD-7387F8A17D09}"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8186342-CEAA-4655-B80A-C305522EF986}" type="datetimeFigureOut">
              <a:rPr kumimoji="1" lang="ja-JP" altLang="en-US" smtClean="0"/>
              <a:t>2016/4/17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8EE7294-1A62-46D7-ACBD-7387F8A17D09}"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8186342-CEAA-4655-B80A-C305522EF986}" type="datetimeFigureOut">
              <a:rPr kumimoji="1" lang="ja-JP" altLang="en-US" smtClean="0"/>
              <a:t>2016/4/17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8EE7294-1A62-46D7-ACBD-7387F8A17D09}"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8186342-CEAA-4655-B80A-C305522EF986}" type="datetimeFigureOut">
              <a:rPr kumimoji="1" lang="ja-JP" altLang="en-US" smtClean="0"/>
              <a:t>2016/4/17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8EE7294-1A62-46D7-ACBD-7387F8A17D09}"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28186342-CEAA-4655-B80A-C305522EF986}" type="datetimeFigureOut">
              <a:rPr kumimoji="1" lang="ja-JP" altLang="en-US" smtClean="0"/>
              <a:t>2016/4/17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8EE7294-1A62-46D7-ACBD-7387F8A17D09}"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8186342-CEAA-4655-B80A-C305522EF986}" type="datetimeFigureOut">
              <a:rPr kumimoji="1" lang="ja-JP" altLang="en-US" smtClean="0"/>
              <a:t>2016/4/17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8EE7294-1A62-46D7-ACBD-7387F8A17D09}"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8186342-CEAA-4655-B80A-C305522EF986}" type="datetimeFigureOut">
              <a:rPr kumimoji="1" lang="ja-JP" altLang="en-US" smtClean="0"/>
              <a:t>2016/4/17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98EE7294-1A62-46D7-ACBD-7387F8A17D09}"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8186342-CEAA-4655-B80A-C305522EF986}" type="datetimeFigureOut">
              <a:rPr kumimoji="1" lang="ja-JP" altLang="en-US" smtClean="0"/>
              <a:t>2016/4/17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98EE7294-1A62-46D7-ACBD-7387F8A17D09}"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8186342-CEAA-4655-B80A-C305522EF986}" type="datetimeFigureOut">
              <a:rPr kumimoji="1" lang="ja-JP" altLang="en-US" smtClean="0"/>
              <a:t>2016/4/17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98EE7294-1A62-46D7-ACBD-7387F8A17D09}"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8186342-CEAA-4655-B80A-C305522EF986}" type="datetimeFigureOut">
              <a:rPr kumimoji="1" lang="ja-JP" altLang="en-US" smtClean="0"/>
              <a:t>2016/4/17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8EE7294-1A62-46D7-ACBD-7387F8A17D09}"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8186342-CEAA-4655-B80A-C305522EF986}" type="datetimeFigureOut">
              <a:rPr kumimoji="1" lang="ja-JP" altLang="en-US" smtClean="0"/>
              <a:t>2016/4/17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8EE7294-1A62-46D7-ACBD-7387F8A17D09}"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186342-CEAA-4655-B80A-C305522EF986}" type="datetimeFigureOut">
              <a:rPr kumimoji="1" lang="ja-JP" altLang="en-US" smtClean="0"/>
              <a:t>2016/4/17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EE7294-1A62-46D7-ACBD-7387F8A17D09}"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kotobank.jp/word/%E5%AE%89%E5%85%A8%E4%BF%9D%E9%9A%9C-29255"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ja.wikipedia.org/wiki/%E5%BC%81%E8%AD%B7%E5%A3%AB" TargetMode="External"/><Relationship Id="rId2" Type="http://schemas.openxmlformats.org/officeDocument/2006/relationships/hyperlink" Target="https://ja.wikipedia.org/wiki/%E9%BB%99%E7%A7%98%E6%A8%A9"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dir.co.jp/publicity/edit/publication/pdf/cho1104_kantougen.pdf"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アメリカ教育１</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競争的自由と公的平等の併存</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アメリカの犯罪の多さ</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kumimoji="1" lang="ja-JP" altLang="en-US" dirty="0" smtClean="0"/>
              <a:t>世界の殺人発生率（件／１０万人）</a:t>
            </a:r>
          </a:p>
          <a:p>
            <a:pPr lvl="1"/>
            <a:r>
              <a:rPr lang="ja-JP" altLang="en-US" dirty="0"/>
              <a:t>１　</a:t>
            </a:r>
            <a:r>
              <a:rPr lang="ja-JP" altLang="en-US" dirty="0" smtClean="0"/>
              <a:t>ホンジュラス　　　　</a:t>
            </a:r>
            <a:r>
              <a:rPr lang="en-US" altLang="ja-JP" dirty="0" smtClean="0"/>
              <a:t>90.40</a:t>
            </a:r>
            <a:endParaRPr lang="ja-JP" altLang="en-US" dirty="0" smtClean="0"/>
          </a:p>
          <a:p>
            <a:pPr lvl="1"/>
            <a:r>
              <a:rPr kumimoji="1" lang="en-US" altLang="ja-JP" dirty="0" smtClean="0"/>
              <a:t>66</a:t>
            </a:r>
            <a:r>
              <a:rPr kumimoji="1" lang="ja-JP" altLang="en-US" dirty="0" smtClean="0"/>
              <a:t>  ロシア                         </a:t>
            </a:r>
            <a:r>
              <a:rPr kumimoji="1" lang="en-US" altLang="ja-JP" dirty="0" smtClean="0"/>
              <a:t>9.20</a:t>
            </a:r>
            <a:endParaRPr kumimoji="1" lang="ja-JP" altLang="en-US" dirty="0" smtClean="0"/>
          </a:p>
          <a:p>
            <a:pPr lvl="1"/>
            <a:r>
              <a:rPr lang="en-US" altLang="ja-JP" dirty="0" smtClean="0"/>
              <a:t>109</a:t>
            </a:r>
            <a:r>
              <a:rPr lang="ja-JP" altLang="en-US" dirty="0" smtClean="0"/>
              <a:t> アメリカ</a:t>
            </a:r>
            <a:r>
              <a:rPr lang="en-US" altLang="ja-JP" dirty="0" smtClean="0"/>
              <a:t>(G7</a:t>
            </a:r>
            <a:r>
              <a:rPr lang="ja-JP" altLang="en-US" dirty="0" smtClean="0"/>
              <a:t>一位</a:t>
            </a:r>
            <a:r>
              <a:rPr lang="en-US" altLang="ja-JP" dirty="0" smtClean="0"/>
              <a:t>)</a:t>
            </a:r>
            <a:r>
              <a:rPr lang="ja-JP" altLang="en-US" dirty="0" smtClean="0"/>
              <a:t>     </a:t>
            </a:r>
            <a:r>
              <a:rPr lang="en-US" altLang="ja-JP" dirty="0" smtClean="0"/>
              <a:t>4.70</a:t>
            </a:r>
            <a:endParaRPr lang="ja-JP" altLang="en-US" dirty="0" smtClean="0"/>
          </a:p>
          <a:p>
            <a:pPr lvl="1"/>
            <a:r>
              <a:rPr kumimoji="1" lang="en-US" altLang="ja-JP" dirty="0" smtClean="0"/>
              <a:t>152</a:t>
            </a:r>
            <a:r>
              <a:rPr kumimoji="1" lang="ja-JP" altLang="en-US" dirty="0" smtClean="0"/>
              <a:t> ノルウェー                </a:t>
            </a:r>
            <a:r>
              <a:rPr kumimoji="1" lang="en-US" altLang="ja-JP" dirty="0" smtClean="0"/>
              <a:t>2.20</a:t>
            </a:r>
            <a:endParaRPr kumimoji="1" lang="ja-JP" altLang="en-US" dirty="0" smtClean="0"/>
          </a:p>
          <a:p>
            <a:pPr lvl="1"/>
            <a:r>
              <a:rPr lang="en-US" altLang="ja-JP" dirty="0" smtClean="0"/>
              <a:t>215</a:t>
            </a:r>
            <a:r>
              <a:rPr lang="ja-JP" altLang="en-US" dirty="0" smtClean="0"/>
              <a:t> 日本                           </a:t>
            </a:r>
            <a:r>
              <a:rPr lang="en-US" altLang="ja-JP" dirty="0" smtClean="0"/>
              <a:t>0.30</a:t>
            </a:r>
            <a:endParaRPr lang="ja-JP" altLang="en-US" dirty="0" smtClean="0"/>
          </a:p>
          <a:p>
            <a:pPr lvl="1"/>
            <a:r>
              <a:rPr lang="ja-JP" altLang="en-US" dirty="0" smtClean="0"/>
              <a:t>シンガポール</a:t>
            </a:r>
            <a:r>
              <a:rPr lang="en-US" altLang="ja-JP" dirty="0" smtClean="0"/>
              <a:t>(0.2)</a:t>
            </a:r>
            <a:r>
              <a:rPr lang="ja-JP" altLang="en-US" dirty="0" smtClean="0"/>
              <a:t>リヒテンシュタイン・モナコ</a:t>
            </a:r>
            <a:r>
              <a:rPr lang="en-US" altLang="ja-JP" dirty="0" smtClean="0"/>
              <a:t>(0.0)</a:t>
            </a:r>
            <a:endParaRPr lang="ja-JP" altLang="en-US" dirty="0" smtClean="0"/>
          </a:p>
          <a:p>
            <a:r>
              <a:rPr lang="ja-JP" altLang="en-US" dirty="0" smtClean="0"/>
              <a:t>銃規制の困難さ</a:t>
            </a:r>
            <a:r>
              <a:rPr lang="ja-JP" altLang="en-US" dirty="0"/>
              <a:t>。「規律ある民兵は自由な国家の</a:t>
            </a:r>
            <a:r>
              <a:rPr lang="ja-JP" altLang="en-US" dirty="0">
                <a:hlinkClick r:id="rId2"/>
              </a:rPr>
              <a:t>安全保障</a:t>
            </a:r>
            <a:r>
              <a:rPr lang="ja-JP" altLang="en-US" dirty="0"/>
              <a:t>にとって必要であるから、国民が武器を保持する権利は侵してはならない</a:t>
            </a:r>
            <a:r>
              <a:rPr lang="ja-JP" altLang="en-US" dirty="0" smtClean="0"/>
              <a:t>」アメリカ合衆国憲法修正</a:t>
            </a:r>
            <a:r>
              <a:rPr lang="en-US" altLang="ja-JP" dirty="0" smtClean="0"/>
              <a:t>2</a:t>
            </a:r>
            <a:r>
              <a:rPr lang="ja-JP" altLang="en-US" dirty="0" smtClean="0"/>
              <a:t>条</a:t>
            </a:r>
          </a:p>
          <a:p>
            <a:pPr marL="0" indent="0">
              <a:buNone/>
            </a:pPr>
            <a:r>
              <a:rPr kumimoji="1" lang="ja-JP" altLang="en-US" dirty="0" smtClean="0"/>
              <a:t>  </a:t>
            </a:r>
            <a:endParaRPr kumimoji="1" lang="ja-JP" altLang="en-US" dirty="0"/>
          </a:p>
        </p:txBody>
      </p:sp>
    </p:spTree>
    <p:extLst>
      <p:ext uri="{BB962C8B-B14F-4D97-AF65-F5344CB8AC3E}">
        <p14:creationId xmlns:p14="http://schemas.microsoft.com/office/powerpoint/2010/main" val="767251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人権重視</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ミランダ原則</a:t>
            </a:r>
            <a:r>
              <a:rPr lang="en-US" altLang="ja-JP" dirty="0" smtClean="0"/>
              <a:t>: </a:t>
            </a:r>
            <a:r>
              <a:rPr lang="ja-JP" altLang="ja-JP" dirty="0" smtClean="0"/>
              <a:t>あなた</a:t>
            </a:r>
            <a:r>
              <a:rPr lang="ja-JP" altLang="ja-JP" dirty="0"/>
              <a:t>には</a:t>
            </a:r>
            <a:r>
              <a:rPr lang="ja-JP" altLang="ja-JP" dirty="0">
                <a:hlinkClick r:id="rId2" tooltip="黙秘権"/>
              </a:rPr>
              <a:t>黙秘権</a:t>
            </a:r>
            <a:r>
              <a:rPr lang="ja-JP" altLang="ja-JP" dirty="0"/>
              <a:t>が</a:t>
            </a:r>
            <a:r>
              <a:rPr lang="ja-JP" altLang="ja-JP" dirty="0" smtClean="0"/>
              <a:t>ある</a:t>
            </a:r>
            <a:r>
              <a:rPr lang="ja-JP" altLang="en-US" dirty="0" smtClean="0"/>
              <a:t>。</a:t>
            </a:r>
            <a:r>
              <a:rPr lang="ja-JP" altLang="ja-JP" dirty="0" smtClean="0"/>
              <a:t>供述</a:t>
            </a:r>
            <a:r>
              <a:rPr lang="ja-JP" altLang="ja-JP" dirty="0"/>
              <a:t>は、法廷であなたに不利な証拠として用いられる事が</a:t>
            </a:r>
            <a:r>
              <a:rPr lang="ja-JP" altLang="ja-JP" dirty="0" smtClean="0"/>
              <a:t>ある</a:t>
            </a:r>
            <a:r>
              <a:rPr lang="ja-JP" altLang="en-US" dirty="0" smtClean="0"/>
              <a:t>。</a:t>
            </a:r>
            <a:r>
              <a:rPr lang="ja-JP" altLang="ja-JP" dirty="0" smtClean="0"/>
              <a:t>あなた</a:t>
            </a:r>
            <a:r>
              <a:rPr lang="ja-JP" altLang="ja-JP" dirty="0"/>
              <a:t>は</a:t>
            </a:r>
            <a:r>
              <a:rPr lang="ja-JP" altLang="ja-JP" dirty="0">
                <a:hlinkClick r:id="rId3" tooltip="弁護士"/>
              </a:rPr>
              <a:t>弁護士</a:t>
            </a:r>
            <a:r>
              <a:rPr lang="ja-JP" altLang="ja-JP" dirty="0"/>
              <a:t>の立会いを求める権利が</a:t>
            </a:r>
            <a:r>
              <a:rPr lang="ja-JP" altLang="ja-JP" dirty="0" smtClean="0"/>
              <a:t>ある</a:t>
            </a:r>
            <a:r>
              <a:rPr lang="ja-JP" altLang="en-US" dirty="0" smtClean="0"/>
              <a:t>。</a:t>
            </a:r>
            <a:r>
              <a:rPr lang="ja-JP" altLang="ja-JP" dirty="0" smtClean="0"/>
              <a:t>もし</a:t>
            </a:r>
            <a:r>
              <a:rPr lang="ja-JP" altLang="ja-JP" dirty="0"/>
              <a:t>自分で弁護士に依頼する経済力がなければ、公選弁護人を付けてもらう権利が</a:t>
            </a:r>
            <a:r>
              <a:rPr lang="ja-JP" altLang="ja-JP" dirty="0" smtClean="0"/>
              <a:t>ある</a:t>
            </a:r>
            <a:r>
              <a:rPr lang="ja-JP" altLang="en-US" dirty="0" smtClean="0"/>
              <a:t>。</a:t>
            </a:r>
          </a:p>
          <a:p>
            <a:r>
              <a:rPr kumimoji="1" lang="ja-JP" altLang="en-US" dirty="0" smtClean="0"/>
              <a:t>取り調べの弁護士立ち会い、</a:t>
            </a:r>
            <a:r>
              <a:rPr lang="ja-JP" altLang="en-US" dirty="0" smtClean="0"/>
              <a:t>礼状</a:t>
            </a:r>
            <a:r>
              <a:rPr lang="ja-JP" altLang="en-US" dirty="0"/>
              <a:t>に</a:t>
            </a:r>
            <a:r>
              <a:rPr lang="ja-JP" altLang="en-US" dirty="0" smtClean="0"/>
              <a:t>よらない証拠の不採用等、被疑者を守るシステム。</a:t>
            </a:r>
            <a:endParaRPr kumimoji="1" lang="ja-JP" altLang="en-US" dirty="0"/>
          </a:p>
        </p:txBody>
      </p:sp>
    </p:spTree>
    <p:extLst>
      <p:ext uri="{BB962C8B-B14F-4D97-AF65-F5344CB8AC3E}">
        <p14:creationId xmlns:p14="http://schemas.microsoft.com/office/powerpoint/2010/main" val="1554318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黒人差別事件</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ジム・クロウ法 </a:t>
            </a:r>
            <a:r>
              <a:rPr kumimoji="1" lang="en-US" altLang="ja-JP" dirty="0" smtClean="0"/>
              <a:t>(</a:t>
            </a:r>
            <a:r>
              <a:rPr kumimoji="1" lang="ja-JP" altLang="en-US" dirty="0" smtClean="0"/>
              <a:t>人種分離法</a:t>
            </a:r>
            <a:r>
              <a:rPr kumimoji="1" lang="en-US" altLang="ja-JP" dirty="0" smtClean="0"/>
              <a:t>)</a:t>
            </a:r>
            <a:endParaRPr kumimoji="1" lang="ja-JP" altLang="en-US" dirty="0" smtClean="0"/>
          </a:p>
          <a:p>
            <a:pPr lvl="1"/>
            <a:r>
              <a:rPr kumimoji="1" lang="ja-JP" altLang="en-US" dirty="0" smtClean="0"/>
              <a:t>ローザ・パークス</a:t>
            </a:r>
            <a:r>
              <a:rPr kumimoji="1" lang="en-US" altLang="ja-JP" dirty="0" smtClean="0"/>
              <a:t>(</a:t>
            </a:r>
            <a:r>
              <a:rPr kumimoji="1" lang="ja-JP" altLang="en-US" dirty="0" smtClean="0"/>
              <a:t>→バス・ボイコット事件</a:t>
            </a:r>
            <a:r>
              <a:rPr kumimoji="1" lang="en-US" altLang="ja-JP" dirty="0" smtClean="0"/>
              <a:t>)</a:t>
            </a:r>
            <a:r>
              <a:rPr kumimoji="1" lang="ja-JP" altLang="en-US" dirty="0" smtClean="0"/>
              <a:t> バスで席をたつように言われたとき、「誇りを守るためにたたなかった」</a:t>
            </a:r>
          </a:p>
          <a:p>
            <a:pPr lvl="1"/>
            <a:r>
              <a:rPr lang="ja-JP" altLang="en-US" dirty="0"/>
              <a:t>リトル・</a:t>
            </a:r>
            <a:r>
              <a:rPr lang="ja-JP" altLang="en-US" dirty="0" smtClean="0"/>
              <a:t>ロック高校事件</a:t>
            </a:r>
            <a:r>
              <a:rPr lang="en-US" altLang="ja-JP" dirty="0" smtClean="0"/>
              <a:t>(</a:t>
            </a:r>
            <a:r>
              <a:rPr lang="ja-JP" altLang="en-US" dirty="0" smtClean="0"/>
              <a:t>ジム・クロウ法の違憲判決後の事件</a:t>
            </a:r>
            <a:r>
              <a:rPr lang="en-US" altLang="ja-JP" dirty="0" smtClean="0"/>
              <a:t>)</a:t>
            </a:r>
            <a:endParaRPr lang="ja-JP" altLang="en-US" dirty="0" smtClean="0"/>
          </a:p>
          <a:p>
            <a:r>
              <a:rPr kumimoji="1" lang="ja-JP" altLang="en-US" dirty="0" smtClean="0"/>
              <a:t>頻発する白人警官による黒人射殺事件</a:t>
            </a:r>
          </a:p>
          <a:p>
            <a:endParaRPr kumimoji="1" lang="ja-JP" altLang="en-US" dirty="0"/>
          </a:p>
        </p:txBody>
      </p:sp>
    </p:spTree>
    <p:extLst>
      <p:ext uri="{BB962C8B-B14F-4D97-AF65-F5344CB8AC3E}">
        <p14:creationId xmlns:p14="http://schemas.microsoft.com/office/powerpoint/2010/main" val="21450570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63127" y="0"/>
            <a:ext cx="4817745" cy="6858000"/>
          </a:xfrm>
          <a:prstGeom prst="rect">
            <a:avLst/>
          </a:prstGeom>
        </p:spPr>
      </p:pic>
    </p:spTree>
    <p:extLst>
      <p:ext uri="{BB962C8B-B14F-4D97-AF65-F5344CB8AC3E}">
        <p14:creationId xmlns:p14="http://schemas.microsoft.com/office/powerpoint/2010/main" val="9550624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思想的抑圧</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サッコ・ヴァンゼッティ事件 </a:t>
            </a:r>
            <a:r>
              <a:rPr kumimoji="1" lang="en-US" altLang="ja-JP" dirty="0" smtClean="0"/>
              <a:t>1920</a:t>
            </a:r>
            <a:r>
              <a:rPr kumimoji="1" lang="ja-JP" altLang="en-US" dirty="0" smtClean="0"/>
              <a:t>年</a:t>
            </a:r>
            <a:r>
              <a:rPr kumimoji="1" lang="en-US" altLang="ja-JP" dirty="0" smtClean="0"/>
              <a:t>(</a:t>
            </a:r>
            <a:r>
              <a:rPr kumimoji="1" lang="ja-JP" altLang="en-US" dirty="0" smtClean="0"/>
              <a:t>死刑台のメロディー</a:t>
            </a:r>
            <a:r>
              <a:rPr kumimoji="1" lang="en-US" altLang="ja-JP" dirty="0" smtClean="0"/>
              <a:t>)</a:t>
            </a:r>
            <a:endParaRPr kumimoji="1" lang="ja-JP" altLang="en-US" dirty="0" smtClean="0"/>
          </a:p>
          <a:p>
            <a:r>
              <a:rPr kumimoji="1" lang="ja-JP" altLang="en-US" dirty="0" smtClean="0"/>
              <a:t>マッカーシズム</a:t>
            </a:r>
            <a:r>
              <a:rPr kumimoji="1" lang="en-US" altLang="ja-JP" dirty="0" smtClean="0"/>
              <a:t>(1950</a:t>
            </a:r>
            <a:r>
              <a:rPr kumimoji="1" lang="ja-JP" altLang="en-US" dirty="0" smtClean="0"/>
              <a:t>年代の反社会主義取り締まり</a:t>
            </a:r>
            <a:r>
              <a:rPr kumimoji="1" lang="en-US" altLang="ja-JP" dirty="0" smtClean="0"/>
              <a:t>)</a:t>
            </a:r>
            <a:endParaRPr kumimoji="1" lang="ja-JP" altLang="en-US" dirty="0" smtClean="0"/>
          </a:p>
          <a:p>
            <a:pPr lvl="1"/>
            <a:r>
              <a:rPr lang="ja-JP" altLang="en-US" dirty="0"/>
              <a:t>被害者 </a:t>
            </a:r>
            <a:r>
              <a:rPr lang="ja-JP" altLang="en-US" dirty="0" smtClean="0"/>
              <a:t>チャップリン  モダンタイムズ・独裁者</a:t>
            </a:r>
          </a:p>
          <a:p>
            <a:pPr lvl="1"/>
            <a:r>
              <a:rPr kumimoji="1" lang="ja-JP" altLang="en-US" dirty="0"/>
              <a:t>告発者 </a:t>
            </a:r>
            <a:r>
              <a:rPr kumimoji="1" lang="ja-JP" altLang="en-US" dirty="0" smtClean="0"/>
              <a:t>ウォルト・ディズニー、ロナルド・レーガン</a:t>
            </a:r>
          </a:p>
          <a:p>
            <a:r>
              <a:rPr lang="en-US" altLang="ja-JP" dirty="0" smtClean="0"/>
              <a:t>911</a:t>
            </a:r>
            <a:r>
              <a:rPr lang="ja-JP" altLang="en-US" dirty="0" smtClean="0"/>
              <a:t>以後のイスラム系の人々への取り締まり</a:t>
            </a:r>
            <a:endParaRPr kumimoji="1" lang="ja-JP" altLang="en-US" dirty="0"/>
          </a:p>
        </p:txBody>
      </p:sp>
    </p:spTree>
    <p:extLst>
      <p:ext uri="{BB962C8B-B14F-4D97-AF65-F5344CB8AC3E}">
        <p14:creationId xmlns:p14="http://schemas.microsoft.com/office/powerpoint/2010/main" val="3512959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表現を守るメディア</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表現の自由 </a:t>
            </a:r>
            <a:r>
              <a:rPr kumimoji="1" lang="en-US" altLang="ja-JP" dirty="0" smtClean="0"/>
              <a:t>public figure </a:t>
            </a:r>
            <a:r>
              <a:rPr kumimoji="1" lang="ja-JP" altLang="en-US" dirty="0" smtClean="0"/>
              <a:t>に対する批判</a:t>
            </a:r>
          </a:p>
          <a:p>
            <a:pPr lvl="1"/>
            <a:r>
              <a:rPr kumimoji="1" lang="ja-JP" altLang="en-US" dirty="0" smtClean="0"/>
              <a:t>ウォーター・ゲート事件</a:t>
            </a:r>
          </a:p>
          <a:p>
            <a:pPr lvl="1"/>
            <a:r>
              <a:rPr kumimoji="1" lang="ja-JP" altLang="en-US" dirty="0" smtClean="0"/>
              <a:t>クリントン大統領への不倫批判</a:t>
            </a:r>
            <a:endParaRPr kumimoji="1" lang="ja-JP" altLang="en-US" dirty="0"/>
          </a:p>
        </p:txBody>
      </p:sp>
    </p:spTree>
    <p:extLst>
      <p:ext uri="{BB962C8B-B14F-4D97-AF65-F5344CB8AC3E}">
        <p14:creationId xmlns:p14="http://schemas.microsoft.com/office/powerpoint/2010/main" val="40332629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科学的発見と知的</a:t>
            </a:r>
            <a:r>
              <a:rPr lang="ja-JP" altLang="en-US" dirty="0"/>
              <a:t>優位</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知的財産使用料収支（２０１４年）</a:t>
            </a:r>
          </a:p>
          <a:p>
            <a:pPr lvl="1"/>
            <a:r>
              <a:rPr lang="en-US" altLang="ja-JP" dirty="0"/>
              <a:t>1</a:t>
            </a:r>
            <a:r>
              <a:rPr lang="ja-JP" altLang="en-US" dirty="0" smtClean="0"/>
              <a:t>位</a:t>
            </a:r>
            <a:r>
              <a:rPr lang="ja-JP" altLang="en-US" dirty="0"/>
              <a:t>アメリカ　</a:t>
            </a:r>
            <a:r>
              <a:rPr lang="en-US" altLang="ja-JP" dirty="0" smtClean="0"/>
              <a:t>894</a:t>
            </a:r>
            <a:r>
              <a:rPr lang="ja-JP" altLang="en-US" dirty="0" smtClean="0"/>
              <a:t>億</a:t>
            </a:r>
            <a:r>
              <a:rPr lang="en-US" altLang="ja-JP" dirty="0" smtClean="0"/>
              <a:t>9500</a:t>
            </a:r>
            <a:r>
              <a:rPr lang="ja-JP" altLang="en-US" dirty="0" smtClean="0"/>
              <a:t>万ドル</a:t>
            </a:r>
          </a:p>
          <a:p>
            <a:pPr lvl="1"/>
            <a:r>
              <a:rPr kumimoji="1" lang="en-US" altLang="ja-JP" dirty="0" smtClean="0"/>
              <a:t>2</a:t>
            </a:r>
            <a:r>
              <a:rPr kumimoji="1" lang="ja-JP" altLang="en-US" dirty="0" smtClean="0"/>
              <a:t>位日本　     </a:t>
            </a:r>
            <a:r>
              <a:rPr kumimoji="1" lang="en-US" altLang="ja-JP" dirty="0" smtClean="0"/>
              <a:t>159</a:t>
            </a:r>
            <a:r>
              <a:rPr kumimoji="1" lang="ja-JP" altLang="en-US" dirty="0" smtClean="0"/>
              <a:t>億</a:t>
            </a:r>
            <a:r>
              <a:rPr kumimoji="1" lang="en-US" altLang="ja-JP" dirty="0" smtClean="0"/>
              <a:t>1600</a:t>
            </a:r>
            <a:r>
              <a:rPr kumimoji="1" lang="ja-JP" altLang="en-US" dirty="0" smtClean="0"/>
              <a:t>万ドル</a:t>
            </a:r>
          </a:p>
          <a:p>
            <a:pPr lvl="1"/>
            <a:r>
              <a:rPr lang="en-US" altLang="ja-JP" dirty="0"/>
              <a:t>3</a:t>
            </a:r>
            <a:r>
              <a:rPr lang="ja-JP" altLang="en-US" dirty="0" smtClean="0"/>
              <a:t>位</a:t>
            </a:r>
            <a:r>
              <a:rPr lang="ja-JP" altLang="en-US" dirty="0"/>
              <a:t>イギリス</a:t>
            </a:r>
            <a:r>
              <a:rPr kumimoji="1" lang="ja-JP" altLang="en-US" dirty="0" smtClean="0"/>
              <a:t>　</a:t>
            </a:r>
          </a:p>
          <a:p>
            <a:r>
              <a:rPr lang="ja-JP" altLang="en-US" dirty="0" smtClean="0"/>
              <a:t>コンピュータ関連産業の</a:t>
            </a:r>
            <a:r>
              <a:rPr lang="ja-JP" altLang="en-US" dirty="0"/>
              <a:t>主</a:t>
            </a:r>
            <a:r>
              <a:rPr lang="ja-JP" altLang="en-US" dirty="0" smtClean="0"/>
              <a:t>な企業</a:t>
            </a:r>
          </a:p>
          <a:p>
            <a:pPr lvl="1"/>
            <a:r>
              <a:rPr kumimoji="1" lang="ja-JP" altLang="en-US" dirty="0" smtClean="0"/>
              <a:t>マイクロソフト、アマゾン、グーグル、フェイスブック、インテル、</a:t>
            </a:r>
            <a:r>
              <a:rPr kumimoji="1" lang="en-US" altLang="ja-JP" dirty="0" smtClean="0"/>
              <a:t>IBM</a:t>
            </a:r>
            <a:r>
              <a:rPr kumimoji="1" lang="ja-JP" altLang="en-US" dirty="0" smtClean="0"/>
              <a:t> </a:t>
            </a:r>
            <a:r>
              <a:rPr kumimoji="1" lang="en-US" altLang="ja-JP" dirty="0" smtClean="0"/>
              <a:t>(</a:t>
            </a:r>
            <a:r>
              <a:rPr kumimoji="1" lang="ja-JP" altLang="en-US" dirty="0" smtClean="0"/>
              <a:t>すべてアメリカ</a:t>
            </a:r>
            <a:r>
              <a:rPr kumimoji="1" lang="en-US" altLang="ja-JP" dirty="0" smtClean="0"/>
              <a:t>)</a:t>
            </a:r>
            <a:endParaRPr kumimoji="1" lang="ja-JP" altLang="en-US" dirty="0"/>
          </a:p>
        </p:txBody>
      </p:sp>
    </p:spTree>
    <p:extLst>
      <p:ext uri="{BB962C8B-B14F-4D97-AF65-F5344CB8AC3E}">
        <p14:creationId xmlns:p14="http://schemas.microsoft.com/office/powerpoint/2010/main" val="29362378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ja-JP" altLang="en-US"/>
              <a:t>教育における宗教的教え</a:t>
            </a:r>
          </a:p>
        </p:txBody>
      </p:sp>
      <p:sp>
        <p:nvSpPr>
          <p:cNvPr id="19459" name="Rectangle 3"/>
          <p:cNvSpPr>
            <a:spLocks noGrp="1" noChangeArrowheads="1"/>
          </p:cNvSpPr>
          <p:nvPr>
            <p:ph type="body" idx="1"/>
          </p:nvPr>
        </p:nvSpPr>
        <p:spPr/>
        <p:txBody>
          <a:bodyPr/>
          <a:lstStyle/>
          <a:p>
            <a:r>
              <a:rPr lang="ja-JP" altLang="en-US"/>
              <a:t>進化論の否定　→　創造説　→　創造説の否定　→　創造説の復活</a:t>
            </a:r>
          </a:p>
          <a:p>
            <a:pPr>
              <a:buFontTx/>
              <a:buNone/>
            </a:pPr>
            <a:r>
              <a:rPr lang="ja-JP" altLang="en-US"/>
              <a:t>　　　</a:t>
            </a:r>
          </a:p>
          <a:p>
            <a:r>
              <a:rPr lang="ja-JP" altLang="en-US"/>
              <a:t>知的計画（設計）説の登場</a:t>
            </a:r>
          </a:p>
          <a:p>
            <a:pPr>
              <a:buFontTx/>
              <a:buNone/>
            </a:pPr>
            <a:endParaRPr lang="ja-JP" altLang="en-US"/>
          </a:p>
          <a:p>
            <a:pPr>
              <a:buFontTx/>
              <a:buNone/>
            </a:pPr>
            <a:r>
              <a:rPr lang="ja-JP" altLang="en-US"/>
              <a:t>　　　このような教育内容は他の欧米にはない。</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ja-JP" altLang="en-US" dirty="0" smtClean="0"/>
              <a:t>アメリカへのヨーロッパ移民</a:t>
            </a:r>
            <a:endParaRPr lang="ja-JP" altLang="en-US" dirty="0"/>
          </a:p>
        </p:txBody>
      </p:sp>
      <p:sp>
        <p:nvSpPr>
          <p:cNvPr id="3075" name="Rectangle 3"/>
          <p:cNvSpPr>
            <a:spLocks noGrp="1" noChangeArrowheads="1"/>
          </p:cNvSpPr>
          <p:nvPr>
            <p:ph type="body" idx="1"/>
          </p:nvPr>
        </p:nvSpPr>
        <p:spPr/>
        <p:txBody>
          <a:bodyPr>
            <a:normAutofit lnSpcReduction="10000"/>
          </a:bodyPr>
          <a:lstStyle/>
          <a:p>
            <a:pPr>
              <a:lnSpc>
                <a:spcPct val="90000"/>
              </a:lnSpc>
            </a:pPr>
            <a:r>
              <a:rPr lang="ja-JP" altLang="en-US" sz="2800" dirty="0"/>
              <a:t>先住民（ネイティブ・アメリカン）</a:t>
            </a:r>
          </a:p>
          <a:p>
            <a:pPr>
              <a:lnSpc>
                <a:spcPct val="90000"/>
              </a:lnSpc>
              <a:buFontTx/>
              <a:buNone/>
            </a:pPr>
            <a:r>
              <a:rPr lang="ja-JP" altLang="en-US" sz="2800" dirty="0"/>
              <a:t>　　３万年前～６千年前　</a:t>
            </a:r>
            <a:r>
              <a:rPr lang="ja-JP" altLang="en-US" sz="2800" dirty="0" smtClean="0"/>
              <a:t>モンゴロイド</a:t>
            </a:r>
          </a:p>
          <a:p>
            <a:pPr>
              <a:lnSpc>
                <a:spcPct val="90000"/>
              </a:lnSpc>
              <a:buFontTx/>
              <a:buNone/>
            </a:pPr>
            <a:r>
              <a:rPr lang="ja-JP" altLang="en-US" sz="2800" dirty="0"/>
              <a:t>　</a:t>
            </a:r>
            <a:r>
              <a:rPr lang="ja-JP" altLang="en-US" sz="2800" dirty="0" smtClean="0"/>
              <a:t>　比較的最近まで「インディアン」と呼ばれていた。</a:t>
            </a:r>
            <a:endParaRPr lang="ja-JP" altLang="en-US" sz="2800" dirty="0"/>
          </a:p>
          <a:p>
            <a:pPr>
              <a:lnSpc>
                <a:spcPct val="90000"/>
              </a:lnSpc>
            </a:pPr>
            <a:r>
              <a:rPr lang="ja-JP" altLang="en-US" sz="2800" dirty="0"/>
              <a:t>ヨーロッパ人の植民</a:t>
            </a:r>
          </a:p>
          <a:p>
            <a:pPr>
              <a:lnSpc>
                <a:spcPct val="90000"/>
              </a:lnSpc>
              <a:buFontTx/>
              <a:buNone/>
            </a:pPr>
            <a:r>
              <a:rPr lang="ja-JP" altLang="en-US" sz="2800" dirty="0"/>
              <a:t>　　１５世紀　</a:t>
            </a:r>
            <a:r>
              <a:rPr lang="ja-JP" altLang="en-US" sz="2800" dirty="0" smtClean="0"/>
              <a:t>スペイン</a:t>
            </a:r>
          </a:p>
          <a:p>
            <a:pPr>
              <a:lnSpc>
                <a:spcPct val="90000"/>
              </a:lnSpc>
              <a:buFontTx/>
              <a:buNone/>
            </a:pPr>
            <a:r>
              <a:rPr lang="ja-JP" altLang="en-US" sz="2800" dirty="0"/>
              <a:t>　　１６世紀　フランス・</a:t>
            </a:r>
            <a:r>
              <a:rPr lang="ja-JP" altLang="en-US" sz="2800" dirty="0" smtClean="0"/>
              <a:t>オランダ</a:t>
            </a:r>
          </a:p>
          <a:p>
            <a:pPr>
              <a:lnSpc>
                <a:spcPct val="90000"/>
              </a:lnSpc>
              <a:buFontTx/>
              <a:buNone/>
            </a:pPr>
            <a:r>
              <a:rPr lang="ja-JP" altLang="en-US" sz="2800" dirty="0"/>
              <a:t> </a:t>
            </a:r>
            <a:r>
              <a:rPr lang="ja-JP" altLang="en-US" sz="2800" dirty="0" smtClean="0"/>
              <a:t>     １７世紀　イギリス</a:t>
            </a:r>
          </a:p>
          <a:p>
            <a:pPr>
              <a:lnSpc>
                <a:spcPct val="90000"/>
              </a:lnSpc>
            </a:pPr>
            <a:r>
              <a:rPr lang="ja-JP" altLang="en-US" sz="2800" dirty="0" smtClean="0"/>
              <a:t>移民のふたつ</a:t>
            </a:r>
            <a:r>
              <a:rPr lang="ja-JP" altLang="en-US" sz="2800" dirty="0"/>
              <a:t>の流れ　「イギリス経済と結びついた利益追求の移民」と、「宗教的寛容を求めた移民（メイフラワー号１６２０年）」さらに、囚人の流刑地でも</a:t>
            </a:r>
            <a:r>
              <a:rPr lang="ja-JP" altLang="en-US" sz="2800" dirty="0" smtClean="0"/>
              <a:t>あった。</a:t>
            </a:r>
            <a:endParaRPr lang="ja-JP" altLang="en-US" sz="2800" dirty="0"/>
          </a:p>
          <a:p>
            <a:pPr>
              <a:lnSpc>
                <a:spcPct val="90000"/>
              </a:lnSpc>
              <a:buFontTx/>
              <a:buNone/>
            </a:pPr>
            <a:endParaRPr lang="ja-JP" altLang="en-US"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メンフラワー誓約</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r>
              <a:rPr lang="ja-JP" altLang="ja-JP" dirty="0"/>
              <a:t>神の名において、アーメン。下に署名した我々は、グレートブリテン、フランスおよびアイルランドの神、国王、信仰の守護者、等々の恩寵によって、崇敬する君主である国王ジェームズ1世 (イングランド王)ジェームズの忠実な臣民である。</a:t>
            </a:r>
          </a:p>
          <a:p>
            <a:r>
              <a:rPr lang="ja-JP" altLang="ja-JP" dirty="0"/>
              <a:t>神の栄光とキリスト教信仰の振興および国王と国の名誉のために、バージニアの北部に最初の植民地を建設する為に航海を企て、開拓地のより良き秩序と維持、および前述の目的の促進のために、神と互いの者の前において厳粛にかつ互いに契約を交わし、我々みずからを政治的な市民団体に結合することにした。これを制定することにより、時々に植民地の全体的善に最も良く合致し都合の良いと考えられるように、公正で平等な法、条例、法、憲法や役職をつくり、それらに対して我々は当然の服従と従順を約束する。君主にして国王ジェームズのイングランド、フランス、アイルランドの11年目、スコットランドの54年目の統治年11月11日、ケープコッドで我々の名前をここに書することを確かめる。西暦1620年</a:t>
            </a:r>
          </a:p>
          <a:p>
            <a:endParaRPr kumimoji="1" lang="ja-JP" altLang="en-US" dirty="0"/>
          </a:p>
        </p:txBody>
      </p:sp>
    </p:spTree>
    <p:extLst>
      <p:ext uri="{BB962C8B-B14F-4D97-AF65-F5344CB8AC3E}">
        <p14:creationId xmlns:p14="http://schemas.microsoft.com/office/powerpoint/2010/main" val="656912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人為的国家アメリカ</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古代や中世のない「近代」のみの先進国</a:t>
            </a:r>
          </a:p>
          <a:p>
            <a:r>
              <a:rPr kumimoji="1" lang="ja-JP" altLang="en-US" dirty="0" smtClean="0"/>
              <a:t>宗教的自由</a:t>
            </a:r>
          </a:p>
          <a:p>
            <a:pPr lvl="1"/>
            <a:r>
              <a:rPr lang="ja-JP" altLang="en-US" dirty="0" smtClean="0"/>
              <a:t>新教徒が反宗教改革の弾圧から逃れた（メイフラワー号）</a:t>
            </a:r>
            <a:r>
              <a:rPr kumimoji="1" lang="ja-JP" altLang="en-US" dirty="0" smtClean="0"/>
              <a:t>もっとも宗教的な</a:t>
            </a:r>
            <a:r>
              <a:rPr kumimoji="1" lang="ja-JP" altLang="en-US" dirty="0"/>
              <a:t>先進国</a:t>
            </a:r>
            <a:endParaRPr kumimoji="1" lang="ja-JP" altLang="en-US" dirty="0" smtClean="0"/>
          </a:p>
          <a:p>
            <a:r>
              <a:rPr kumimoji="1" lang="ja-JP" altLang="en-US" dirty="0" smtClean="0"/>
              <a:t>経済的自由→自由主義経済</a:t>
            </a:r>
          </a:p>
          <a:p>
            <a:pPr lvl="1"/>
            <a:r>
              <a:rPr lang="ja-JP" altLang="en-US" dirty="0" smtClean="0"/>
              <a:t>ヨーロッパから仕事や事業を求めて移民</a:t>
            </a:r>
          </a:p>
          <a:p>
            <a:pPr lvl="1"/>
            <a:r>
              <a:rPr kumimoji="1" lang="ja-JP" altLang="en-US" dirty="0"/>
              <a:t>現在</a:t>
            </a:r>
            <a:r>
              <a:rPr kumimoji="1" lang="ja-JP" altLang="en-US" dirty="0" smtClean="0"/>
              <a:t>、新自由主義（グローバリズムの担い手）</a:t>
            </a:r>
          </a:p>
          <a:p>
            <a:r>
              <a:rPr kumimoji="1" lang="ja-JP" altLang="en-US" dirty="0" smtClean="0"/>
              <a:t>民主主義理論（モンテスキュー）による政治体制</a:t>
            </a:r>
          </a:p>
        </p:txBody>
      </p:sp>
    </p:spTree>
    <p:extLst>
      <p:ext uri="{BB962C8B-B14F-4D97-AF65-F5344CB8AC3E}">
        <p14:creationId xmlns:p14="http://schemas.microsoft.com/office/powerpoint/2010/main" val="1303773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イギリス植民地の拡大</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a:lnSpc>
                <a:spcPct val="90000"/>
              </a:lnSpc>
            </a:pPr>
            <a:r>
              <a:rPr lang="ja-JP" altLang="en-US" dirty="0"/>
              <a:t>イギリス植民地の拡大　清教徒革命（複数国家の植民地から、次第にイギリスが他を圧倒していった。）</a:t>
            </a:r>
          </a:p>
          <a:p>
            <a:pPr>
              <a:lnSpc>
                <a:spcPct val="90000"/>
              </a:lnSpc>
              <a:buFontTx/>
              <a:buNone/>
            </a:pPr>
            <a:r>
              <a:rPr lang="ja-JP" altLang="en-US" dirty="0"/>
              <a:t>　　先住民との争いとヨーロッパ人による征服</a:t>
            </a:r>
          </a:p>
          <a:p>
            <a:pPr>
              <a:lnSpc>
                <a:spcPct val="90000"/>
              </a:lnSpc>
              <a:buFontTx/>
              <a:buNone/>
            </a:pPr>
            <a:r>
              <a:rPr lang="ja-JP" altLang="en-US" dirty="0"/>
              <a:t>　　古代文明（共同体）と近代文明の直接接触</a:t>
            </a:r>
          </a:p>
          <a:p>
            <a:pPr>
              <a:lnSpc>
                <a:spcPct val="90000"/>
              </a:lnSpc>
              <a:buFontTx/>
              <a:buNone/>
            </a:pPr>
            <a:r>
              <a:rPr lang="ja-JP" altLang="en-US" dirty="0"/>
              <a:t>　　（ｃｆ　サンクスギビングデー</a:t>
            </a:r>
            <a:r>
              <a:rPr lang="ja-JP" altLang="en-US" dirty="0" smtClean="0"/>
              <a:t>）</a:t>
            </a:r>
            <a:endParaRPr lang="ja-JP" altLang="en-US" dirty="0"/>
          </a:p>
          <a:p>
            <a:r>
              <a:rPr kumimoji="1" lang="ja-JP" altLang="en-US" dirty="0" smtClean="0"/>
              <a:t>イギリス対フランスの争いと対先住民との争い。イギリスが拡大していく歴史。先住民は徹底的に攻撃されていった。（西部劇）</a:t>
            </a:r>
            <a:endParaRPr kumimoji="1" lang="ja-JP" altLang="en-US" dirty="0"/>
          </a:p>
        </p:txBody>
      </p:sp>
    </p:spTree>
    <p:extLst>
      <p:ext uri="{BB962C8B-B14F-4D97-AF65-F5344CB8AC3E}">
        <p14:creationId xmlns:p14="http://schemas.microsoft.com/office/powerpoint/2010/main" val="22199510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ja-JP" altLang="en-US"/>
              <a:t>植民地時代の教育の萌芽</a:t>
            </a:r>
          </a:p>
        </p:txBody>
      </p:sp>
      <p:sp>
        <p:nvSpPr>
          <p:cNvPr id="4099" name="Rectangle 3"/>
          <p:cNvSpPr>
            <a:spLocks noGrp="1" noChangeArrowheads="1"/>
          </p:cNvSpPr>
          <p:nvPr>
            <p:ph type="body" idx="1"/>
          </p:nvPr>
        </p:nvSpPr>
        <p:spPr>
          <a:xfrm>
            <a:off x="683568" y="1628800"/>
            <a:ext cx="8229600" cy="4525963"/>
          </a:xfrm>
        </p:spPr>
        <p:txBody>
          <a:bodyPr>
            <a:normAutofit fontScale="92500" lnSpcReduction="10000"/>
          </a:bodyPr>
          <a:lstStyle/>
          <a:p>
            <a:pPr>
              <a:lnSpc>
                <a:spcPct val="90000"/>
              </a:lnSpc>
            </a:pPr>
            <a:r>
              <a:rPr lang="ja-JP" altLang="en-US" dirty="0" smtClean="0"/>
              <a:t>宗教的な移民は、当初から教育意識</a:t>
            </a:r>
          </a:p>
          <a:p>
            <a:pPr>
              <a:lnSpc>
                <a:spcPct val="90000"/>
              </a:lnSpc>
            </a:pPr>
            <a:r>
              <a:rPr lang="ja-JP" altLang="en-US" dirty="0" smtClean="0"/>
              <a:t>地域</a:t>
            </a:r>
            <a:r>
              <a:rPr lang="ja-JP" altLang="en-US" dirty="0"/>
              <a:t>共同体の事業としての</a:t>
            </a:r>
            <a:r>
              <a:rPr lang="ja-JP" altLang="en-US" dirty="0" smtClean="0"/>
              <a:t>教育</a:t>
            </a:r>
          </a:p>
          <a:p>
            <a:pPr lvl="1"/>
            <a:r>
              <a:rPr lang="en-US" altLang="ja-JP" sz="2400" dirty="0"/>
              <a:t>1642</a:t>
            </a:r>
            <a:r>
              <a:rPr lang="ja-JP" altLang="en-US" sz="2400" dirty="0"/>
              <a:t>年  マサチューセッツ州で教育法</a:t>
            </a:r>
          </a:p>
          <a:p>
            <a:pPr lvl="1"/>
            <a:r>
              <a:rPr lang="en-US" altLang="ja-JP" sz="2400" dirty="0"/>
              <a:t>1649</a:t>
            </a:r>
            <a:r>
              <a:rPr lang="ja-JP" altLang="en-US" sz="2400" dirty="0"/>
              <a:t>年  同州で町に学校設置義務</a:t>
            </a:r>
            <a:r>
              <a:rPr lang="en-US" altLang="ja-JP" sz="2400" dirty="0"/>
              <a:t>(</a:t>
            </a:r>
            <a:r>
              <a:rPr lang="ja-JP" altLang="en-US" sz="2400" dirty="0"/>
              <a:t>実効性はあまりなし</a:t>
            </a:r>
            <a:r>
              <a:rPr lang="en-US" altLang="ja-JP" sz="2400" dirty="0"/>
              <a:t>)</a:t>
            </a:r>
            <a:endParaRPr lang="ja-JP" altLang="en-US" sz="2400" dirty="0"/>
          </a:p>
          <a:p>
            <a:pPr>
              <a:lnSpc>
                <a:spcPct val="90000"/>
              </a:lnSpc>
              <a:buFontTx/>
              <a:buNone/>
            </a:pPr>
            <a:r>
              <a:rPr lang="ja-JP" altLang="en-US" dirty="0"/>
              <a:t>　　後に公選制教育委員会と教育税として展開</a:t>
            </a:r>
          </a:p>
          <a:p>
            <a:pPr>
              <a:lnSpc>
                <a:spcPct val="90000"/>
              </a:lnSpc>
            </a:pPr>
            <a:r>
              <a:rPr lang="ja-JP" altLang="en-US" dirty="0"/>
              <a:t>宗教的色彩の濃い</a:t>
            </a:r>
            <a:r>
              <a:rPr lang="ja-JP" altLang="en-US" dirty="0" smtClean="0"/>
              <a:t>教育</a:t>
            </a:r>
          </a:p>
          <a:p>
            <a:pPr lvl="1"/>
            <a:r>
              <a:rPr lang="en-US" altLang="ja-JP" sz="2400" dirty="0" smtClean="0"/>
              <a:t>1635</a:t>
            </a:r>
            <a:r>
              <a:rPr lang="ja-JP" altLang="en-US" sz="2400" dirty="0"/>
              <a:t>年ボストンに最初のラテン語学校設立</a:t>
            </a:r>
          </a:p>
          <a:p>
            <a:pPr lvl="1"/>
            <a:r>
              <a:rPr lang="en-US" altLang="ja-JP" sz="2400" dirty="0"/>
              <a:t>1636</a:t>
            </a:r>
            <a:r>
              <a:rPr lang="ja-JP" altLang="en-US" sz="2400" dirty="0"/>
              <a:t>年　ハーバード大学</a:t>
            </a:r>
            <a:r>
              <a:rPr lang="ja-JP" altLang="en-US" sz="2400" dirty="0" smtClean="0"/>
              <a:t>設立</a:t>
            </a:r>
          </a:p>
          <a:p>
            <a:r>
              <a:rPr lang="ja-JP" altLang="en-US" dirty="0"/>
              <a:t>平等を目指す「公立学校」とよい教育を求める「私立学校」の併存（初期は後者が主流）</a:t>
            </a:r>
          </a:p>
          <a:p>
            <a:pPr lvl="1"/>
            <a:endParaRPr lang="ja-JP" altLang="en-US" sz="2400" dirty="0"/>
          </a:p>
          <a:p>
            <a:pPr>
              <a:lnSpc>
                <a:spcPct val="90000"/>
              </a:lnSpc>
              <a:buFontTx/>
              <a:buNone/>
            </a:pPr>
            <a:endParaRPr lang="en-US" altLang="ja-JP"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独立後の教育</a:t>
            </a:r>
            <a:endParaRPr kumimoji="1" lang="ja-JP" altLang="en-US" dirty="0"/>
          </a:p>
        </p:txBody>
      </p:sp>
      <p:sp>
        <p:nvSpPr>
          <p:cNvPr id="3" name="コンテンツ プレースホルダ 2"/>
          <p:cNvSpPr>
            <a:spLocks noGrp="1"/>
          </p:cNvSpPr>
          <p:nvPr>
            <p:ph idx="1"/>
          </p:nvPr>
        </p:nvSpPr>
        <p:spPr/>
        <p:txBody>
          <a:bodyPr>
            <a:normAutofit/>
          </a:bodyPr>
          <a:lstStyle/>
          <a:p>
            <a:r>
              <a:rPr lang="en-US" altLang="ja-JP" dirty="0" smtClean="0"/>
              <a:t>1775-1783</a:t>
            </a:r>
            <a:r>
              <a:rPr lang="ja-JP" altLang="en-US" dirty="0" smtClean="0"/>
              <a:t> 独立戦争 </a:t>
            </a:r>
            <a:r>
              <a:rPr lang="en-US" altLang="ja-JP" dirty="0" smtClean="0"/>
              <a:t>1776</a:t>
            </a:r>
            <a:r>
              <a:rPr lang="ja-JP" altLang="en-US" dirty="0" smtClean="0"/>
              <a:t> 独立宣言</a:t>
            </a:r>
          </a:p>
          <a:p>
            <a:pPr lvl="1"/>
            <a:r>
              <a:rPr lang="ja-JP" altLang="en-US" dirty="0" smtClean="0"/>
              <a:t>当初苦戦、</a:t>
            </a:r>
            <a:r>
              <a:rPr lang="ja-JP" altLang="en-US" dirty="0"/>
              <a:t>フランス</a:t>
            </a:r>
            <a:r>
              <a:rPr lang="ja-JP" altLang="en-US" dirty="0" smtClean="0"/>
              <a:t>・オランダの参戦で転換</a:t>
            </a:r>
          </a:p>
          <a:p>
            <a:r>
              <a:rPr lang="ja-JP" altLang="en-US" dirty="0" smtClean="0"/>
              <a:t>教育は州の権限（連邦政府は権限なし・補助金による誘導・合衆国憲法に教育条校なし</a:t>
            </a:r>
            <a:r>
              <a:rPr lang="ja-JP" altLang="en-US" dirty="0" smtClean="0"/>
              <a:t>）</a:t>
            </a:r>
          </a:p>
          <a:p>
            <a:pPr lvl="1"/>
            <a:r>
              <a:rPr lang="ja-JP" altLang="en-US" dirty="0" smtClean="0"/>
              <a:t>連邦政府をつくる</a:t>
            </a:r>
            <a:r>
              <a:rPr lang="ja-JP" altLang="en-US" dirty="0"/>
              <a:t>かどうかが</a:t>
            </a:r>
            <a:r>
              <a:rPr lang="ja-JP" altLang="en-US" dirty="0" smtClean="0"/>
              <a:t>、独立時の大きな問題</a:t>
            </a:r>
            <a:r>
              <a:rPr lang="ja-JP" altLang="en-US" dirty="0"/>
              <a:t>だった</a:t>
            </a:r>
            <a:r>
              <a:rPr lang="ja-JP" altLang="en-US" dirty="0" smtClean="0"/>
              <a:t>。当初は妥協として最小の連邦政府</a:t>
            </a:r>
            <a:endParaRPr lang="ja-JP" altLang="en-US" dirty="0" smtClean="0"/>
          </a:p>
          <a:p>
            <a:r>
              <a:rPr lang="ja-JP" altLang="en-US" sz="2800" dirty="0"/>
              <a:t>アメリカ</a:t>
            </a:r>
            <a:r>
              <a:rPr lang="en-US" altLang="ja-JP" sz="2800" dirty="0"/>
              <a:t>(</a:t>
            </a:r>
            <a:r>
              <a:rPr lang="ja-JP" altLang="en-US" sz="2800" dirty="0"/>
              <a:t>教育精神</a:t>
            </a:r>
            <a:r>
              <a:rPr lang="en-US" altLang="ja-JP" sz="2800" dirty="0"/>
              <a:t>)</a:t>
            </a:r>
            <a:r>
              <a:rPr lang="ja-JP" altLang="en-US" sz="2800" dirty="0"/>
              <a:t>としてのフランクリン</a:t>
            </a:r>
          </a:p>
          <a:p>
            <a:pPr lvl="1"/>
            <a:r>
              <a:rPr lang="ja-JP" altLang="en-US" sz="2400" dirty="0"/>
              <a:t>避雷針の実験</a:t>
            </a:r>
            <a:r>
              <a:rPr lang="en-US" altLang="ja-JP" sz="2400" dirty="0"/>
              <a:t>(</a:t>
            </a:r>
            <a:r>
              <a:rPr lang="ja-JP" altLang="en-US" sz="2400" dirty="0"/>
              <a:t>実証精神</a:t>
            </a:r>
            <a:r>
              <a:rPr lang="en-US" altLang="ja-JP" sz="2400" dirty="0"/>
              <a:t>)</a:t>
            </a:r>
            <a:r>
              <a:rPr lang="ja-JP" altLang="en-US" sz="2400" dirty="0"/>
              <a:t> → プラグマティズム</a:t>
            </a:r>
          </a:p>
          <a:p>
            <a:pPr lvl="1"/>
            <a:r>
              <a:rPr lang="ja-JP" altLang="en-US" sz="2400" dirty="0"/>
              <a:t>生活信条</a:t>
            </a:r>
            <a:r>
              <a:rPr lang="en-US" altLang="ja-JP" sz="2400" dirty="0"/>
              <a:t>(</a:t>
            </a:r>
            <a:r>
              <a:rPr lang="ja-JP" altLang="en-US" sz="2400" dirty="0"/>
              <a:t>テキスト</a:t>
            </a:r>
            <a:r>
              <a:rPr lang="en-US" altLang="ja-JP" sz="2400" dirty="0"/>
              <a:t>)</a:t>
            </a:r>
            <a:endParaRPr lang="ja-JP" altLang="en-US" sz="2400" dirty="0"/>
          </a:p>
          <a:p>
            <a:endParaRPr lang="ja-JP" altLang="en-US" dirty="0" smtClean="0"/>
          </a:p>
          <a:p>
            <a:endParaRPr kumimoji="1" lang="ja-JP"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a:t>公立学校は小学校と中学校からなりＫ１２と呼ばれる。（段階分けは州によって異なる）</a:t>
            </a:r>
          </a:p>
          <a:p>
            <a:r>
              <a:rPr lang="ja-JP" altLang="en-US" dirty="0"/>
              <a:t>教育税が１９世紀（財産税）　州格差が教育に影響</a:t>
            </a:r>
          </a:p>
          <a:p>
            <a:r>
              <a:rPr lang="ja-JP" altLang="en-US" dirty="0"/>
              <a:t>公選制教育委員会（強い権限）</a:t>
            </a:r>
          </a:p>
          <a:p>
            <a:pPr>
              <a:buFontTx/>
              <a:buNone/>
            </a:pPr>
            <a:r>
              <a:rPr lang="ja-JP" altLang="en-US" dirty="0"/>
              <a:t>　　　専門家（教育長）と素人（教育委員）の分担</a:t>
            </a:r>
          </a:p>
          <a:p>
            <a:endParaRPr kumimoji="1" lang="ja-JP" altLang="en-US" dirty="0"/>
          </a:p>
        </p:txBody>
      </p:sp>
    </p:spTree>
    <p:extLst>
      <p:ext uri="{BB962C8B-B14F-4D97-AF65-F5344CB8AC3E}">
        <p14:creationId xmlns:p14="http://schemas.microsoft.com/office/powerpoint/2010/main" val="42377059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ja-JP" altLang="en-US"/>
              <a:t>公立学校制度の発展</a:t>
            </a:r>
          </a:p>
        </p:txBody>
      </p:sp>
      <p:sp>
        <p:nvSpPr>
          <p:cNvPr id="6147" name="Rectangle 3"/>
          <p:cNvSpPr>
            <a:spLocks noGrp="1" noChangeArrowheads="1"/>
          </p:cNvSpPr>
          <p:nvPr>
            <p:ph type="body" idx="1"/>
          </p:nvPr>
        </p:nvSpPr>
        <p:spPr/>
        <p:txBody>
          <a:bodyPr>
            <a:normAutofit fontScale="92500"/>
          </a:bodyPr>
          <a:lstStyle/>
          <a:p>
            <a:r>
              <a:rPr lang="ja-JP" altLang="en-US" dirty="0"/>
              <a:t>ホレース・マンの改革</a:t>
            </a:r>
          </a:p>
          <a:p>
            <a:pPr>
              <a:buFontTx/>
              <a:buNone/>
            </a:pPr>
            <a:r>
              <a:rPr lang="ja-JP" altLang="en-US" dirty="0"/>
              <a:t>　弁護士から議員へ</a:t>
            </a:r>
          </a:p>
          <a:p>
            <a:pPr>
              <a:buFontTx/>
              <a:buNone/>
            </a:pPr>
            <a:r>
              <a:rPr lang="ja-JP" altLang="en-US" dirty="0"/>
              <a:t>　１８３７－１８４８　マサチューセッツ州教育</a:t>
            </a:r>
            <a:r>
              <a:rPr lang="ja-JP" altLang="en-US" dirty="0" smtClean="0"/>
              <a:t>委員長</a:t>
            </a:r>
          </a:p>
          <a:p>
            <a:pPr>
              <a:buFontTx/>
              <a:buNone/>
            </a:pPr>
            <a:r>
              <a:rPr lang="ja-JP" altLang="en-US" smtClean="0"/>
              <a:t>・ ホレース・マン時代、上流階層の人々は、大衆的教育に全く無理解であった。国民的教育の意味を理解させ、実現させたことが業績</a:t>
            </a:r>
            <a:endParaRPr lang="ja-JP" altLang="en-US"/>
          </a:p>
          <a:p>
            <a:pPr>
              <a:buFontTx/>
              <a:buNone/>
            </a:pPr>
            <a:r>
              <a:rPr lang="ja-JP" altLang="en-US" dirty="0"/>
              <a:t>　教員の待遇改善・教員養成制度の整備</a:t>
            </a:r>
          </a:p>
          <a:p>
            <a:pPr>
              <a:buFontTx/>
              <a:buNone/>
            </a:pPr>
            <a:r>
              <a:rPr lang="ja-JP" altLang="en-US" dirty="0"/>
              <a:t>　ヨーロッパ視察後、公立学校の原則（平等・世俗）</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資本主義国家の類型（１）</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アダム・スミス（自由放任と労働価値説）ｃｆ　スミス継承を考える上で、</a:t>
            </a:r>
            <a:r>
              <a:rPr kumimoji="1" lang="en-US" altLang="ja-JP" dirty="0" smtClean="0"/>
              <a:t>『</a:t>
            </a:r>
            <a:r>
              <a:rPr kumimoji="1" lang="ja-JP" altLang="en-US" dirty="0" smtClean="0"/>
              <a:t>道徳感情論</a:t>
            </a:r>
            <a:r>
              <a:rPr kumimoji="1" lang="en-US" altLang="ja-JP" dirty="0" smtClean="0"/>
              <a:t>』</a:t>
            </a:r>
            <a:r>
              <a:rPr kumimoji="1" lang="ja-JP" altLang="en-US" dirty="0" smtClean="0"/>
              <a:t>の著者であることが重要）</a:t>
            </a:r>
          </a:p>
          <a:p>
            <a:r>
              <a:rPr lang="ja-JP" altLang="en-US" dirty="0" smtClean="0"/>
              <a:t>労働価値説（商品の価値はそこに投下された労働の量によって決まるという説　現代の経済学は排斥）は、人々の平等を理論的に基礎付ける</a:t>
            </a:r>
          </a:p>
          <a:p>
            <a:r>
              <a:rPr kumimoji="1" lang="ja-JP" altLang="en-US" dirty="0"/>
              <a:t>市民</a:t>
            </a:r>
            <a:r>
              <a:rPr kumimoji="1" lang="ja-JP" altLang="en-US" dirty="0" smtClean="0"/>
              <a:t>革命</a:t>
            </a:r>
            <a:r>
              <a:rPr kumimoji="1" lang="ja-JP" altLang="en-US" dirty="0"/>
              <a:t>の</a:t>
            </a:r>
            <a:r>
              <a:rPr kumimoji="1" lang="ja-JP" altLang="en-US" dirty="0" smtClean="0"/>
              <a:t>「自由と平等」予定調和ではない</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アダム・スミス</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smtClean="0"/>
              <a:t> グラスゴー大学道徳哲学</a:t>
            </a:r>
          </a:p>
          <a:p>
            <a:pPr>
              <a:buNone/>
            </a:pPr>
            <a:r>
              <a:rPr lang="ja-JP" altLang="en-US" dirty="0"/>
              <a:t> </a:t>
            </a:r>
            <a:r>
              <a:rPr lang="ja-JP" altLang="en-US" dirty="0" smtClean="0"/>
              <a:t> 教授</a:t>
            </a:r>
          </a:p>
          <a:p>
            <a:r>
              <a:rPr lang="ja-JP" altLang="en-US" dirty="0" smtClean="0"/>
              <a:t> </a:t>
            </a:r>
            <a:r>
              <a:rPr lang="en-US" altLang="ja-JP" dirty="0" smtClean="0"/>
              <a:t>『</a:t>
            </a:r>
            <a:r>
              <a:rPr lang="ja-JP" altLang="en-US" dirty="0" smtClean="0"/>
              <a:t>道徳感情論</a:t>
            </a:r>
            <a:r>
              <a:rPr lang="en-US" altLang="ja-JP" dirty="0" smtClean="0"/>
              <a:t>』1759</a:t>
            </a:r>
            <a:r>
              <a:rPr lang="ja-JP" altLang="en-US" dirty="0" smtClean="0"/>
              <a:t> </a:t>
            </a:r>
          </a:p>
          <a:p>
            <a:pPr>
              <a:buNone/>
            </a:pPr>
            <a:r>
              <a:rPr lang="ja-JP" altLang="en-US" dirty="0" smtClean="0"/>
              <a:t>　　「共感」が鍵　ｃｆ　ホッブス</a:t>
            </a:r>
          </a:p>
          <a:p>
            <a:r>
              <a:rPr lang="ja-JP" altLang="en-US" dirty="0" smtClean="0"/>
              <a:t>教授辞職後</a:t>
            </a:r>
            <a:r>
              <a:rPr lang="en-US" altLang="ja-JP" dirty="0" smtClean="0"/>
              <a:t>『</a:t>
            </a:r>
            <a:r>
              <a:rPr lang="ja-JP" altLang="en-US" dirty="0" smtClean="0"/>
              <a:t>国富論</a:t>
            </a:r>
            <a:r>
              <a:rPr lang="en-US" altLang="ja-JP" dirty="0" smtClean="0"/>
              <a:t>』1776</a:t>
            </a:r>
            <a:endParaRPr lang="ja-JP" altLang="en-US" dirty="0" smtClean="0"/>
          </a:p>
          <a:p>
            <a:r>
              <a:rPr lang="ja-JP" altLang="en-US" dirty="0" smtClean="0"/>
              <a:t>対立する後継者</a:t>
            </a:r>
          </a:p>
          <a:p>
            <a:pPr lvl="1"/>
            <a:r>
              <a:rPr lang="ja-JP" altLang="en-US" dirty="0"/>
              <a:t>リカード・</a:t>
            </a:r>
            <a:r>
              <a:rPr lang="ja-JP" altLang="en-US" dirty="0" smtClean="0"/>
              <a:t>マルクス</a:t>
            </a:r>
          </a:p>
          <a:p>
            <a:pPr lvl="1">
              <a:buNone/>
            </a:pPr>
            <a:r>
              <a:rPr lang="ja-JP" altLang="en-US" dirty="0" smtClean="0"/>
              <a:t>        労働価値説の継承</a:t>
            </a:r>
          </a:p>
          <a:p>
            <a:pPr lvl="1"/>
            <a:r>
              <a:rPr lang="ja-JP" altLang="en-US" dirty="0" smtClean="0"/>
              <a:t>フリードマン  自由の継承</a:t>
            </a:r>
          </a:p>
          <a:p>
            <a:endParaRPr kumimoji="1" lang="ja-JP" altLang="en-US" dirty="0"/>
          </a:p>
        </p:txBody>
      </p:sp>
      <p:pic>
        <p:nvPicPr>
          <p:cNvPr id="2050" name="Picture 2" descr="L:\2014jugyo\国際教育論\アダム・スミス.PNG"/>
          <p:cNvPicPr>
            <a:picLocks noChangeAspect="1" noChangeArrowheads="1"/>
          </p:cNvPicPr>
          <p:nvPr/>
        </p:nvPicPr>
        <p:blipFill>
          <a:blip r:embed="rId2" cstate="print"/>
          <a:srcRect/>
          <a:stretch>
            <a:fillRect/>
          </a:stretch>
        </p:blipFill>
        <p:spPr bwMode="auto">
          <a:xfrm>
            <a:off x="5508104" y="1700808"/>
            <a:ext cx="3324225" cy="437197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資本主義国家の類型（２）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自由の重視　　アメリカ　新自由主義</a:t>
            </a:r>
          </a:p>
          <a:p>
            <a:r>
              <a:rPr lang="ja-JP" altLang="en-US" dirty="0" smtClean="0"/>
              <a:t>平等の</a:t>
            </a:r>
            <a:r>
              <a:rPr lang="ja-JP" altLang="en-US" dirty="0"/>
              <a:t>重視 </a:t>
            </a:r>
            <a:r>
              <a:rPr lang="ja-JP" altLang="en-US" dirty="0" smtClean="0"/>
              <a:t>     社会主義的理念</a:t>
            </a:r>
          </a:p>
          <a:p>
            <a:pPr lvl="1"/>
            <a:r>
              <a:rPr kumimoji="1" lang="ja-JP" altLang="en-US" dirty="0"/>
              <a:t> </a:t>
            </a:r>
            <a:r>
              <a:rPr kumimoji="1" lang="ja-JP" altLang="en-US" dirty="0" smtClean="0"/>
              <a:t>    ソ連型社会主義</a:t>
            </a:r>
          </a:p>
          <a:p>
            <a:pPr lvl="1"/>
            <a:r>
              <a:rPr lang="ja-JP" altLang="en-US" dirty="0"/>
              <a:t> </a:t>
            </a:r>
            <a:r>
              <a:rPr lang="ja-JP" altLang="en-US" dirty="0" smtClean="0"/>
              <a:t>    社会民主主義</a:t>
            </a:r>
            <a:r>
              <a:rPr lang="en-US" altLang="ja-JP" dirty="0" smtClean="0"/>
              <a:t>(</a:t>
            </a:r>
            <a:r>
              <a:rPr lang="ja-JP" altLang="en-US" dirty="0" smtClean="0"/>
              <a:t>大陸  特に北欧</a:t>
            </a:r>
            <a:r>
              <a:rPr lang="en-US" altLang="ja-JP" dirty="0" smtClean="0"/>
              <a:t>)</a:t>
            </a:r>
            <a:endParaRPr lang="ja-JP" altLang="en-US" dirty="0" smtClean="0"/>
          </a:p>
          <a:p>
            <a:pPr lvl="1"/>
            <a:r>
              <a:rPr kumimoji="1" lang="ja-JP" altLang="en-US" dirty="0"/>
              <a:t> </a:t>
            </a:r>
            <a:r>
              <a:rPr kumimoji="1" lang="ja-JP" altLang="en-US" dirty="0" smtClean="0"/>
              <a:t>     フェビアン主義</a:t>
            </a:r>
            <a:r>
              <a:rPr kumimoji="1" lang="en-US" altLang="ja-JP" dirty="0" smtClean="0"/>
              <a:t>(</a:t>
            </a:r>
            <a:r>
              <a:rPr kumimoji="1" lang="ja-JP" altLang="en-US" dirty="0" smtClean="0"/>
              <a:t>イギリス</a:t>
            </a:r>
            <a:r>
              <a:rPr kumimoji="1" lang="en-US" altLang="ja-JP" dirty="0" smtClean="0"/>
              <a:t>)</a:t>
            </a:r>
            <a:endParaRPr kumimoji="1" lang="ja-JP" altLang="en-US" dirty="0" smtClean="0"/>
          </a:p>
          <a:p>
            <a:r>
              <a:rPr lang="ja-JP" altLang="en-US" dirty="0" smtClean="0"/>
              <a:t>バランス</a:t>
            </a:r>
            <a:r>
              <a:rPr lang="ja-JP" altLang="en-US" dirty="0"/>
              <a:t>型 </a:t>
            </a:r>
            <a:r>
              <a:rPr lang="ja-JP" altLang="en-US" dirty="0" smtClean="0"/>
              <a:t>      オランダ</a:t>
            </a:r>
          </a:p>
          <a:p>
            <a:r>
              <a:rPr kumimoji="1" lang="ja-JP" altLang="en-US" dirty="0"/>
              <a:t>ただし</a:t>
            </a:r>
            <a:r>
              <a:rPr kumimoji="1" lang="ja-JP" altLang="en-US" dirty="0" smtClean="0"/>
              <a:t>、新</a:t>
            </a:r>
            <a:r>
              <a:rPr kumimoji="1" lang="ja-JP" altLang="en-US" dirty="0"/>
              <a:t>自由</a:t>
            </a:r>
            <a:r>
              <a:rPr kumimoji="1" lang="ja-JP" altLang="en-US" dirty="0" smtClean="0"/>
              <a:t>主義の傾向は各国に次第に浸透</a:t>
            </a:r>
            <a:r>
              <a:rPr kumimoji="1" lang="ja-JP" altLang="en-US" dirty="0"/>
              <a:t>して</a:t>
            </a:r>
            <a:r>
              <a:rPr kumimoji="1" lang="ja-JP" altLang="en-US" dirty="0" smtClean="0"/>
              <a:t>いる</a:t>
            </a:r>
            <a:r>
              <a:rPr kumimoji="1" lang="en-US" altLang="ja-JP" dirty="0" smtClean="0"/>
              <a:t>(</a:t>
            </a:r>
            <a:r>
              <a:rPr kumimoji="1" lang="ja-JP" altLang="en-US" dirty="0" smtClean="0"/>
              <a:t>移民問題による反動</a:t>
            </a:r>
            <a:r>
              <a:rPr kumimoji="1" lang="en-US" altLang="ja-JP" dirty="0" smtClean="0"/>
              <a:t>)</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ja-JP" altLang="en-US"/>
              <a:t>アメリカの多様性と矛盾</a:t>
            </a:r>
          </a:p>
        </p:txBody>
      </p:sp>
      <p:sp>
        <p:nvSpPr>
          <p:cNvPr id="3075" name="Rectangle 3"/>
          <p:cNvSpPr>
            <a:spLocks noGrp="1" noChangeArrowheads="1"/>
          </p:cNvSpPr>
          <p:nvPr>
            <p:ph type="body" idx="1"/>
          </p:nvPr>
        </p:nvSpPr>
        <p:spPr/>
        <p:txBody>
          <a:bodyPr/>
          <a:lstStyle/>
          <a:p>
            <a:r>
              <a:rPr lang="ja-JP" altLang="en-US" dirty="0"/>
              <a:t>豊かさと</a:t>
            </a:r>
            <a:r>
              <a:rPr lang="ja-JP" altLang="en-US" dirty="0" smtClean="0"/>
              <a:t>貧しさ（格差とますます拡大）</a:t>
            </a:r>
            <a:endParaRPr lang="ja-JP" altLang="en-US" dirty="0"/>
          </a:p>
          <a:p>
            <a:r>
              <a:rPr lang="ja-JP" altLang="en-US" dirty="0"/>
              <a:t>高度な科学水準と低い平均学力</a:t>
            </a:r>
          </a:p>
          <a:p>
            <a:r>
              <a:rPr lang="ja-JP" altLang="en-US" dirty="0"/>
              <a:t>高度な軍事・警察と犯罪</a:t>
            </a:r>
            <a:r>
              <a:rPr lang="ja-JP" altLang="en-US" dirty="0" smtClean="0"/>
              <a:t>大国</a:t>
            </a:r>
            <a:endParaRPr lang="ja-JP" altLang="en-US" dirty="0"/>
          </a:p>
          <a:p>
            <a:r>
              <a:rPr lang="ja-JP" altLang="en-US" dirty="0"/>
              <a:t>人権と人種差別</a:t>
            </a:r>
          </a:p>
          <a:p>
            <a:r>
              <a:rPr lang="ja-JP" altLang="en-US" dirty="0"/>
              <a:t>民主主義と思想</a:t>
            </a:r>
            <a:r>
              <a:rPr lang="ja-JP" altLang="en-US" dirty="0" smtClean="0"/>
              <a:t>抑圧</a:t>
            </a:r>
            <a:endParaRPr lang="ja-JP" altLang="en-US" dirty="0"/>
          </a:p>
          <a:p>
            <a:r>
              <a:rPr lang="ja-JP" altLang="en-US" dirty="0"/>
              <a:t>科学的思考と宗教</a:t>
            </a:r>
          </a:p>
          <a:p>
            <a:endParaRPr lang="en-US" altLang="ja-JP"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アメリカの特権階級</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１０００億円以上の資産　４００世帯</a:t>
            </a:r>
          </a:p>
          <a:p>
            <a:r>
              <a:rPr lang="ja-JP" altLang="en-US" dirty="0" smtClean="0"/>
              <a:t>最初から年</a:t>
            </a:r>
            <a:r>
              <a:rPr lang="ja-JP" altLang="en-US" dirty="0"/>
              <a:t>数</a:t>
            </a:r>
            <a:r>
              <a:rPr lang="ja-JP" altLang="en-US" dirty="0" smtClean="0"/>
              <a:t>百万の小学校から大学まで私立学校</a:t>
            </a:r>
            <a:r>
              <a:rPr lang="ja-JP" altLang="en-US" dirty="0"/>
              <a:t>で過ごす</a:t>
            </a:r>
            <a:r>
              <a:rPr lang="ja-JP" altLang="en-US" dirty="0" smtClean="0"/>
              <a:t>。（寄宿制）</a:t>
            </a:r>
          </a:p>
          <a:p>
            <a:r>
              <a:rPr kumimoji="1" lang="ja-JP" altLang="en-US" dirty="0" smtClean="0"/>
              <a:t>特権階級内での交友関係と婚姻</a:t>
            </a:r>
          </a:p>
          <a:p>
            <a:r>
              <a:rPr lang="ja-JP" altLang="en-US" dirty="0" smtClean="0"/>
              <a:t>文化</a:t>
            </a:r>
            <a:r>
              <a:rPr lang="ja-JP" altLang="en-US" dirty="0"/>
              <a:t>、</a:t>
            </a:r>
            <a:r>
              <a:rPr lang="ja-JP" altLang="en-US" dirty="0" smtClean="0"/>
              <a:t>言語</a:t>
            </a:r>
            <a:r>
              <a:rPr lang="ja-JP" altLang="en-US" dirty="0"/>
              <a:t>、</a:t>
            </a:r>
            <a:r>
              <a:rPr lang="ja-JP" altLang="en-US" dirty="0" smtClean="0"/>
              <a:t>社交界も特別</a:t>
            </a:r>
          </a:p>
          <a:p>
            <a:r>
              <a:rPr kumimoji="1" lang="ja-JP" altLang="en-US" dirty="0" smtClean="0"/>
              <a:t>階級の再生産が</a:t>
            </a:r>
            <a:r>
              <a:rPr kumimoji="1" lang="ja-JP" altLang="en-US" dirty="0"/>
              <a:t>生じている</a:t>
            </a:r>
            <a:r>
              <a:rPr kumimoji="1" lang="ja-JP" altLang="en-US" dirty="0" smtClean="0"/>
              <a:t>。（税制も要因）</a:t>
            </a:r>
          </a:p>
          <a:p>
            <a:pPr marL="400050" lvl="1" indent="0">
              <a:buNone/>
            </a:pPr>
            <a:r>
              <a:rPr kumimoji="1" lang="en-US" altLang="ja-JP" dirty="0" err="1" smtClean="0"/>
              <a:t>Cf</a:t>
            </a:r>
            <a:r>
              <a:rPr kumimoji="1" lang="en-US" altLang="ja-JP" dirty="0" smtClean="0"/>
              <a:t> </a:t>
            </a:r>
            <a:r>
              <a:rPr kumimoji="1" lang="ja-JP" altLang="en-US" dirty="0" smtClean="0"/>
              <a:t>典型的な逆累進。富裕層</a:t>
            </a:r>
            <a:r>
              <a:rPr kumimoji="1" lang="en-US" altLang="ja-JP" dirty="0" smtClean="0"/>
              <a:t>(5</a:t>
            </a:r>
            <a:r>
              <a:rPr kumimoji="1" lang="ja-JP" altLang="en-US" dirty="0" smtClean="0"/>
              <a:t>％</a:t>
            </a:r>
            <a:r>
              <a:rPr kumimoji="1" lang="en-US" altLang="ja-JP" dirty="0" smtClean="0"/>
              <a:t>)</a:t>
            </a:r>
            <a:r>
              <a:rPr kumimoji="1" lang="ja-JP" altLang="en-US" dirty="0" smtClean="0"/>
              <a:t>と低所得者そう</a:t>
            </a:r>
            <a:r>
              <a:rPr kumimoji="1" lang="en-US" altLang="ja-JP" dirty="0" smtClean="0"/>
              <a:t>(60</a:t>
            </a:r>
            <a:r>
              <a:rPr kumimoji="1" lang="ja-JP" altLang="en-US" dirty="0" smtClean="0"/>
              <a:t>％</a:t>
            </a:r>
            <a:r>
              <a:rPr kumimoji="1" lang="en-US" altLang="ja-JP" dirty="0" smtClean="0"/>
              <a:t>)</a:t>
            </a:r>
            <a:r>
              <a:rPr kumimoji="1" lang="ja-JP" altLang="en-US" dirty="0" smtClean="0"/>
              <a:t>の所得税総額がほぼ同じ</a:t>
            </a:r>
            <a:r>
              <a:rPr kumimoji="1" lang="en-US" altLang="ja-JP" dirty="0" smtClean="0"/>
              <a:t>(</a:t>
            </a:r>
            <a:r>
              <a:rPr kumimoji="1" lang="ja-JP" altLang="en-US" dirty="0" smtClean="0"/>
              <a:t>レーガノミクス</a:t>
            </a:r>
            <a:r>
              <a:rPr kumimoji="1" lang="en-US" altLang="ja-JP" dirty="0" smtClean="0"/>
              <a:t>)</a:t>
            </a:r>
            <a:endParaRPr kumimoji="1" lang="ja-JP" altLang="en-US" dirty="0"/>
          </a:p>
        </p:txBody>
      </p:sp>
    </p:spTree>
    <p:extLst>
      <p:ext uri="{BB962C8B-B14F-4D97-AF65-F5344CB8AC3E}">
        <p14:creationId xmlns:p14="http://schemas.microsoft.com/office/powerpoint/2010/main" val="1233301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L:\2014jugyo\国際教育論\アメリカの貧困.PNG"/>
          <p:cNvPicPr>
            <a:picLocks noChangeAspect="1" noChangeArrowheads="1"/>
          </p:cNvPicPr>
          <p:nvPr/>
        </p:nvPicPr>
        <p:blipFill>
          <a:blip r:embed="rId2" cstate="print"/>
          <a:srcRect/>
          <a:stretch>
            <a:fillRect/>
          </a:stretch>
        </p:blipFill>
        <p:spPr bwMode="auto">
          <a:xfrm>
            <a:off x="-540568" y="0"/>
            <a:ext cx="7534276" cy="7038975"/>
          </a:xfrm>
          <a:prstGeom prst="rect">
            <a:avLst/>
          </a:prstGeom>
          <a:noFill/>
        </p:spPr>
      </p:pic>
      <p:sp>
        <p:nvSpPr>
          <p:cNvPr id="3" name="テキスト ボックス 2"/>
          <p:cNvSpPr txBox="1"/>
          <p:nvPr/>
        </p:nvSpPr>
        <p:spPr>
          <a:xfrm>
            <a:off x="7511968" y="476672"/>
            <a:ext cx="1020472" cy="5976664"/>
          </a:xfrm>
          <a:prstGeom prst="rect">
            <a:avLst/>
          </a:prstGeom>
          <a:noFill/>
        </p:spPr>
        <p:txBody>
          <a:bodyPr vert="eaVert" wrap="square" rtlCol="0">
            <a:spAutoFit/>
          </a:bodyPr>
          <a:lstStyle/>
          <a:p>
            <a:r>
              <a:rPr lang="en-US" altLang="ja-JP" dirty="0">
                <a:hlinkClick r:id="rId3"/>
              </a:rPr>
              <a:t>http://</a:t>
            </a:r>
            <a:r>
              <a:rPr lang="en-US" altLang="ja-JP" dirty="0" smtClean="0">
                <a:hlinkClick r:id="rId3"/>
              </a:rPr>
              <a:t>www.dir.co.jp/publicity/edit/publication/pdf/cho1104_kantougen.pdf</a:t>
            </a:r>
            <a:r>
              <a:rPr lang="ja-JP" altLang="en-US" dirty="0" smtClean="0"/>
              <a:t>      木村浩一  「公正な富の分配を求める社会」より</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ja-JP" altLang="en-US"/>
              <a:t>世界最高の大学と低学力</a:t>
            </a:r>
          </a:p>
        </p:txBody>
      </p:sp>
      <p:sp>
        <p:nvSpPr>
          <p:cNvPr id="4099" name="Rectangle 3"/>
          <p:cNvSpPr>
            <a:spLocks noGrp="1" noChangeArrowheads="1"/>
          </p:cNvSpPr>
          <p:nvPr>
            <p:ph type="body" idx="1"/>
          </p:nvPr>
        </p:nvSpPr>
        <p:spPr/>
        <p:txBody>
          <a:bodyPr>
            <a:normAutofit fontScale="92500" lnSpcReduction="10000"/>
          </a:bodyPr>
          <a:lstStyle/>
          <a:p>
            <a:r>
              <a:rPr lang="ja-JP" altLang="en-US" sz="2800" dirty="0"/>
              <a:t>アメリカの大学は最も強力な産業である</a:t>
            </a:r>
            <a:r>
              <a:rPr lang="ja-JP" altLang="en-US" sz="2800" dirty="0" smtClean="0"/>
              <a:t>。（大学ランク）</a:t>
            </a:r>
            <a:endParaRPr lang="ja-JP" altLang="en-US" sz="2800" dirty="0"/>
          </a:p>
          <a:p>
            <a:r>
              <a:rPr lang="ja-JP" altLang="en-US" sz="2800" dirty="0"/>
              <a:t>外国からの留学生の多さ</a:t>
            </a:r>
          </a:p>
          <a:p>
            <a:pPr>
              <a:buFontTx/>
              <a:buNone/>
            </a:pPr>
            <a:r>
              <a:rPr lang="ja-JP" altLang="en-US" sz="2800" dirty="0"/>
              <a:t>　　留学生５１万、学部と大学院は半々</a:t>
            </a:r>
          </a:p>
          <a:p>
            <a:pPr>
              <a:buFontTx/>
              <a:buNone/>
            </a:pPr>
            <a:r>
              <a:rPr lang="ja-JP" altLang="en-US" sz="2800" dirty="0"/>
              <a:t>　　輸出部門５位（サービス部門）</a:t>
            </a:r>
          </a:p>
          <a:p>
            <a:pPr>
              <a:buFontTx/>
              <a:buNone/>
            </a:pPr>
            <a:r>
              <a:rPr lang="ja-JP" altLang="en-US" sz="2800" dirty="0"/>
              <a:t>　　近年はコミュニティカレッジへの留学も増加</a:t>
            </a:r>
          </a:p>
          <a:p>
            <a:r>
              <a:rPr lang="ja-JP" altLang="en-US" sz="2800" dirty="0"/>
              <a:t>ノーベル賞の多さ</a:t>
            </a:r>
          </a:p>
          <a:p>
            <a:pPr>
              <a:buFontTx/>
              <a:buNone/>
            </a:pPr>
            <a:r>
              <a:rPr lang="ja-JP" altLang="en-US" sz="2800" dirty="0"/>
              <a:t>　　</a:t>
            </a:r>
            <a:r>
              <a:rPr lang="ja-JP" altLang="en-US" sz="2800" dirty="0" smtClean="0"/>
              <a:t>２０</a:t>
            </a:r>
            <a:r>
              <a:rPr lang="en-US" altLang="ja-JP" sz="2800" dirty="0" smtClean="0"/>
              <a:t>15</a:t>
            </a:r>
            <a:r>
              <a:rPr lang="ja-JP" altLang="en-US" sz="2800" dirty="0" smtClean="0"/>
              <a:t>年で、</a:t>
            </a:r>
            <a:r>
              <a:rPr lang="ja-JP" altLang="en-US" sz="2800" dirty="0"/>
              <a:t>アメリカ</a:t>
            </a:r>
            <a:r>
              <a:rPr lang="ja-JP" altLang="en-US" sz="2800" dirty="0" smtClean="0"/>
              <a:t>は</a:t>
            </a:r>
            <a:r>
              <a:rPr lang="en-US" altLang="ja-JP" sz="2800" dirty="0" smtClean="0"/>
              <a:t>339</a:t>
            </a:r>
            <a:r>
              <a:rPr lang="ja-JP" altLang="en-US" sz="2800" dirty="0" err="1" smtClean="0"/>
              <a:t>。</a:t>
            </a:r>
            <a:r>
              <a:rPr lang="ja-JP" altLang="en-US" sz="2800" dirty="0"/>
              <a:t>（戦前は２０</a:t>
            </a:r>
            <a:r>
              <a:rPr lang="ja-JP" altLang="en-US" sz="2800" dirty="0" smtClean="0"/>
              <a:t>）日本</a:t>
            </a:r>
            <a:r>
              <a:rPr lang="en-US" altLang="ja-JP" sz="2800" dirty="0" smtClean="0"/>
              <a:t>22(7</a:t>
            </a:r>
            <a:r>
              <a:rPr lang="ja-JP" altLang="en-US" sz="2800" dirty="0" smtClean="0"/>
              <a:t>位</a:t>
            </a:r>
            <a:r>
              <a:rPr lang="en-US" altLang="ja-JP" sz="2800" dirty="0" smtClean="0"/>
              <a:t>)</a:t>
            </a:r>
            <a:endParaRPr lang="ja-JP" altLang="en-US" sz="2800" dirty="0" smtClean="0"/>
          </a:p>
          <a:p>
            <a:pPr>
              <a:buFontTx/>
              <a:buNone/>
            </a:pPr>
            <a:r>
              <a:rPr lang="ja-JP" altLang="en-US" sz="2800" dirty="0" smtClean="0"/>
              <a:t>・　２００９年実施のＰＩＳＡ　読解力１４位、数学２５位、科学１７位　多少の前進（国内での評価は分かれる）（現在は上昇） </a:t>
            </a:r>
            <a:r>
              <a:rPr lang="en-US" altLang="ja-JP" sz="2800" dirty="0"/>
              <a:t>21</a:t>
            </a:r>
            <a:r>
              <a:rPr lang="ja-JP" altLang="en-US" sz="2800" dirty="0" smtClean="0"/>
              <a:t>世紀に入り、全国学力コンテストなど実施</a:t>
            </a:r>
            <a:endParaRPr lang="ja-JP" altLang="en-US" sz="2800"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945</TotalTime>
  <Words>888</Words>
  <Application>Microsoft Office PowerPoint</Application>
  <PresentationFormat>画面に合わせる (4:3)</PresentationFormat>
  <Paragraphs>144</Paragraphs>
  <Slides>24</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24</vt:i4>
      </vt:variant>
    </vt:vector>
  </HeadingPairs>
  <TitlesOfParts>
    <vt:vector size="28" baseType="lpstr">
      <vt:lpstr>ＭＳ Ｐゴシック</vt:lpstr>
      <vt:lpstr>Arial</vt:lpstr>
      <vt:lpstr>Calibri</vt:lpstr>
      <vt:lpstr>Office テーマ</vt:lpstr>
      <vt:lpstr>アメリカ教育１</vt:lpstr>
      <vt:lpstr>人為的国家アメリカ</vt:lpstr>
      <vt:lpstr>資本主義国家の類型（１）</vt:lpstr>
      <vt:lpstr>アダム・スミス</vt:lpstr>
      <vt:lpstr>資本主義国家の類型（２）</vt:lpstr>
      <vt:lpstr>アメリカの多様性と矛盾</vt:lpstr>
      <vt:lpstr>アメリカの特権階級</vt:lpstr>
      <vt:lpstr>PowerPoint プレゼンテーション</vt:lpstr>
      <vt:lpstr>世界最高の大学と低学力</vt:lpstr>
      <vt:lpstr>アメリカの犯罪の多さ</vt:lpstr>
      <vt:lpstr>人権重視</vt:lpstr>
      <vt:lpstr>黒人差別事件</vt:lpstr>
      <vt:lpstr>PowerPoint プレゼンテーション</vt:lpstr>
      <vt:lpstr>思想的抑圧</vt:lpstr>
      <vt:lpstr>表現を守るメディア</vt:lpstr>
      <vt:lpstr>科学的発見と知的優位</vt:lpstr>
      <vt:lpstr>教育における宗教的教え</vt:lpstr>
      <vt:lpstr>アメリカへのヨーロッパ移民</vt:lpstr>
      <vt:lpstr>メンフラワー誓約</vt:lpstr>
      <vt:lpstr>イギリス植民地の拡大</vt:lpstr>
      <vt:lpstr>植民地時代の教育の萌芽</vt:lpstr>
      <vt:lpstr>独立後の教育</vt:lpstr>
      <vt:lpstr>PowerPoint プレゼンテーション</vt:lpstr>
      <vt:lpstr>公立学校制度の発展</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wakei</dc:creator>
  <cp:lastModifiedBy>wakei</cp:lastModifiedBy>
  <cp:revision>59</cp:revision>
  <dcterms:created xsi:type="dcterms:W3CDTF">2014-04-12T21:28:27Z</dcterms:created>
  <dcterms:modified xsi:type="dcterms:W3CDTF">2016-04-17T11:04:33Z</dcterms:modified>
</cp:coreProperties>
</file>