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0" r:id="rId7"/>
    <p:sldId id="274" r:id="rId8"/>
    <p:sldId id="273" r:id="rId9"/>
    <p:sldId id="270" r:id="rId10"/>
    <p:sldId id="261" r:id="rId11"/>
    <p:sldId id="262" r:id="rId12"/>
    <p:sldId id="263" r:id="rId13"/>
    <p:sldId id="264" r:id="rId14"/>
    <p:sldId id="268" r:id="rId15"/>
    <p:sldId id="265" r:id="rId16"/>
    <p:sldId id="269" r:id="rId17"/>
    <p:sldId id="267" r:id="rId18"/>
    <p:sldId id="272" r:id="rId1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E23B95-CA1A-448D-8DE9-CD0A0EE0D75B}"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D1E2D6-BEAD-418C-A181-FDDE3F848146}"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8C614F4-2267-490A-9A6D-004FBE2A2DD9}"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2E879B-645C-4176-9195-DBE9F99CDADB}"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5D4BEF-D54A-4704-8B29-F066477FCFA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5ECE44D-8D81-4767-BAB7-DA046215B387}"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98C24F8-C449-4464-A9C6-CB6534AD4C1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1A930F8-DEE5-422B-8C7A-E857A51AB4EA}"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2C4121-F32B-4188-B75A-3B2CF60E3C75}"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49ED343-5C70-4CE2-B033-B5077BDC2A6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657E127-ABB3-4B0F-A0C6-6CA65ABA4B6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5FC315B-2352-4DE6-B5D7-48243D88218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北欧の社会</a:t>
            </a:r>
          </a:p>
        </p:txBody>
      </p:sp>
      <p:sp>
        <p:nvSpPr>
          <p:cNvPr id="2051" name="Rectangle 3"/>
          <p:cNvSpPr>
            <a:spLocks noGrp="1" noChangeArrowheads="1"/>
          </p:cNvSpPr>
          <p:nvPr>
            <p:ph type="subTitle" idx="1"/>
          </p:nvPr>
        </p:nvSpPr>
        <p:spPr/>
        <p:txBody>
          <a:bodyPr/>
          <a:lstStyle/>
          <a:p>
            <a:pPr eaLnBrk="1" hangingPunct="1"/>
            <a:r>
              <a:rPr lang="ja-JP" altLang="en-US" smtClean="0"/>
              <a:t>福祉国家とは何か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t>日本の関心</a:t>
            </a:r>
          </a:p>
        </p:txBody>
      </p:sp>
      <p:sp>
        <p:nvSpPr>
          <p:cNvPr id="9219" name="Rectangle 3"/>
          <p:cNvSpPr>
            <a:spLocks noGrp="1" noChangeArrowheads="1"/>
          </p:cNvSpPr>
          <p:nvPr>
            <p:ph type="body" idx="1"/>
          </p:nvPr>
        </p:nvSpPr>
        <p:spPr/>
        <p:txBody>
          <a:bodyPr/>
          <a:lstStyle/>
          <a:p>
            <a:pPr eaLnBrk="1" hangingPunct="1"/>
            <a:r>
              <a:rPr lang="ja-JP" altLang="en-US" smtClean="0"/>
              <a:t>戦前のデンマーク　内村鑑三・宮沢賢治</a:t>
            </a:r>
          </a:p>
          <a:p>
            <a:pPr eaLnBrk="1" hangingPunct="1"/>
            <a:r>
              <a:rPr lang="ja-JP" altLang="en-US" smtClean="0"/>
              <a:t>戦後のスウェーデン　性の解放→福祉国家</a:t>
            </a:r>
          </a:p>
          <a:p>
            <a:pPr eaLnBrk="1" hangingPunct="1"/>
            <a:r>
              <a:rPr lang="ja-JP" altLang="en-US" smtClean="0"/>
              <a:t>現在のフィンランド　学力世界一</a:t>
            </a:r>
          </a:p>
          <a:p>
            <a:pPr eaLnBrk="1" hangingPunct="1"/>
            <a:r>
              <a:rPr lang="ja-JP" altLang="en-US" smtClean="0"/>
              <a:t>学生諸君の関心は？</a:t>
            </a:r>
          </a:p>
          <a:p>
            <a:pPr eaLnBrk="1" hangingPunct="1"/>
            <a:endParaRPr lang="en-US" altLang="ja-JP"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政治的民主主義</a:t>
            </a:r>
          </a:p>
        </p:txBody>
      </p:sp>
      <p:sp>
        <p:nvSpPr>
          <p:cNvPr id="10243" name="Rectangle 3"/>
          <p:cNvSpPr>
            <a:spLocks noGrp="1" noChangeArrowheads="1"/>
          </p:cNvSpPr>
          <p:nvPr>
            <p:ph type="body" idx="1"/>
          </p:nvPr>
        </p:nvSpPr>
        <p:spPr/>
        <p:txBody>
          <a:bodyPr/>
          <a:lstStyle/>
          <a:p>
            <a:pPr eaLnBrk="1" hangingPunct="1">
              <a:lnSpc>
                <a:spcPct val="90000"/>
              </a:lnSpc>
            </a:pPr>
            <a:r>
              <a:rPr lang="ja-JP" altLang="en-US" smtClean="0"/>
              <a:t>政治的透明度が最も高い社会　政策決定や公金の使用が国民にオープンになっている。</a:t>
            </a:r>
          </a:p>
          <a:p>
            <a:pPr eaLnBrk="1" hangingPunct="1">
              <a:lnSpc>
                <a:spcPct val="90000"/>
              </a:lnSpc>
            </a:pPr>
            <a:r>
              <a:rPr lang="ja-JP" altLang="en-US" smtClean="0"/>
              <a:t>個別政策で国民的な意見が分かれるときには、国民投票が行われる。（ＥＵへの参加でデンマークは一度否決した。「酒」の扱いの三国の違い。）</a:t>
            </a:r>
          </a:p>
          <a:p>
            <a:pPr eaLnBrk="1" hangingPunct="1">
              <a:lnSpc>
                <a:spcPct val="90000"/>
              </a:lnSpc>
            </a:pPr>
            <a:r>
              <a:rPr lang="ja-JP" altLang="en-US" smtClean="0"/>
              <a:t>「自治体」のサイズが市民の利用可能範囲に設定されている。</a:t>
            </a:r>
          </a:p>
          <a:p>
            <a:pPr eaLnBrk="1" hangingPunct="1">
              <a:lnSpc>
                <a:spcPct val="90000"/>
              </a:lnSpc>
            </a:pPr>
            <a:r>
              <a:rPr lang="ja-JP" altLang="en-US" smtClean="0"/>
              <a:t>徹底した男女平等</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福祉政策</a:t>
            </a:r>
          </a:p>
        </p:txBody>
      </p:sp>
      <p:sp>
        <p:nvSpPr>
          <p:cNvPr id="11267" name="Rectangle 3"/>
          <p:cNvSpPr>
            <a:spLocks noGrp="1" noChangeArrowheads="1"/>
          </p:cNvSpPr>
          <p:nvPr>
            <p:ph type="body" idx="1"/>
          </p:nvPr>
        </p:nvSpPr>
        <p:spPr/>
        <p:txBody>
          <a:bodyPr/>
          <a:lstStyle/>
          <a:p>
            <a:pPr eaLnBrk="1" hangingPunct="1"/>
            <a:r>
              <a:rPr lang="ja-JP" altLang="en-US" smtClean="0"/>
              <a:t>典型的な「高福祉・高負担」の国家</a:t>
            </a:r>
          </a:p>
          <a:p>
            <a:pPr eaLnBrk="1" hangingPunct="1"/>
            <a:r>
              <a:rPr lang="ja-JP" altLang="en-US" smtClean="0"/>
              <a:t>「公的事業」　医療・教育・福祉等を「公的」に行う。「誰でも平等に」</a:t>
            </a:r>
          </a:p>
          <a:p>
            <a:pPr eaLnBrk="1" hangingPunct="1"/>
            <a:r>
              <a:rPr lang="ja-JP" altLang="en-US" smtClean="0"/>
              <a:t>女性の労働力率　スウェーデン　９５％前後</a:t>
            </a:r>
          </a:p>
          <a:p>
            <a:pPr eaLnBrk="1" hangingPunct="1"/>
            <a:endParaRPr lang="en-US" altLang="ja-JP"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経済力</a:t>
            </a:r>
          </a:p>
        </p:txBody>
      </p:sp>
      <p:sp>
        <p:nvSpPr>
          <p:cNvPr id="12291" name="Rectangle 3"/>
          <p:cNvSpPr>
            <a:spLocks noGrp="1" noChangeArrowheads="1"/>
          </p:cNvSpPr>
          <p:nvPr>
            <p:ph type="body" idx="1"/>
          </p:nvPr>
        </p:nvSpPr>
        <p:spPr/>
        <p:txBody>
          <a:bodyPr/>
          <a:lstStyle/>
          <a:p>
            <a:pPr eaLnBrk="1" hangingPunct="1">
              <a:lnSpc>
                <a:spcPct val="80000"/>
              </a:lnSpc>
            </a:pPr>
            <a:r>
              <a:rPr lang="ja-JP" altLang="en-US" sz="2800" smtClean="0"/>
              <a:t>トップクラスの国際競争力</a:t>
            </a:r>
          </a:p>
          <a:p>
            <a:pPr eaLnBrk="1" hangingPunct="1">
              <a:lnSpc>
                <a:spcPct val="80000"/>
              </a:lnSpc>
            </a:pPr>
            <a:r>
              <a:rPr lang="ja-JP" altLang="en-US" sz="2800" smtClean="0"/>
              <a:t>第</a:t>
            </a:r>
            <a:r>
              <a:rPr lang="en-US" altLang="ja-JP" sz="2800" smtClean="0"/>
              <a:t>10</a:t>
            </a:r>
            <a:r>
              <a:rPr lang="ja-JP" altLang="en-US" sz="2800" smtClean="0"/>
              <a:t>位　カナダ</a:t>
            </a:r>
            <a:br>
              <a:rPr lang="ja-JP" altLang="en-US" sz="2800" smtClean="0"/>
            </a:br>
            <a:r>
              <a:rPr lang="ja-JP" altLang="en-US" sz="2800" smtClean="0"/>
              <a:t>第９位　スウェーデン</a:t>
            </a:r>
            <a:br>
              <a:rPr lang="ja-JP" altLang="en-US" sz="2800" smtClean="0"/>
            </a:br>
            <a:r>
              <a:rPr lang="ja-JP" altLang="en-US" sz="2800" smtClean="0"/>
              <a:t>第８位　オランダ</a:t>
            </a:r>
            <a:br>
              <a:rPr lang="ja-JP" altLang="en-US" sz="2800" smtClean="0"/>
            </a:br>
            <a:r>
              <a:rPr lang="ja-JP" altLang="en-US" sz="2800" smtClean="0"/>
              <a:t>第７位　アイスランド</a:t>
            </a:r>
            <a:br>
              <a:rPr lang="ja-JP" altLang="en-US" sz="2800" smtClean="0"/>
            </a:br>
            <a:r>
              <a:rPr lang="ja-JP" altLang="en-US" sz="2800" smtClean="0"/>
              <a:t>第６位　スイス</a:t>
            </a:r>
            <a:br>
              <a:rPr lang="ja-JP" altLang="en-US" sz="2800" smtClean="0"/>
            </a:br>
            <a:r>
              <a:rPr lang="ja-JP" altLang="en-US" sz="2800" smtClean="0"/>
              <a:t>第５位　デンマーク</a:t>
            </a:r>
            <a:br>
              <a:rPr lang="ja-JP" altLang="en-US" sz="2800" smtClean="0"/>
            </a:br>
            <a:r>
              <a:rPr lang="ja-JP" altLang="en-US" sz="2800" smtClean="0"/>
              <a:t>第４位　ルクセンブルク</a:t>
            </a:r>
            <a:br>
              <a:rPr lang="ja-JP" altLang="en-US" sz="2800" smtClean="0"/>
            </a:br>
            <a:r>
              <a:rPr lang="ja-JP" altLang="en-US" sz="2800" smtClean="0"/>
              <a:t>第３位　香港</a:t>
            </a:r>
            <a:br>
              <a:rPr lang="ja-JP" altLang="en-US" sz="2800" smtClean="0"/>
            </a:br>
            <a:r>
              <a:rPr lang="ja-JP" altLang="en-US" sz="2800" smtClean="0"/>
              <a:t>第２位　シンガポール</a:t>
            </a:r>
            <a:br>
              <a:rPr lang="ja-JP" altLang="en-US" sz="2800" smtClean="0"/>
            </a:br>
            <a:r>
              <a:rPr lang="ja-JP" altLang="en-US" sz="2800" smtClean="0"/>
              <a:t>第１位　米国</a:t>
            </a:r>
            <a:br>
              <a:rPr lang="ja-JP" altLang="en-US" sz="2800" smtClean="0"/>
            </a:br>
            <a:r>
              <a:rPr lang="ja-JP" altLang="en-US" sz="2800" smtClean="0"/>
              <a:t>経済開発国際研究所 （スイス）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
          <p:cNvPicPr>
            <a:picLocks noChangeAspect="1" noChangeArrowheads="1"/>
          </p:cNvPicPr>
          <p:nvPr/>
        </p:nvPicPr>
        <p:blipFill>
          <a:blip r:embed="rId2" cstate="print"/>
          <a:srcRect/>
          <a:stretch>
            <a:fillRect/>
          </a:stretch>
        </p:blipFill>
        <p:spPr bwMode="auto">
          <a:xfrm>
            <a:off x="179388" y="96838"/>
            <a:ext cx="8640762" cy="655478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4339" name="Rectangle 3"/>
          <p:cNvSpPr>
            <a:spLocks noGrp="1" noChangeArrowheads="1"/>
          </p:cNvSpPr>
          <p:nvPr>
            <p:ph type="body" idx="1"/>
          </p:nvPr>
        </p:nvSpPr>
        <p:spPr>
          <a:xfrm>
            <a:off x="468313" y="1628775"/>
            <a:ext cx="8229600" cy="4525963"/>
          </a:xfrm>
        </p:spPr>
        <p:txBody>
          <a:bodyPr/>
          <a:lstStyle/>
          <a:p>
            <a:pPr eaLnBrk="1" hangingPunct="1"/>
            <a:endParaRPr lang="en-US" altLang="ja-JP" smtClean="0"/>
          </a:p>
          <a:p>
            <a:pPr eaLnBrk="1" hangingPunct="1"/>
            <a:endParaRPr lang="en-US" altLang="ja-JP" smtClean="0"/>
          </a:p>
        </p:txBody>
      </p:sp>
      <p:sp>
        <p:nvSpPr>
          <p:cNvPr id="14340" name="Rectangle 4"/>
          <p:cNvSpPr>
            <a:spLocks noChangeArrowheads="1"/>
          </p:cNvSpPr>
          <p:nvPr/>
        </p:nvSpPr>
        <p:spPr bwMode="auto">
          <a:xfrm>
            <a:off x="179388" y="2090738"/>
            <a:ext cx="8496300" cy="3662362"/>
          </a:xfrm>
          <a:prstGeom prst="rect">
            <a:avLst/>
          </a:prstGeom>
          <a:noFill/>
          <a:ln w="9525">
            <a:noFill/>
            <a:miter lim="800000"/>
            <a:headEnd/>
            <a:tailEnd/>
          </a:ln>
        </p:spPr>
        <p:txBody>
          <a:bodyPr anchor="ctr">
            <a:spAutoFit/>
          </a:bodyPr>
          <a:lstStyle/>
          <a:p>
            <a:r>
              <a:rPr lang="ja-JP" altLang="en-US"/>
              <a:t>地域暖房にはコージェネレーションを促進し</a:t>
            </a:r>
            <a:r>
              <a:rPr lang="en-US" altLang="ja-JP"/>
              <a:t>､</a:t>
            </a:r>
            <a:r>
              <a:rPr lang="ja-JP" altLang="en-US"/>
              <a:t>その普及率は１９７２年２９％から１９８８年５５％まで向上した。</a:t>
            </a:r>
          </a:p>
          <a:p>
            <a:r>
              <a:rPr lang="ja-JP" altLang="en-US"/>
              <a:t>１９７７年から建築には断熱が義務付けられた。</a:t>
            </a:r>
            <a:br>
              <a:rPr lang="ja-JP" altLang="en-US"/>
            </a:br>
            <a:r>
              <a:rPr lang="ja-JP" altLang="en-US"/>
              <a:t>１９７９年から、風力・わら・木屑・バイオマス及び廃棄物を含む主要な再生可能エネルギーを利用した発電設備の建設費に補助金制度をつくった。</a:t>
            </a:r>
            <a:br>
              <a:rPr lang="ja-JP" altLang="en-US"/>
            </a:br>
            <a:r>
              <a:rPr lang="ja-JP" altLang="en-US"/>
              <a:t>１９７７年エネルギー税の導入。</a:t>
            </a:r>
            <a:br>
              <a:rPr lang="ja-JP" altLang="en-US"/>
            </a:br>
            <a:r>
              <a:rPr lang="ja-JP" altLang="en-US"/>
              <a:t>１９８２年議会は北海油田の開発に本格的に力を入れることを決議し１５カ所の採掘 を許可した</a:t>
            </a:r>
            <a:r>
              <a:rPr lang="en-US" altLang="ja-JP"/>
              <a:t>｡ </a:t>
            </a:r>
            <a:br>
              <a:rPr lang="en-US" altLang="ja-JP"/>
            </a:br>
            <a:r>
              <a:rPr lang="ja-JP" altLang="en-US"/>
              <a:t>１９９２年頃から石油の純輸出国となり、１９９７年になるとエネルギー輸入と輸出がほぼ同じになった。</a:t>
            </a:r>
            <a:br>
              <a:rPr lang="ja-JP" altLang="en-US"/>
            </a:br>
            <a:r>
              <a:rPr lang="ja-JP" altLang="en-US"/>
              <a:t>２０００年にはエネルギー自給率は１３７％になり、電力はノルウェー、ドイツに輸出するまでになった。</a:t>
            </a:r>
            <a:br>
              <a:rPr lang="ja-JP" altLang="en-US"/>
            </a:br>
            <a:r>
              <a:rPr lang="en-US" altLang="ja-JP"/>
              <a:t>http://eco-g.co.jp/denmark.html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mtClean="0"/>
              <a:t>風力発電の数少ない成功例</a:t>
            </a:r>
          </a:p>
          <a:p>
            <a:pPr eaLnBrk="1" hangingPunct="1">
              <a:lnSpc>
                <a:spcPct val="90000"/>
              </a:lnSpc>
            </a:pPr>
            <a:r>
              <a:rPr lang="ja-JP" altLang="en-US" smtClean="0"/>
              <a:t>何故成功したか　専門家と住民自治との連携</a:t>
            </a:r>
          </a:p>
          <a:p>
            <a:pPr eaLnBrk="1" hangingPunct="1">
              <a:lnSpc>
                <a:spcPct val="90000"/>
              </a:lnSpc>
            </a:pPr>
            <a:r>
              <a:rPr lang="ja-JP" altLang="en-US" smtClean="0"/>
              <a:t>フォルケホイスコレが風力発電の運動の中心となった。</a:t>
            </a:r>
          </a:p>
          <a:p>
            <a:pPr eaLnBrk="1" hangingPunct="1">
              <a:lnSpc>
                <a:spcPct val="90000"/>
              </a:lnSpc>
            </a:pPr>
            <a:r>
              <a:rPr lang="ja-JP" altLang="en-US" smtClean="0"/>
              <a:t>大規模発電ではなく、小規模（個別の家庭）の風力発電を重視。</a:t>
            </a:r>
          </a:p>
          <a:p>
            <a:pPr eaLnBrk="1" hangingPunct="1">
              <a:lnSpc>
                <a:spcPct val="90000"/>
              </a:lnSpc>
            </a:pPr>
            <a:r>
              <a:rPr lang="ja-JP" altLang="en-US" smtClean="0"/>
              <a:t>１９７２年に２％の自給が、現在は１３０％で電力を輸出している。</a:t>
            </a:r>
          </a:p>
          <a:p>
            <a:pPr eaLnBrk="1" hangingPunct="1">
              <a:lnSpc>
                <a:spcPct val="90000"/>
              </a:lnSpc>
            </a:pPr>
            <a:r>
              <a:rPr lang="ja-JP" altLang="en-US" smtClean="0"/>
              <a:t>日本は１９７２年に２３％、今は４％。</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なぜ高負担が可能か</a:t>
            </a:r>
          </a:p>
        </p:txBody>
      </p:sp>
      <p:sp>
        <p:nvSpPr>
          <p:cNvPr id="16387" name="Rectangle 3"/>
          <p:cNvSpPr>
            <a:spLocks noGrp="1" noChangeArrowheads="1"/>
          </p:cNvSpPr>
          <p:nvPr>
            <p:ph type="body" idx="1"/>
          </p:nvPr>
        </p:nvSpPr>
        <p:spPr/>
        <p:txBody>
          <a:bodyPr/>
          <a:lstStyle/>
          <a:p>
            <a:pPr eaLnBrk="1" hangingPunct="1"/>
            <a:r>
              <a:rPr lang="ja-JP" altLang="en-US" dirty="0" smtClean="0"/>
              <a:t>刑務所の開放性との関連を考える。</a:t>
            </a:r>
          </a:p>
          <a:p>
            <a:pPr eaLnBrk="1" hangingPunct="1"/>
            <a:r>
              <a:rPr lang="ja-JP" altLang="en-US" dirty="0" smtClean="0"/>
              <a:t>国家による個人の完全な掌握。</a:t>
            </a:r>
          </a:p>
          <a:p>
            <a:pPr eaLnBrk="1" hangingPunct="1"/>
            <a:r>
              <a:rPr lang="ja-JP" altLang="en-US" dirty="0" smtClean="0"/>
              <a:t>福祉に使われるという信頼感</a:t>
            </a:r>
          </a:p>
          <a:p>
            <a:pPr eaLnBrk="1" hangingPunct="1"/>
            <a:r>
              <a:rPr lang="ja-JP" altLang="en-US" smtClean="0"/>
              <a:t>前納制度　多い部分に対して国家が利子</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風刺画</a:t>
            </a:r>
            <a:r>
              <a:rPr lang="ja-JP" altLang="en-US"/>
              <a:t>事件</a:t>
            </a:r>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2005</a:t>
            </a:r>
            <a:r>
              <a:rPr kumimoji="1" lang="ja-JP" altLang="en-US" dirty="0" smtClean="0"/>
              <a:t>年、ムハンマドの風刺画掲載</a:t>
            </a:r>
          </a:p>
          <a:p>
            <a:r>
              <a:rPr lang="en-US" altLang="ja-JP" dirty="0" smtClean="0"/>
              <a:t>2015.1</a:t>
            </a:r>
            <a:r>
              <a:rPr lang="ja-JP" altLang="en-US" dirty="0" smtClean="0"/>
              <a:t> フランスのシャルリー・エブド社のイスラム過激派風刺画に対するイスラム原理主義者の出版社襲撃→デンマークに飛び火</a:t>
            </a:r>
            <a:endParaRPr kumimoji="1" lang="ja-JP" altLang="en-US" dirty="0"/>
          </a:p>
        </p:txBody>
      </p:sp>
    </p:spTree>
    <p:extLst>
      <p:ext uri="{BB962C8B-B14F-4D97-AF65-F5344CB8AC3E}">
        <p14:creationId xmlns:p14="http://schemas.microsoft.com/office/powerpoint/2010/main" val="466626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2" cstate="print"/>
          <a:srcRect/>
          <a:stretch>
            <a:fillRect/>
          </a:stretch>
        </p:blipFill>
        <p:spPr bwMode="auto">
          <a:xfrm>
            <a:off x="395288" y="76200"/>
            <a:ext cx="8064500" cy="67818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cstate="print"/>
          <a:srcRect/>
          <a:stretch>
            <a:fillRect/>
          </a:stretch>
        </p:blipFill>
        <p:spPr bwMode="auto">
          <a:xfrm>
            <a:off x="152400" y="-481013"/>
            <a:ext cx="8839200" cy="782002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北欧の国家とは</a:t>
            </a:r>
          </a:p>
        </p:txBody>
      </p:sp>
      <p:sp>
        <p:nvSpPr>
          <p:cNvPr id="5123" name="Rectangle 3"/>
          <p:cNvSpPr>
            <a:spLocks noGrp="1" noChangeArrowheads="1"/>
          </p:cNvSpPr>
          <p:nvPr>
            <p:ph type="body" idx="1"/>
          </p:nvPr>
        </p:nvSpPr>
        <p:spPr/>
        <p:txBody>
          <a:bodyPr/>
          <a:lstStyle/>
          <a:p>
            <a:pPr eaLnBrk="1" hangingPunct="1"/>
            <a:r>
              <a:rPr lang="ja-JP" altLang="en-US" smtClean="0"/>
              <a:t>北欧　スウェーデン・ノルウェー・デンマーク・フィンランド・アイスランドを指すことが多い。</a:t>
            </a:r>
          </a:p>
          <a:p>
            <a:pPr eaLnBrk="1" hangingPunct="1"/>
            <a:r>
              <a:rPr lang="ja-JP" altLang="en-US" smtClean="0"/>
              <a:t>アイスランドを除く国を「北欧」と呼ぶ場合もあり、この４ヶ国は結びつきが強い。</a:t>
            </a:r>
          </a:p>
          <a:p>
            <a:pPr eaLnBrk="1" hangingPunct="1"/>
            <a:r>
              <a:rPr lang="ja-JP" altLang="en-US" smtClean="0"/>
              <a:t>スカンジナビア三国　スウェーデン・ノルウェー・デンマーク　以前はひとつの国家だったことがある。また、フィンランドは１８世紀までスウェーデンに属していた。</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北欧への関心</a:t>
            </a:r>
          </a:p>
        </p:txBody>
      </p:sp>
      <p:sp>
        <p:nvSpPr>
          <p:cNvPr id="6147" name="コンテンツ プレースホルダ 2"/>
          <p:cNvSpPr>
            <a:spLocks noGrp="1"/>
          </p:cNvSpPr>
          <p:nvPr>
            <p:ph idx="1"/>
          </p:nvPr>
        </p:nvSpPr>
        <p:spPr/>
        <p:txBody>
          <a:bodyPr/>
          <a:lstStyle/>
          <a:p>
            <a:pPr eaLnBrk="1" hangingPunct="1"/>
            <a:r>
              <a:rPr lang="ja-JP" altLang="en-US" smtClean="0"/>
              <a:t>常に「幸福度一位の国」デンマーク</a:t>
            </a:r>
          </a:p>
          <a:p>
            <a:pPr eaLnBrk="1" hangingPunct="1"/>
            <a:r>
              <a:rPr lang="ja-JP" altLang="en-US" smtClean="0"/>
              <a:t>フォルケ・ホイ・スコレを生み出した国　（何も資格を与えない学校）</a:t>
            </a:r>
          </a:p>
          <a:p>
            <a:pPr eaLnBrk="1" hangingPunct="1"/>
            <a:r>
              <a:rPr lang="ja-JP" altLang="en-US" smtClean="0"/>
              <a:t>開放制刑務所・オンブズマンを生み出した国　スウェーデン</a:t>
            </a:r>
          </a:p>
          <a:p>
            <a:pPr eaLnBrk="1" hangingPunct="1"/>
            <a:r>
              <a:rPr lang="ja-JP" altLang="en-US" smtClean="0"/>
              <a:t>国民投票でＥＵ加盟を拒否した国　ノルウェー（当初デンマークも）ユーロには三国非加盟</a:t>
            </a:r>
          </a:p>
          <a:p>
            <a:pPr eaLnBrk="1" hangingPunct="1"/>
            <a:r>
              <a:rPr lang="ja-JP" altLang="en-US" smtClean="0"/>
              <a:t>リナックス・風力発電・国民総背番号</a:t>
            </a:r>
          </a:p>
          <a:p>
            <a:pPr eaLnBrk="1" hangingPunct="1"/>
            <a:endParaRPr lang="ja-JP"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北欧の</a:t>
            </a:r>
            <a:r>
              <a:rPr lang="ja-JP" altLang="en-US" dirty="0" smtClean="0"/>
              <a:t>歴史１</a:t>
            </a:r>
            <a:endParaRPr lang="ja-JP" altLang="en-US" dirty="0" smtClean="0"/>
          </a:p>
        </p:txBody>
      </p:sp>
      <p:sp>
        <p:nvSpPr>
          <p:cNvPr id="7171" name="Rectangle 3"/>
          <p:cNvSpPr>
            <a:spLocks noGrp="1" noChangeArrowheads="1"/>
          </p:cNvSpPr>
          <p:nvPr>
            <p:ph type="body" idx="1"/>
          </p:nvPr>
        </p:nvSpPr>
        <p:spPr/>
        <p:txBody>
          <a:bodyPr/>
          <a:lstStyle/>
          <a:p>
            <a:pPr eaLnBrk="1" hangingPunct="1"/>
            <a:r>
              <a:rPr lang="ja-JP" altLang="en-US" sz="2800" dirty="0" smtClean="0"/>
              <a:t>古くヴァイキング</a:t>
            </a:r>
            <a:r>
              <a:rPr lang="ja-JP" altLang="en-US" sz="2800" dirty="0" smtClean="0"/>
              <a:t>と</a:t>
            </a:r>
            <a:r>
              <a:rPr lang="ja-JP" altLang="en-US" sz="2800" dirty="0" smtClean="0"/>
              <a:t>して交易活動</a:t>
            </a:r>
            <a:r>
              <a:rPr lang="ja-JP" altLang="en-US" sz="2800" dirty="0" smtClean="0"/>
              <a:t>。ヨーロッパの席捲する強国であった。スウェーデンは今のロシア地域、デンマークは英仏伊地域を支配。</a:t>
            </a:r>
          </a:p>
          <a:p>
            <a:pPr eaLnBrk="1" hangingPunct="1"/>
            <a:r>
              <a:rPr lang="ja-JP" altLang="en-US" sz="2800" dirty="0" smtClean="0"/>
              <a:t>中世はカルマル</a:t>
            </a:r>
            <a:r>
              <a:rPr lang="ja-JP" altLang="en-US" sz="2800" dirty="0" smtClean="0"/>
              <a:t>同盟</a:t>
            </a:r>
            <a:r>
              <a:rPr lang="en-US" altLang="ja-JP" sz="2800" dirty="0" smtClean="0"/>
              <a:t>(1397-1523)</a:t>
            </a:r>
            <a:r>
              <a:rPr lang="ja-JP" altLang="en-US" sz="2800" dirty="0" smtClean="0"/>
              <a:t>と</a:t>
            </a:r>
            <a:r>
              <a:rPr lang="ja-JP" altLang="en-US" sz="2800" dirty="0" smtClean="0"/>
              <a:t>して、ヨーロッパの強大な王国であった</a:t>
            </a:r>
            <a:r>
              <a:rPr lang="ja-JP" altLang="en-US" sz="2800" dirty="0" smtClean="0"/>
              <a:t>。デンマークが盟主。スウェーデンが独立後、デンマーク・ノルウェー王国</a:t>
            </a:r>
            <a:endParaRPr lang="ja-JP" altLang="en-US" sz="2800" dirty="0" smtClean="0"/>
          </a:p>
          <a:p>
            <a:pPr eaLnBrk="1" hangingPunct="1"/>
            <a:r>
              <a:rPr lang="ja-JP" altLang="en-US" sz="2800" dirty="0" smtClean="0"/>
              <a:t>スウェーデンは３０年</a:t>
            </a:r>
            <a:r>
              <a:rPr lang="ja-JP" altLang="en-US" sz="2800" dirty="0" smtClean="0"/>
              <a:t>戦争（</a:t>
            </a:r>
            <a:r>
              <a:rPr lang="en-US" altLang="ja-JP" sz="2800" dirty="0" smtClean="0"/>
              <a:t>1618-1648)</a:t>
            </a:r>
            <a:r>
              <a:rPr lang="ja-JP" altLang="en-US" sz="2800" dirty="0" smtClean="0"/>
              <a:t>で</a:t>
            </a:r>
            <a:r>
              <a:rPr lang="ja-JP" altLang="en-US" sz="2800" dirty="0" smtClean="0"/>
              <a:t>弱体化</a:t>
            </a:r>
            <a:r>
              <a:rPr lang="ja-JP" altLang="en-US" sz="2800" dirty="0" smtClean="0"/>
              <a:t>。（クリスティナ女王）大幅な譲歩でのウェストファリア条約</a:t>
            </a:r>
            <a:endParaRPr lang="ja-JP" altLang="en-US" sz="2800" dirty="0" smtClean="0"/>
          </a:p>
          <a:p>
            <a:pPr eaLnBrk="1" hangingPunct="1"/>
            <a:endParaRPr lang="ja-JP" alt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64" y="404664"/>
            <a:ext cx="8435641" cy="5832648"/>
          </a:xfrm>
          <a:prstGeom prst="rect">
            <a:avLst/>
          </a:prstGeom>
        </p:spPr>
      </p:pic>
    </p:spTree>
    <p:extLst>
      <p:ext uri="{BB962C8B-B14F-4D97-AF65-F5344CB8AC3E}">
        <p14:creationId xmlns:p14="http://schemas.microsoft.com/office/powerpoint/2010/main" val="211001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北欧の歴史２</a:t>
            </a:r>
            <a:endParaRPr kumimoji="1" lang="ja-JP" altLang="en-US" dirty="0"/>
          </a:p>
        </p:txBody>
      </p:sp>
      <p:sp>
        <p:nvSpPr>
          <p:cNvPr id="3" name="コンテンツ プレースホルダー 2"/>
          <p:cNvSpPr>
            <a:spLocks noGrp="1"/>
          </p:cNvSpPr>
          <p:nvPr>
            <p:ph idx="1"/>
          </p:nvPr>
        </p:nvSpPr>
        <p:spPr/>
        <p:txBody>
          <a:bodyPr/>
          <a:lstStyle/>
          <a:p>
            <a:pPr lvl="0" eaLnBrk="1" hangingPunct="1"/>
            <a:r>
              <a:rPr lang="ja-JP" altLang="en-US" sz="2800" dirty="0" smtClean="0">
                <a:solidFill>
                  <a:srgbClr val="000000"/>
                </a:solidFill>
              </a:rPr>
              <a:t>ナポレオン戦争のなかで、</a:t>
            </a:r>
            <a:r>
              <a:rPr lang="en-US" altLang="ja-JP" sz="2800" dirty="0" smtClean="0">
                <a:solidFill>
                  <a:srgbClr val="000000"/>
                </a:solidFill>
              </a:rPr>
              <a:t>1814</a:t>
            </a:r>
            <a:r>
              <a:rPr lang="ja-JP" altLang="en-US" sz="2800" dirty="0" smtClean="0">
                <a:solidFill>
                  <a:srgbClr val="000000"/>
                </a:solidFill>
              </a:rPr>
              <a:t>年にノリウェーがスウェーデンに割譲、カルマル同盟の完全消滅</a:t>
            </a:r>
          </a:p>
          <a:p>
            <a:pPr lvl="0" eaLnBrk="1" hangingPunct="1"/>
            <a:r>
              <a:rPr lang="ja-JP" altLang="en-US" sz="2800" dirty="0" smtClean="0">
                <a:solidFill>
                  <a:srgbClr val="000000"/>
                </a:solidFill>
              </a:rPr>
              <a:t>デンマーク</a:t>
            </a:r>
            <a:r>
              <a:rPr lang="ja-JP" altLang="en-US" sz="2800" dirty="0">
                <a:solidFill>
                  <a:srgbClr val="000000"/>
                </a:solidFill>
              </a:rPr>
              <a:t>はプロシャとの闘いで弱体化</a:t>
            </a:r>
            <a:r>
              <a:rPr lang="ja-JP" altLang="en-US" sz="2800" dirty="0" smtClean="0">
                <a:solidFill>
                  <a:srgbClr val="000000"/>
                </a:solidFill>
              </a:rPr>
              <a:t>。シュレスヴィヒ・ホルシュタイン戦争</a:t>
            </a:r>
            <a:r>
              <a:rPr lang="en-US" altLang="ja-JP" sz="2800" dirty="0" smtClean="0">
                <a:solidFill>
                  <a:srgbClr val="000000"/>
                </a:solidFill>
              </a:rPr>
              <a:t>(1848-1852)</a:t>
            </a:r>
            <a:endParaRPr lang="ja-JP" altLang="en-US" sz="2800" dirty="0">
              <a:solidFill>
                <a:srgbClr val="000000"/>
              </a:solidFill>
            </a:endParaRPr>
          </a:p>
          <a:p>
            <a:pPr lvl="0" eaLnBrk="1" hangingPunct="1"/>
            <a:r>
              <a:rPr lang="ja-JP" altLang="en-US" sz="2800" dirty="0">
                <a:solidFill>
                  <a:srgbClr val="000000"/>
                </a:solidFill>
              </a:rPr>
              <a:t>その後１９世紀から、中立政策で戦争を回避し、国力を増大させてきた。福祉政策と民主主義。</a:t>
            </a:r>
          </a:p>
          <a:p>
            <a:pPr lvl="0" eaLnBrk="1" hangingPunct="1"/>
            <a:r>
              <a:rPr lang="ja-JP" altLang="en-US" sz="2800" dirty="0">
                <a:solidFill>
                  <a:srgbClr val="000000"/>
                </a:solidFill>
              </a:rPr>
              <a:t>フィンランド　東西関係のなかで複雑な位置</a:t>
            </a:r>
          </a:p>
          <a:p>
            <a:endParaRPr kumimoji="1" lang="ja-JP" altLang="en-US" dirty="0"/>
          </a:p>
        </p:txBody>
      </p:sp>
    </p:spTree>
    <p:extLst>
      <p:ext uri="{BB962C8B-B14F-4D97-AF65-F5344CB8AC3E}">
        <p14:creationId xmlns:p14="http://schemas.microsoft.com/office/powerpoint/2010/main" val="143794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戦争のない社会</a:t>
            </a:r>
          </a:p>
        </p:txBody>
      </p:sp>
      <p:sp>
        <p:nvSpPr>
          <p:cNvPr id="8195" name="Rectangle 3"/>
          <p:cNvSpPr>
            <a:spLocks noGrp="1" noChangeArrowheads="1"/>
          </p:cNvSpPr>
          <p:nvPr>
            <p:ph type="body" idx="1"/>
          </p:nvPr>
        </p:nvSpPr>
        <p:spPr/>
        <p:txBody>
          <a:bodyPr/>
          <a:lstStyle/>
          <a:p>
            <a:pPr eaLnBrk="1" hangingPunct="1">
              <a:lnSpc>
                <a:spcPct val="90000"/>
              </a:lnSpc>
            </a:pPr>
            <a:r>
              <a:rPr lang="ja-JP" altLang="en-US" sz="2800" smtClean="0"/>
              <a:t>スウェーデン　ナポレオン戦争の時期、対ロシア戦争で敗れ、フィンランドを失った後、中立政策を取り続けている。（</a:t>
            </a:r>
          </a:p>
          <a:p>
            <a:pPr eaLnBrk="1" hangingPunct="1">
              <a:lnSpc>
                <a:spcPct val="90000"/>
              </a:lnSpc>
            </a:pPr>
            <a:r>
              <a:rPr lang="ja-JP" altLang="en-US" sz="2800" smtClean="0"/>
              <a:t>デンマーク　１９世紀半ばにプロシャと戦争して敗れ、その後中立政策、福祉政策（ビスマルクの福祉政策に学ぶ）。肥沃なシュレスビヒ・ホルシュタインを失って、農業で復興、グルントヴィのフォルケホイスコレによる国民教育運動がそれを支える。（日本に影響）</a:t>
            </a:r>
          </a:p>
          <a:p>
            <a:pPr eaLnBrk="1" hangingPunct="1">
              <a:lnSpc>
                <a:spcPct val="90000"/>
              </a:lnSpc>
            </a:pPr>
            <a:r>
              <a:rPr lang="ja-JP" altLang="en-US" sz="2800" smtClean="0"/>
              <a:t>ノルウェーはナポレオン戦争後スウェーデンと合併。２０世紀に平和的に分離。</a:t>
            </a:r>
          </a:p>
          <a:p>
            <a:pPr eaLnBrk="1" hangingPunct="1">
              <a:lnSpc>
                <a:spcPct val="90000"/>
              </a:lnSpc>
              <a:buFontTx/>
              <a:buNone/>
            </a:pPr>
            <a:endParaRPr lang="en-US" altLang="ja-JP" sz="2800"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TotalTime>
  <Words>336</Words>
  <Application>Microsoft Office PowerPoint</Application>
  <PresentationFormat>画面に合わせる (4:3)</PresentationFormat>
  <Paragraphs>60</Paragraphs>
  <Slides>18</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18</vt:i4>
      </vt:variant>
    </vt:vector>
  </HeadingPairs>
  <TitlesOfParts>
    <vt:vector size="21" baseType="lpstr">
      <vt:lpstr>ＭＳ Ｐゴシック</vt:lpstr>
      <vt:lpstr>Arial</vt:lpstr>
      <vt:lpstr>標準デザイン</vt:lpstr>
      <vt:lpstr>北欧の社会</vt:lpstr>
      <vt:lpstr>PowerPoint プレゼンテーション</vt:lpstr>
      <vt:lpstr>PowerPoint プレゼンテーション</vt:lpstr>
      <vt:lpstr>北欧の国家とは</vt:lpstr>
      <vt:lpstr>北欧への関心</vt:lpstr>
      <vt:lpstr>北欧の歴史１</vt:lpstr>
      <vt:lpstr>PowerPoint プレゼンテーション</vt:lpstr>
      <vt:lpstr>北欧の歴史２</vt:lpstr>
      <vt:lpstr>戦争のない社会</vt:lpstr>
      <vt:lpstr>日本の関心</vt:lpstr>
      <vt:lpstr>政治的民主主義</vt:lpstr>
      <vt:lpstr>福祉政策</vt:lpstr>
      <vt:lpstr>経済力</vt:lpstr>
      <vt:lpstr>PowerPoint プレゼンテーション</vt:lpstr>
      <vt:lpstr>デンマークのエネルギー自給</vt:lpstr>
      <vt:lpstr>デンマークのエネルギー自給</vt:lpstr>
      <vt:lpstr>なぜ高負担が可能か</vt:lpstr>
      <vt:lpstr>風刺画事件</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北欧の社会</dc:title>
  <dc:creator>wakei</dc:creator>
  <cp:lastModifiedBy>wakei</cp:lastModifiedBy>
  <cp:revision>10</cp:revision>
  <dcterms:created xsi:type="dcterms:W3CDTF">2008-05-20T13:04:10Z</dcterms:created>
  <dcterms:modified xsi:type="dcterms:W3CDTF">2015-06-07T11:12:57Z</dcterms:modified>
</cp:coreProperties>
</file>