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24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52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5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04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47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31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5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5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70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57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0F58-1638-4301-A76C-3D36995E3126}" type="datetimeFigureOut">
              <a:rPr kumimoji="1" lang="ja-JP" altLang="en-US" smtClean="0"/>
              <a:t>2015/5/31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13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24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アメリカ大学の特質</a:t>
            </a:r>
            <a:r>
              <a:rPr lang="en-US" altLang="ja-JP" dirty="0" smtClean="0"/>
              <a:t>(</a:t>
            </a:r>
            <a:r>
              <a:rPr lang="ja-JP" altLang="en-US" dirty="0" smtClean="0"/>
              <a:t>補充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産学共同の傾向が強い。（経営者が設立した有名大学もある。スタンフォード</a:t>
            </a:r>
            <a:r>
              <a:rPr lang="en-US" altLang="ja-JP" dirty="0" smtClean="0"/>
              <a:t>9.00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カーネギーメロン</a:t>
            </a:r>
            <a:r>
              <a:rPr lang="en-US" altLang="ja-JP" dirty="0" smtClean="0"/>
              <a:t>22.00</a:t>
            </a:r>
            <a:r>
              <a:rPr lang="ja-JP" altLang="en-US" dirty="0" smtClean="0"/>
              <a:t>）</a:t>
            </a:r>
          </a:p>
          <a:p>
            <a:r>
              <a:rPr kumimoji="1" lang="ja-JP" altLang="en-US" dirty="0" smtClean="0"/>
              <a:t>研究を主にする大学は、財政基盤が日本とは異なる。基本的な傾向として、学生の納入金は、「教育」に対して使用され、研究費は、自分で取ってくる。資金力の豊富な教授は、院生に給与を払う。</a:t>
            </a:r>
          </a:p>
          <a:p>
            <a:r>
              <a:rPr lang="ja-JP" altLang="en-US" dirty="0">
                <a:solidFill>
                  <a:prstClr val="black"/>
                </a:solidFill>
              </a:rPr>
              <a:t>インターネットを介して、教育内容を世界に講評　ＭＩＴが先頭　ｉＴｕｎｅＵ　Ｍｏｏｃ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266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スプートニクショック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１９５０年代はアメリカの圧倒的優位な国際社会</a:t>
            </a:r>
          </a:p>
          <a:p>
            <a:r>
              <a:rPr lang="ja-JP" altLang="en-US" dirty="0"/>
              <a:t>１９５７年</a:t>
            </a:r>
            <a:r>
              <a:rPr lang="ja-JP" altLang="en-US" dirty="0" smtClean="0"/>
              <a:t>、ソ連が世界初の人工衛星打ち上げに成功（スプートニク）</a:t>
            </a:r>
          </a:p>
          <a:p>
            <a:r>
              <a:rPr kumimoji="1" lang="ja-JP" altLang="en-US" dirty="0" smtClean="0"/>
              <a:t>１９５８年、国防教育法（「教育の遅れは国防上の遅れである」）</a:t>
            </a:r>
          </a:p>
          <a:p>
            <a:pPr lvl="1"/>
            <a:r>
              <a:rPr kumimoji="1" lang="ja-JP" altLang="en-US" dirty="0" smtClean="0"/>
              <a:t>州の事項としていた教育に、連邦政府が積極的にかかわる契機</a:t>
            </a:r>
          </a:p>
          <a:p>
            <a:pPr lvl="1"/>
            <a:r>
              <a:rPr lang="ja-JP" altLang="en-US" dirty="0" smtClean="0"/>
              <a:t>４年間</a:t>
            </a:r>
            <a:r>
              <a:rPr lang="ja-JP" altLang="en-US" dirty="0"/>
              <a:t>補助</a:t>
            </a:r>
            <a:r>
              <a:rPr lang="ja-JP" altLang="en-US" dirty="0" smtClean="0"/>
              <a:t>金を</a:t>
            </a:r>
            <a:r>
              <a:rPr lang="ja-JP" altLang="en-US" dirty="0"/>
              <a:t>出す</a:t>
            </a:r>
            <a:r>
              <a:rPr lang="ja-JP" altLang="en-US" dirty="0" smtClean="0"/>
              <a:t>。科学教育・外国語・地域研究・技術教育に</a:t>
            </a:r>
          </a:p>
          <a:p>
            <a:pPr lvl="1"/>
            <a:r>
              <a:rPr kumimoji="1" lang="ja-JP" altLang="en-US" dirty="0" smtClean="0"/>
              <a:t>大学進学率</a:t>
            </a:r>
            <a:r>
              <a:rPr kumimoji="1" lang="ja-JP" altLang="en-US" dirty="0"/>
              <a:t>向上</a:t>
            </a:r>
            <a:r>
              <a:rPr kumimoji="1" lang="ja-JP" altLang="en-US" dirty="0" smtClean="0"/>
              <a:t>、そのための奨学金</a:t>
            </a:r>
          </a:p>
          <a:p>
            <a:pPr lvl="1"/>
            <a:r>
              <a:rPr kumimoji="1" lang="ja-JP" altLang="en-US" dirty="0" smtClean="0"/>
              <a:t>高校生用の教科書</a:t>
            </a:r>
            <a:r>
              <a:rPr kumimoji="1" lang="en-US" altLang="ja-JP" dirty="0" smtClean="0"/>
              <a:t>(PSSC</a:t>
            </a:r>
            <a:r>
              <a:rPr kumimoji="1" lang="ja-JP" altLang="en-US" dirty="0" smtClean="0"/>
              <a:t>物理は日本でも出版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優秀な生徒</a:t>
            </a:r>
            <a:r>
              <a:rPr lang="ja-JP" altLang="en-US" dirty="0"/>
              <a:t>へ</a:t>
            </a:r>
            <a:r>
              <a:rPr lang="ja-JP" altLang="en-US" dirty="0" smtClean="0"/>
              <a:t>の特別措置（飛び級等）、そのための学力テストのプログラム</a:t>
            </a:r>
          </a:p>
          <a:p>
            <a:r>
              <a:rPr kumimoji="1" lang="ja-JP" altLang="en-US" dirty="0"/>
              <a:t>奨学</a:t>
            </a:r>
            <a:r>
              <a:rPr kumimoji="1" lang="ja-JP" altLang="en-US" dirty="0" smtClean="0"/>
              <a:t>金を受け取る</a:t>
            </a:r>
            <a:r>
              <a:rPr kumimoji="1" lang="ja-JP" altLang="en-US" dirty="0"/>
              <a:t>際</a:t>
            </a:r>
            <a:r>
              <a:rPr kumimoji="1" lang="ja-JP" altLang="en-US" dirty="0" smtClean="0"/>
              <a:t>、国防上の宣誓が必要だったので、拒否する大学もあった。</a:t>
            </a:r>
            <a:r>
              <a:rPr kumimoji="1" lang="en-US" altLang="ja-JP" dirty="0" smtClean="0"/>
              <a:t>Barnard,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Yale,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Princeton</a:t>
            </a:r>
          </a:p>
        </p:txBody>
      </p:sp>
    </p:spTree>
    <p:extLst>
      <p:ext uri="{BB962C8B-B14F-4D97-AF65-F5344CB8AC3E}">
        <p14:creationId xmlns:p14="http://schemas.microsoft.com/office/powerpoint/2010/main" val="328930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新しい授業・教育方式の創造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新教育運動</a:t>
            </a:r>
            <a:r>
              <a:rPr lang="ja-JP" altLang="en-US" dirty="0"/>
              <a:t>時代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プログラム学習</a:t>
            </a:r>
          </a:p>
          <a:p>
            <a:pPr lvl="1"/>
            <a:r>
              <a:rPr lang="ja-JP" altLang="en-US" dirty="0" smtClean="0"/>
              <a:t>プロジェクトメソッド</a:t>
            </a:r>
          </a:p>
          <a:p>
            <a:pPr lvl="1"/>
            <a:r>
              <a:rPr lang="ja-JP" altLang="en-US" dirty="0"/>
              <a:t>ドルトン・</a:t>
            </a:r>
            <a:r>
              <a:rPr lang="ja-JP" altLang="en-US" dirty="0" smtClean="0"/>
              <a:t>プラン</a:t>
            </a:r>
          </a:p>
          <a:p>
            <a:r>
              <a:rPr lang="en-US" altLang="ja-JP" dirty="0" smtClean="0"/>
              <a:t>1960</a:t>
            </a:r>
            <a:r>
              <a:rPr lang="ja-JP" altLang="en-US" dirty="0" smtClean="0"/>
              <a:t>年代</a:t>
            </a:r>
          </a:p>
          <a:p>
            <a:pPr lvl="1"/>
            <a:r>
              <a:rPr lang="ja-JP" altLang="en-US" dirty="0"/>
              <a:t>サドベリ・</a:t>
            </a:r>
            <a:r>
              <a:rPr lang="ja-JP" altLang="en-US" dirty="0" smtClean="0"/>
              <a:t>バレイ校</a:t>
            </a:r>
          </a:p>
          <a:p>
            <a:r>
              <a:rPr lang="en-US" altLang="ja-JP" dirty="0" smtClean="0"/>
              <a:t>1980</a:t>
            </a:r>
            <a:r>
              <a:rPr lang="ja-JP" altLang="en-US" dirty="0" smtClean="0"/>
              <a:t>年代以降</a:t>
            </a:r>
          </a:p>
          <a:p>
            <a:pPr lvl="1"/>
            <a:r>
              <a:rPr lang="ja-JP" altLang="en-US" dirty="0"/>
              <a:t>チャーター</a:t>
            </a:r>
            <a:r>
              <a:rPr lang="ja-JP" altLang="en-US" dirty="0" smtClean="0"/>
              <a:t>・スクール</a:t>
            </a:r>
          </a:p>
          <a:p>
            <a:pPr lvl="1"/>
            <a:r>
              <a:rPr lang="ja-JP" altLang="en-US" dirty="0"/>
              <a:t>ホーム・スクール</a:t>
            </a:r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16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新自由主義下の動向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バウチャー制の導入</a:t>
            </a:r>
          </a:p>
          <a:p>
            <a:r>
              <a:rPr lang="ja-JP" altLang="en-US" dirty="0"/>
              <a:t>チャータースクールの制度化</a:t>
            </a:r>
          </a:p>
          <a:p>
            <a:r>
              <a:rPr lang="ja-JP" altLang="en-US" dirty="0"/>
              <a:t>ホームスクールの法制化</a:t>
            </a:r>
          </a:p>
          <a:p>
            <a:r>
              <a:rPr lang="ja-JP" altLang="en-US" dirty="0"/>
              <a:t>企業の公立学校教育への関与（エジソンスクール）</a:t>
            </a:r>
          </a:p>
          <a:p>
            <a:r>
              <a:rPr lang="ja-JP" altLang="en-US" dirty="0"/>
              <a:t>テストの</a:t>
            </a:r>
            <a:r>
              <a:rPr lang="ja-JP" altLang="en-US" dirty="0" smtClean="0"/>
              <a:t>興隆</a:t>
            </a:r>
          </a:p>
          <a:p>
            <a:r>
              <a:rPr lang="en-US" altLang="ja-JP" dirty="0"/>
              <a:t>1980</a:t>
            </a:r>
            <a:r>
              <a:rPr lang="ja-JP" altLang="en-US" dirty="0"/>
              <a:t>年代 「危機にたつ国家」アメリカ教育の水準（初等中等教育）の低下が国家の危機をもたらしているという報告→様々な改革（教師の質・学力</a:t>
            </a:r>
            <a:r>
              <a:rPr lang="ja-JP" altLang="en-US" dirty="0" smtClean="0"/>
              <a:t>）</a:t>
            </a:r>
          </a:p>
          <a:p>
            <a:r>
              <a:rPr lang="ja-JP" altLang="en-US" smtClean="0"/>
              <a:t>教師の能力向上</a:t>
            </a:r>
            <a:r>
              <a:rPr lang="ja-JP" altLang="en-US"/>
              <a:t>のため</a:t>
            </a:r>
            <a:r>
              <a:rPr lang="ja-JP" altLang="en-US" smtClean="0"/>
              <a:t>の</a:t>
            </a:r>
            <a:r>
              <a:rPr lang="ja-JP" altLang="en-US"/>
              <a:t>政策</a:t>
            </a:r>
            <a:endParaRPr lang="ja-JP" altLang="en-US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370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アメリカ学力</a:t>
            </a:r>
            <a:r>
              <a:rPr lang="ja-JP" altLang="en-US" dirty="0"/>
              <a:t>テスト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ＴＩＭＭＳの成績</a:t>
            </a:r>
          </a:p>
          <a:p>
            <a:r>
              <a:rPr kumimoji="1" lang="en-US" altLang="ja-JP" dirty="0" smtClean="0"/>
              <a:t>1964</a:t>
            </a:r>
            <a:r>
              <a:rPr kumimoji="1" lang="ja-JP" altLang="en-US" dirty="0" smtClean="0"/>
              <a:t> 数 </a:t>
            </a:r>
            <a:r>
              <a:rPr kumimoji="1" lang="en-US" altLang="ja-JP" dirty="0" smtClean="0"/>
              <a:t>10/12</a:t>
            </a:r>
            <a:r>
              <a:rPr kumimoji="1" lang="ja-JP" altLang="en-US" dirty="0" smtClean="0"/>
              <a:t>   </a:t>
            </a:r>
            <a:r>
              <a:rPr kumimoji="1" lang="en-US" altLang="ja-JP" dirty="0" smtClean="0"/>
              <a:t>1970</a:t>
            </a:r>
            <a:r>
              <a:rPr kumimoji="1" lang="ja-JP" altLang="en-US" dirty="0" smtClean="0"/>
              <a:t> 理 </a:t>
            </a:r>
            <a:r>
              <a:rPr kumimoji="1" lang="en-US" altLang="ja-JP" dirty="0" smtClean="0"/>
              <a:t>7/18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1981</a:t>
            </a:r>
            <a:r>
              <a:rPr kumimoji="1" lang="ja-JP" altLang="en-US" dirty="0" smtClean="0"/>
              <a:t> 数 </a:t>
            </a:r>
            <a:r>
              <a:rPr kumimoji="1" lang="en-US" altLang="ja-JP" dirty="0" smtClean="0"/>
              <a:t>14/20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1983</a:t>
            </a:r>
            <a:r>
              <a:rPr kumimoji="1" lang="ja-JP" altLang="en-US" dirty="0" smtClean="0"/>
              <a:t> 理 </a:t>
            </a:r>
            <a:r>
              <a:rPr kumimoji="1" lang="en-US" altLang="ja-JP" dirty="0" smtClean="0"/>
              <a:t>19/26</a:t>
            </a:r>
            <a:endParaRPr kumimoji="1" lang="ja-JP" altLang="en-US" dirty="0" smtClean="0"/>
          </a:p>
          <a:p>
            <a:r>
              <a:rPr lang="en-US" altLang="ja-JP" dirty="0" smtClean="0"/>
              <a:t>1989</a:t>
            </a:r>
            <a:r>
              <a:rPr lang="ja-JP" altLang="en-US" dirty="0" smtClean="0"/>
              <a:t> ブッシュ 教育サミット 学力向上のための</a:t>
            </a:r>
            <a:r>
              <a:rPr lang="en-US" altLang="ja-JP" dirty="0" smtClean="0"/>
              <a:t>6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国家目標</a:t>
            </a:r>
          </a:p>
          <a:p>
            <a:r>
              <a:rPr kumimoji="1" lang="en-US" altLang="ja-JP" dirty="0" smtClean="0"/>
              <a:t>2000</a:t>
            </a:r>
            <a:r>
              <a:rPr kumimoji="1" lang="ja-JP" altLang="en-US" dirty="0" smtClean="0"/>
              <a:t> アメリカ教育戦略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国家目標達成のための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スタンダード作成・学力テストの実施・教員の質向上</a:t>
            </a:r>
          </a:p>
          <a:p>
            <a:r>
              <a:rPr lang="en-US" altLang="ja-JP" dirty="0"/>
              <a:t>PISA</a:t>
            </a:r>
            <a:r>
              <a:rPr lang="ja-JP" altLang="en-US" dirty="0"/>
              <a:t> も当初下位 </a:t>
            </a:r>
          </a:p>
          <a:p>
            <a:r>
              <a:rPr lang="en-US" altLang="ja-JP" dirty="0" smtClean="0"/>
              <a:t>2003</a:t>
            </a:r>
            <a:r>
              <a:rPr lang="ja-JP" altLang="en-US" dirty="0" smtClean="0"/>
              <a:t> </a:t>
            </a:r>
            <a:r>
              <a:rPr lang="en-US" altLang="ja-JP" dirty="0" smtClean="0"/>
              <a:t>NAEP(National</a:t>
            </a:r>
            <a:r>
              <a:rPr lang="ja-JP" altLang="en-US" dirty="0" smtClean="0"/>
              <a:t> </a:t>
            </a:r>
            <a:r>
              <a:rPr lang="en-US" altLang="ja-JP" dirty="0" smtClean="0"/>
              <a:t>Assessment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Educational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Progress)</a:t>
            </a:r>
            <a:r>
              <a:rPr lang="ja-JP" altLang="en-US" dirty="0" smtClean="0"/>
              <a:t>を実施</a:t>
            </a:r>
          </a:p>
          <a:p>
            <a:pPr lvl="1"/>
            <a:r>
              <a:rPr kumimoji="1" lang="ja-JP" altLang="en-US" dirty="0" smtClean="0"/>
              <a:t>全州を含むが抽出</a:t>
            </a:r>
            <a:r>
              <a:rPr kumimoji="1" lang="ja-JP" altLang="en-US" dirty="0"/>
              <a:t>調査</a:t>
            </a:r>
            <a:r>
              <a:rPr kumimoji="1" lang="ja-JP" altLang="en-US" dirty="0" smtClean="0"/>
              <a:t>・目標達成義務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できなかったら改善義務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746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180270"/>
            <a:ext cx="9364418" cy="62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10" y="156127"/>
            <a:ext cx="9019308" cy="649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3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82" y="333134"/>
            <a:ext cx="9235060" cy="617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1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426</Words>
  <Application>Microsoft Office PowerPoint</Application>
  <PresentationFormat>ワイド画面</PresentationFormat>
  <Paragraphs>41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テーマ</vt:lpstr>
      <vt:lpstr>アメリカ教育５</vt:lpstr>
      <vt:lpstr>アメリカ大学の特質(補充)</vt:lpstr>
      <vt:lpstr>スプートニクショック</vt:lpstr>
      <vt:lpstr>新しい授業・教育方式の創造</vt:lpstr>
      <vt:lpstr>新自由主義下の動向</vt:lpstr>
      <vt:lpstr>アメリカ学力テスト</vt:lpstr>
      <vt:lpstr>PowerPoint プレゼンテーション</vt:lpstr>
      <vt:lpstr>PowerPoint プレゼンテーション</vt:lpstr>
      <vt:lpstr>PowerPoint プレゼンテーション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アメリカ教育５</dc:title>
  <dc:creator>wakei</dc:creator>
  <cp:lastModifiedBy>wakei</cp:lastModifiedBy>
  <cp:revision>12</cp:revision>
  <dcterms:created xsi:type="dcterms:W3CDTF">2015-05-23T21:28:26Z</dcterms:created>
  <dcterms:modified xsi:type="dcterms:W3CDTF">2015-05-31T01:45:42Z</dcterms:modified>
</cp:coreProperties>
</file>